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Lst>
  <p:notesMasterIdLst>
    <p:notesMasterId r:id="rId5"/>
  </p:notesMasterIdLst>
  <p:sldIdLst>
    <p:sldId id="256" r:id="rId4"/>
    <p:sldId id="285" r:id="rId6"/>
    <p:sldId id="258" r:id="rId7"/>
    <p:sldId id="283" r:id="rId8"/>
    <p:sldId id="257" r:id="rId9"/>
    <p:sldId id="259" r:id="rId10"/>
    <p:sldId id="266" r:id="rId11"/>
    <p:sldId id="269" r:id="rId12"/>
    <p:sldId id="270" r:id="rId13"/>
    <p:sldId id="271" r:id="rId14"/>
    <p:sldId id="272" r:id="rId15"/>
    <p:sldId id="273" r:id="rId16"/>
    <p:sldId id="274" r:id="rId17"/>
    <p:sldId id="275" r:id="rId18"/>
    <p:sldId id="276" r:id="rId19"/>
    <p:sldId id="286" r:id="rId20"/>
    <p:sldId id="277" r:id="rId21"/>
    <p:sldId id="278" r:id="rId22"/>
    <p:sldId id="280" r:id="rId23"/>
    <p:sldId id="279" r:id="rId24"/>
    <p:sldId id="281"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3" r:id="rId42"/>
    <p:sldId id="324" r:id="rId43"/>
    <p:sldId id="325" r:id="rId44"/>
    <p:sldId id="282"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FF"/>
    <a:srgbClr val="EFE9FB"/>
    <a:srgbClr val="EDF7F7"/>
    <a:srgbClr val="A6A6A6"/>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78486" autoAdjust="0"/>
  </p:normalViewPr>
  <p:slideViewPr>
    <p:cSldViewPr snapToGrid="0">
      <p:cViewPr varScale="1">
        <p:scale>
          <a:sx n="53" d="100"/>
          <a:sy n="53" d="100"/>
        </p:scale>
        <p:origin x="14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C5057-2467-42F1-B4E2-3AA14E52DC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E4AB8-0CD1-4690-870E-60D8FBB23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从四个模块来介绍百度文库资源服务。</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下面来了解关于百度文库的搜索技巧，我们可以根据文档格式、相关性排序、页数、和发布时间等快速定位所需资源。如果想找文档格式，就可以选择</a:t>
            </a:r>
            <a:r>
              <a:rPr lang="en-US" altLang="zh-CN" dirty="0"/>
              <a:t>DOC</a:t>
            </a:r>
            <a:r>
              <a:rPr lang="zh-CN" altLang="en-US" dirty="0"/>
              <a:t>；想找课件，就选</a:t>
            </a:r>
            <a:r>
              <a:rPr lang="en-US" altLang="zh-CN" dirty="0"/>
              <a:t>PPT</a:t>
            </a:r>
            <a:r>
              <a:rPr lang="zh-CN" altLang="en-US" dirty="0"/>
              <a:t>；想找图片，就选</a:t>
            </a:r>
            <a:r>
              <a:rPr lang="en-US" altLang="zh-CN" dirty="0"/>
              <a:t>PDF</a:t>
            </a:r>
            <a:r>
              <a:rPr lang="zh-CN" altLang="en-US" dirty="0"/>
              <a:t>。比如现在我们想找一篇近期的关于国际经济与贸易的篇幅适中的文档，那我们就可以选择</a:t>
            </a:r>
            <a:r>
              <a:rPr lang="en-US" altLang="zh-CN" dirty="0"/>
              <a:t>DOC</a:t>
            </a:r>
            <a:r>
              <a:rPr lang="zh-CN" altLang="en-US" dirty="0"/>
              <a:t>、６－１０页、一个月内、最新上传等标签，快速定位资源。</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找到相关资源后，点击所需资源，可在线预览，也可以直接下载到本地进行二次编辑。</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第三个，百度文库的功能和模块。我们除了直接搜索，也可以在百度文库各个功能模块中查找所需资源。</a:t>
            </a:r>
            <a:endParaRPr lang="en-US" altLang="zh-CN" dirty="0"/>
          </a:p>
          <a:p>
            <a:r>
              <a:rPr lang="zh-CN" altLang="zh-CN" sz="1200" kern="1200" dirty="0">
                <a:solidFill>
                  <a:schemeClr val="tx1"/>
                </a:solidFill>
                <a:effectLst/>
                <a:latin typeface="+mn-lt"/>
                <a:ea typeface="+mn-ea"/>
                <a:cs typeface="+mn-cs"/>
              </a:rPr>
              <a:t>比如我们现在需要查找一些关于中小学的资料，或者是历年高考的真题，那我们就可以点开教育频道来进行查找；</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要找关于工程科技和</a:t>
            </a:r>
            <a:r>
              <a:rPr lang="en-US" altLang="zh-CN" sz="1200" kern="1200" dirty="0">
                <a:solidFill>
                  <a:schemeClr val="tx1"/>
                </a:solidFill>
                <a:effectLst/>
                <a:latin typeface="+mn-lt"/>
                <a:ea typeface="+mn-ea"/>
                <a:cs typeface="+mn-cs"/>
              </a:rPr>
              <a:t>IT</a:t>
            </a:r>
            <a:r>
              <a:rPr lang="zh-CN" altLang="zh-CN" sz="1200" kern="1200" dirty="0">
                <a:solidFill>
                  <a:schemeClr val="tx1"/>
                </a:solidFill>
                <a:effectLst/>
                <a:latin typeface="+mn-lt"/>
                <a:ea typeface="+mn-ea"/>
                <a:cs typeface="+mn-cs"/>
              </a:rPr>
              <a:t>计算机的资料就可以在专业资料里面查找；</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或者</a:t>
            </a:r>
            <a:r>
              <a:rPr lang="zh-CN" altLang="zh-CN" sz="1200" kern="1200" dirty="0">
                <a:solidFill>
                  <a:schemeClr val="tx1"/>
                </a:solidFill>
                <a:effectLst/>
                <a:latin typeface="+mn-lt"/>
                <a:ea typeface="+mn-ea"/>
                <a:cs typeface="+mn-cs"/>
              </a:rPr>
              <a:t>老师们需要做总结汇报、党团工作，</a:t>
            </a:r>
            <a:r>
              <a:rPr lang="zh-CN" altLang="en-US" sz="1200" kern="1200" dirty="0">
                <a:solidFill>
                  <a:schemeClr val="tx1"/>
                </a:solidFill>
                <a:effectLst/>
                <a:latin typeface="+mn-lt"/>
                <a:ea typeface="+mn-ea"/>
                <a:cs typeface="+mn-cs"/>
              </a:rPr>
              <a:t>和</a:t>
            </a:r>
            <a:r>
              <a:rPr lang="zh-CN" altLang="zh-CN" sz="1200" kern="1200" dirty="0">
                <a:solidFill>
                  <a:schemeClr val="tx1"/>
                </a:solidFill>
                <a:effectLst/>
                <a:latin typeface="+mn-lt"/>
                <a:ea typeface="+mn-ea"/>
                <a:cs typeface="+mn-cs"/>
              </a:rPr>
              <a:t>同学们在准备求职进入职场时，可以在实用文档里找到相应的资料，</a:t>
            </a:r>
            <a:r>
              <a:rPr lang="zh-CN" altLang="en-US" sz="1200" kern="1200" dirty="0">
                <a:solidFill>
                  <a:schemeClr val="tx1"/>
                </a:solidFill>
                <a:effectLst/>
                <a:latin typeface="+mn-lt"/>
                <a:ea typeface="+mn-ea"/>
                <a:cs typeface="+mn-cs"/>
              </a:rPr>
              <a:t>这</a:t>
            </a:r>
            <a:r>
              <a:rPr lang="zh-CN" altLang="zh-CN" sz="1200" kern="1200" dirty="0">
                <a:solidFill>
                  <a:schemeClr val="tx1"/>
                </a:solidFill>
                <a:effectLst/>
                <a:latin typeface="+mn-lt"/>
                <a:ea typeface="+mn-ea"/>
                <a:cs typeface="+mn-cs"/>
              </a:rPr>
              <a:t>可以帮助老师和同学们更</a:t>
            </a:r>
            <a:r>
              <a:rPr lang="zh-CN" altLang="en-US" sz="1200" kern="1200" dirty="0">
                <a:solidFill>
                  <a:schemeClr val="tx1"/>
                </a:solidFill>
                <a:effectLst/>
                <a:latin typeface="+mn-lt"/>
                <a:ea typeface="+mn-ea"/>
                <a:cs typeface="+mn-cs"/>
              </a:rPr>
              <a:t>快速</a:t>
            </a:r>
            <a:r>
              <a:rPr lang="zh-CN" altLang="zh-CN" sz="1200" kern="1200" dirty="0">
                <a:solidFill>
                  <a:schemeClr val="tx1"/>
                </a:solidFill>
                <a:effectLst/>
                <a:latin typeface="+mn-lt"/>
                <a:ea typeface="+mn-ea"/>
                <a:cs typeface="+mn-cs"/>
              </a:rPr>
              <a:t>更优质地来完成这些日常</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工作；</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还有同学们需求比较多的</a:t>
            </a:r>
            <a:r>
              <a:rPr lang="zh-CN" altLang="en-US" sz="1200" kern="1200" dirty="0">
                <a:solidFill>
                  <a:schemeClr val="tx1"/>
                </a:solidFill>
                <a:effectLst/>
                <a:latin typeface="+mn-lt"/>
                <a:ea typeface="+mn-ea"/>
                <a:cs typeface="+mn-cs"/>
              </a:rPr>
              <a:t>，关于</a:t>
            </a:r>
            <a:r>
              <a:rPr lang="zh-CN" altLang="zh-CN" sz="1200" kern="1200" dirty="0">
                <a:solidFill>
                  <a:schemeClr val="tx1"/>
                </a:solidFill>
                <a:effectLst/>
                <a:latin typeface="+mn-lt"/>
                <a:ea typeface="+mn-ea"/>
                <a:cs typeface="+mn-cs"/>
              </a:rPr>
              <a:t>英语和各项技能考试的资料都可以在资格考试模块里面找到；</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还有就是生活休闲模块，这里就收录了关于我们生活中会遇到的问题的资料，比如：饮食、游戏、运动、旅游购物、美容化妆等。</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a:solidFill>
                  <a:schemeClr val="tx1"/>
                </a:solidFill>
                <a:effectLst/>
                <a:latin typeface="+mn-lt"/>
                <a:ea typeface="+mn-ea"/>
                <a:cs typeface="+mn-cs"/>
              </a:rPr>
              <a:t>下面以资格考试为例，</a:t>
            </a:r>
            <a:r>
              <a:rPr lang="zh-CN" altLang="en-US" sz="1200" kern="1200" dirty="0">
                <a:solidFill>
                  <a:schemeClr val="tx1"/>
                </a:solidFill>
                <a:effectLst/>
                <a:latin typeface="+mn-lt"/>
                <a:ea typeface="+mn-ea"/>
                <a:cs typeface="+mn-cs"/>
              </a:rPr>
              <a:t>在</a:t>
            </a:r>
            <a:r>
              <a:rPr lang="zh-CN" altLang="zh-CN" sz="1200" kern="1200" dirty="0">
                <a:solidFill>
                  <a:schemeClr val="tx1"/>
                </a:solidFill>
                <a:effectLst/>
                <a:latin typeface="+mn-lt"/>
                <a:ea typeface="+mn-ea"/>
                <a:cs typeface="+mn-cs"/>
              </a:rPr>
              <a:t>考试题库里就涵盖了财务类、公务员类、学历类、建筑类、外语类、资格类、外贸类、医药类、计算机类等专业。</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sz="1200" kern="1200" dirty="0">
                <a:solidFill>
                  <a:schemeClr val="tx1"/>
                </a:solidFill>
                <a:effectLst/>
                <a:latin typeface="+mn-lt"/>
                <a:ea typeface="+mn-ea"/>
                <a:cs typeface="+mn-cs"/>
              </a:rPr>
              <a:t>再以公务员考试为例。</a:t>
            </a:r>
            <a:r>
              <a:rPr lang="zh-CN" altLang="zh-CN" sz="1200" kern="1200" dirty="0">
                <a:solidFill>
                  <a:schemeClr val="tx1"/>
                </a:solidFill>
                <a:effectLst/>
                <a:latin typeface="+mn-lt"/>
                <a:ea typeface="+mn-ea"/>
                <a:cs typeface="+mn-cs"/>
              </a:rPr>
              <a:t>我们点击公务员考试题库，这里就收录了全国各省真题包含行测、申论、面试等各项考试指导、辅导的资料和真题。</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在这里我们还可以选择相应的考试省份，左下角是报考的工具箱，同学们的考试报名和了解考试流程相关信息都可以在这里进行。</a:t>
            </a:r>
            <a:r>
              <a:rPr lang="zh-CN" altLang="en-US" sz="1200" kern="1200" dirty="0">
                <a:solidFill>
                  <a:schemeClr val="tx1"/>
                </a:solidFill>
                <a:effectLst/>
                <a:latin typeface="+mn-lt"/>
                <a:ea typeface="+mn-ea"/>
                <a:cs typeface="+mn-cs"/>
              </a:rPr>
              <a:t>上面这个框是</a:t>
            </a:r>
            <a:r>
              <a:rPr lang="zh-CN" altLang="zh-CN" sz="1200" kern="1200" dirty="0">
                <a:solidFill>
                  <a:schemeClr val="tx1"/>
                </a:solidFill>
                <a:effectLst/>
                <a:latin typeface="+mn-lt"/>
                <a:ea typeface="+mn-ea"/>
                <a:cs typeface="+mn-cs"/>
              </a:rPr>
              <a:t>对同学们的考试时间和成绩查询时间的提醒。</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a:solidFill>
                  <a:schemeClr val="tx1"/>
                </a:solidFill>
                <a:effectLst/>
                <a:latin typeface="+mn-lt"/>
                <a:ea typeface="+mn-ea"/>
                <a:cs typeface="+mn-cs"/>
              </a:rPr>
              <a:t>然后我们返回</a:t>
            </a:r>
            <a:r>
              <a:rPr lang="zh-CN" altLang="en-US" sz="1200" kern="1200" dirty="0">
                <a:solidFill>
                  <a:schemeClr val="tx1"/>
                </a:solidFill>
                <a:effectLst/>
                <a:latin typeface="+mn-lt"/>
                <a:ea typeface="+mn-ea"/>
                <a:cs typeface="+mn-cs"/>
              </a:rPr>
              <a:t>文库</a:t>
            </a:r>
            <a:r>
              <a:rPr lang="zh-CN" altLang="zh-CN" sz="1200" kern="1200" dirty="0">
                <a:solidFill>
                  <a:schemeClr val="tx1"/>
                </a:solidFill>
                <a:effectLst/>
                <a:latin typeface="+mn-lt"/>
                <a:ea typeface="+mn-ea"/>
                <a:cs typeface="+mn-cs"/>
              </a:rPr>
              <a:t>首页，这里就是百度文库的精品内容模块</a:t>
            </a:r>
            <a:r>
              <a:rPr lang="zh-CN" altLang="en-US" sz="1200" kern="1200" dirty="0">
                <a:solidFill>
                  <a:schemeClr val="tx1"/>
                </a:solidFill>
                <a:effectLst/>
                <a:latin typeface="+mn-lt"/>
                <a:ea typeface="+mn-ea"/>
                <a:cs typeface="+mn-cs"/>
              </a:rPr>
              <a:t>。点击精品内容，其中就包含了教育文库、文库视频、百度题库、精品文库、学术专区和会议中心等模块。</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除了文档搜索，还有自己独特的特色专区。由精品文库、特色专题库和会议中心构成。</a:t>
            </a:r>
            <a:endParaRPr lang="zh-CN" altLang="en-US" dirty="0"/>
          </a:p>
        </p:txBody>
      </p:sp>
      <p:sp>
        <p:nvSpPr>
          <p:cNvPr id="4" name="灯片编号占位符 3"/>
          <p:cNvSpPr>
            <a:spLocks noGrp="1"/>
          </p:cNvSpPr>
          <p:nvPr>
            <p:ph type="sldNum" sz="quarter" idx="10"/>
          </p:nvPr>
        </p:nvSpPr>
        <p:spPr/>
        <p:txBody>
          <a:bodyPr/>
          <a:lstStyle/>
          <a:p>
            <a:fld id="{DDFE4AB8-0CD1-4690-870E-60D8FBB2331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r>
              <a:rPr lang="zh-CN" altLang="en-US" b="0" dirty="0">
                <a:latin typeface="宋体" panose="02010600030101010101" pitchFamily="2" charset="-122"/>
                <a:ea typeface="+mn-ea"/>
                <a:cs typeface="宋体" panose="02010600030101010101" pitchFamily="2" charset="-122"/>
              </a:rPr>
              <a:t>以</a:t>
            </a:r>
            <a:r>
              <a:rPr lang="zh-CN" altLang="en-US" sz="1600" b="1" dirty="0">
                <a:latin typeface="宋体" panose="02010600030101010101" pitchFamily="2" charset="-122"/>
                <a:ea typeface="+mn-ea"/>
                <a:cs typeface="宋体" panose="02010600030101010101" pitchFamily="2" charset="-122"/>
              </a:rPr>
              <a:t>精品文库</a:t>
            </a:r>
            <a:r>
              <a:rPr lang="zh-CN" altLang="en-US" b="0" dirty="0">
                <a:latin typeface="宋体" panose="02010600030101010101" pitchFamily="2" charset="-122"/>
                <a:ea typeface="+mn-ea"/>
                <a:cs typeface="宋体" panose="02010600030101010101" pitchFamily="2" charset="-122"/>
              </a:rPr>
              <a:t>为例，其包含了教育培训、行业报告、学术报告、互联网、金融等功能模块。</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其中</a:t>
            </a:r>
            <a:r>
              <a:rPr lang="zh-CN" altLang="zh-CN" sz="1200" b="1" kern="1200" dirty="0">
                <a:solidFill>
                  <a:schemeClr val="tx1"/>
                </a:solidFill>
                <a:effectLst/>
                <a:latin typeface="+mn-lt"/>
                <a:ea typeface="+mn-ea"/>
                <a:cs typeface="+mn-cs"/>
              </a:rPr>
              <a:t>行业报告</a:t>
            </a:r>
            <a:r>
              <a:rPr lang="zh-CN" altLang="en-US" sz="1200" b="0" kern="1200" dirty="0">
                <a:solidFill>
                  <a:schemeClr val="tx1"/>
                </a:solidFill>
                <a:effectLst/>
                <a:latin typeface="+mn-lt"/>
                <a:ea typeface="+mn-ea"/>
                <a:cs typeface="+mn-cs"/>
              </a:rPr>
              <a:t>模块</a:t>
            </a:r>
            <a:r>
              <a:rPr lang="zh-CN" altLang="en-US" sz="1200" kern="1200" dirty="0">
                <a:solidFill>
                  <a:schemeClr val="tx1"/>
                </a:solidFill>
                <a:effectLst/>
                <a:latin typeface="+mn-lt"/>
                <a:ea typeface="+mn-ea"/>
                <a:cs typeface="+mn-cs"/>
              </a:rPr>
              <a:t>就包括了</a:t>
            </a:r>
            <a:r>
              <a:rPr lang="zh-CN" altLang="zh-CN" sz="1200" kern="1200" dirty="0">
                <a:solidFill>
                  <a:schemeClr val="tx1"/>
                </a:solidFill>
                <a:effectLst/>
                <a:latin typeface="+mn-lt"/>
                <a:ea typeface="+mn-ea"/>
                <a:cs typeface="+mn-cs"/>
              </a:rPr>
              <a:t>：全行业薪资大起底，全行业运营数据分析报告，</a:t>
            </a:r>
            <a:r>
              <a:rPr lang="zh-CN" altLang="en-US" sz="1200" kern="1200" dirty="0">
                <a:solidFill>
                  <a:schemeClr val="tx1"/>
                </a:solidFill>
                <a:effectLst/>
                <a:latin typeface="+mn-lt"/>
                <a:ea typeface="+mn-ea"/>
                <a:cs typeface="+mn-cs"/>
              </a:rPr>
              <a:t>和 </a:t>
            </a:r>
            <a:r>
              <a:rPr lang="zh-CN" altLang="zh-CN" sz="1200" kern="1200" dirty="0">
                <a:solidFill>
                  <a:schemeClr val="tx1"/>
                </a:solidFill>
                <a:effectLst/>
                <a:latin typeface="+mn-lt"/>
                <a:ea typeface="+mn-ea"/>
                <a:cs typeface="+mn-cs"/>
              </a:rPr>
              <a:t>各地区毕业生薪酬报告；</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b="1" kern="1200" dirty="0">
                <a:solidFill>
                  <a:schemeClr val="tx1"/>
                </a:solidFill>
                <a:effectLst/>
                <a:latin typeface="+mn-lt"/>
                <a:ea typeface="+mn-ea"/>
                <a:cs typeface="+mn-cs"/>
              </a:rPr>
              <a:t>学术报告</a:t>
            </a:r>
            <a:r>
              <a:rPr lang="zh-CN" altLang="en-US" sz="1200" b="0" kern="1200" dirty="0">
                <a:solidFill>
                  <a:schemeClr val="tx1"/>
                </a:solidFill>
                <a:effectLst/>
                <a:latin typeface="+mn-lt"/>
                <a:ea typeface="+mn-ea"/>
                <a:cs typeface="+mn-cs"/>
              </a:rPr>
              <a:t>模块就包括了</a:t>
            </a:r>
            <a:r>
              <a:rPr lang="zh-CN" altLang="zh-CN" sz="1200" kern="1200" dirty="0">
                <a:solidFill>
                  <a:schemeClr val="tx1"/>
                </a:solidFill>
                <a:effectLst/>
                <a:latin typeface="+mn-lt"/>
                <a:ea typeface="+mn-ea"/>
                <a:cs typeface="+mn-cs"/>
              </a:rPr>
              <a:t>：远东国际军事法庭庭审全记录，中国社会科学院学者专区，苏联解密档案专区；</a:t>
            </a:r>
            <a:endParaRPr lang="zh-CN" altLang="zh-CN" sz="1200" kern="1200" dirty="0">
              <a:solidFill>
                <a:schemeClr val="tx1"/>
              </a:solidFill>
              <a:effectLst/>
              <a:latin typeface="+mn-lt"/>
              <a:ea typeface="+mn-ea"/>
              <a:cs typeface="+mn-cs"/>
            </a:endParaRPr>
          </a:p>
          <a:p>
            <a:r>
              <a:rPr lang="zh-CN" altLang="zh-CN" sz="1200" b="1" kern="1200" dirty="0">
                <a:solidFill>
                  <a:schemeClr val="tx1"/>
                </a:solidFill>
                <a:effectLst/>
                <a:latin typeface="+mn-lt"/>
                <a:ea typeface="+mn-ea"/>
                <a:cs typeface="+mn-cs"/>
              </a:rPr>
              <a:t>互联网</a:t>
            </a:r>
            <a:r>
              <a:rPr lang="zh-CN" altLang="en-US" sz="1200" b="0" kern="1200" dirty="0">
                <a:solidFill>
                  <a:schemeClr val="tx1"/>
                </a:solidFill>
                <a:effectLst/>
                <a:latin typeface="+mn-lt"/>
                <a:ea typeface="+mn-ea"/>
                <a:cs typeface="+mn-cs"/>
              </a:rPr>
              <a:t>模块则包括了</a:t>
            </a:r>
            <a:r>
              <a:rPr lang="zh-CN" altLang="zh-CN" sz="1200" kern="1200" dirty="0">
                <a:solidFill>
                  <a:schemeClr val="tx1"/>
                </a:solidFill>
                <a:effectLst/>
                <a:latin typeface="+mn-lt"/>
                <a:ea typeface="+mn-ea"/>
                <a:cs typeface="+mn-cs"/>
              </a:rPr>
              <a:t>：新浪微博大数据分析报告独家专享，互联网营销精品课件集</a:t>
            </a:r>
            <a:r>
              <a:rPr lang="zh-CN" altLang="en-US" sz="1200" kern="1200" dirty="0">
                <a:solidFill>
                  <a:schemeClr val="tx1"/>
                </a:solidFill>
                <a:effectLst/>
                <a:latin typeface="+mn-lt"/>
                <a:ea typeface="+mn-ea"/>
                <a:cs typeface="+mn-cs"/>
              </a:rPr>
              <a:t>锦</a:t>
            </a:r>
            <a:r>
              <a:rPr lang="zh-CN" altLang="zh-CN" sz="1200" kern="1200" dirty="0">
                <a:solidFill>
                  <a:schemeClr val="tx1"/>
                </a:solidFill>
                <a:effectLst/>
                <a:latin typeface="+mn-lt"/>
                <a:ea typeface="+mn-ea"/>
                <a:cs typeface="+mn-cs"/>
              </a:rPr>
              <a:t>，产品经理五个锦囊妙计；</a:t>
            </a:r>
            <a:endParaRPr lang="zh-CN" altLang="zh-CN" sz="1200" kern="1200" dirty="0">
              <a:solidFill>
                <a:schemeClr val="tx1"/>
              </a:solidFill>
              <a:effectLst/>
              <a:latin typeface="+mn-lt"/>
              <a:ea typeface="+mn-ea"/>
              <a:cs typeface="+mn-cs"/>
            </a:endParaRPr>
          </a:p>
          <a:p>
            <a:r>
              <a:rPr lang="zh-CN" altLang="zh-CN" sz="1200" b="1" kern="1200" dirty="0">
                <a:solidFill>
                  <a:schemeClr val="tx1"/>
                </a:solidFill>
                <a:effectLst/>
                <a:latin typeface="+mn-lt"/>
                <a:ea typeface="+mn-ea"/>
                <a:cs typeface="+mn-cs"/>
              </a:rPr>
              <a:t>金融</a:t>
            </a:r>
            <a:r>
              <a:rPr lang="zh-CN" altLang="en-US" sz="1200" b="0" kern="1200" dirty="0">
                <a:solidFill>
                  <a:schemeClr val="tx1"/>
                </a:solidFill>
                <a:effectLst/>
                <a:latin typeface="+mn-lt"/>
                <a:ea typeface="+mn-ea"/>
                <a:cs typeface="+mn-cs"/>
              </a:rPr>
              <a:t>模块就包括了</a:t>
            </a:r>
            <a:r>
              <a:rPr lang="zh-CN" altLang="zh-CN" sz="1200" kern="1200" dirty="0">
                <a:solidFill>
                  <a:schemeClr val="tx1"/>
                </a:solidFill>
                <a:effectLst/>
                <a:latin typeface="+mn-lt"/>
                <a:ea typeface="+mn-ea"/>
                <a:cs typeface="+mn-cs"/>
              </a:rPr>
              <a:t>：新浪财经大数据报告独家首发，雪球研报  投资必看，</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每股  市场热点深度解读。</a:t>
            </a: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除了以上，百度文库还会根据当下热点时事不定期的推出特色专题库，比如大家比较关注的喜迎十九大。</a:t>
            </a: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还有国家统计局发布的国家统计报告，和社科院发布的全球顶尖智库报告。</a:t>
            </a:r>
            <a:endParaRPr lang="zh-CN" altLang="en-US" dirty="0"/>
          </a:p>
        </p:txBody>
      </p:sp>
      <p:sp>
        <p:nvSpPr>
          <p:cNvPr id="4" name="灯片编号占位符 3"/>
          <p:cNvSpPr>
            <a:spLocks noGrp="1"/>
          </p:cNvSpPr>
          <p:nvPr>
            <p:ph type="sldNum" sz="quarter" idx="10"/>
          </p:nvPr>
        </p:nvSpPr>
        <p:spPr/>
        <p:txBody>
          <a:bodyPr/>
          <a:lstStyle/>
          <a:p>
            <a:fld id="{DDFE4AB8-0CD1-4690-870E-60D8FBB23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FE4AB8-0CD1-4690-870E-60D8FBB2331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第三个特色模块是会议中心。会议中心则收录了全球热门会议、网络营销大会、</a:t>
            </a: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技术大会、和产品设计大会等</a:t>
            </a:r>
            <a:r>
              <a:rPr lang="zh-CN" altLang="en-US" sz="1200" b="0" dirty="0">
                <a:latin typeface="宋体" panose="02010600030101010101" pitchFamily="2" charset="-122"/>
                <a:ea typeface="+mn-ea"/>
                <a:cs typeface="宋体" panose="02010600030101010101" pitchFamily="2" charset="-122"/>
              </a:rPr>
              <a:t>会议讲解PPT资源。</a:t>
            </a: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以上就是关于百度文库资源各个模块和使用的介绍。</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收录了从</a:t>
            </a:r>
            <a:r>
              <a:rPr lang="en-US" altLang="zh-CN" dirty="0"/>
              <a:t>1991</a:t>
            </a:r>
            <a:r>
              <a:rPr lang="zh-CN" altLang="en-US" dirty="0"/>
              <a:t>年至今有效专业文档</a:t>
            </a:r>
            <a:r>
              <a:rPr lang="en-US" altLang="zh-CN" dirty="0"/>
              <a:t>2</a:t>
            </a:r>
            <a:r>
              <a:rPr lang="zh-CN" altLang="en-US" dirty="0"/>
              <a:t>亿份，是目前全球最大的中文文档分享平台。</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FE4AB8-0CD1-4690-870E-60D8FBB23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在基于百度文库文档资源广度的基础上，百度文库完全可以服务于全年龄段的用户，并可以在全校所有专业上辅助老师的教学和同学们的学习。</a:t>
            </a:r>
            <a:endParaRPr lang="en-US" altLang="zh-CN" dirty="0"/>
          </a:p>
          <a:p>
            <a:r>
              <a:rPr lang="zh-CN" altLang="en-US" dirty="0"/>
              <a:t>下面是百度文库的登陆网址：</a:t>
            </a:r>
            <a:r>
              <a:rPr lang="en-US" altLang="zh-CN" dirty="0"/>
              <a:t>wenku.baidu.com</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下面了解关于百度文库的使用步骤、检索技巧以及功能和模块。</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使用第一步就是先登录百度文库，在浏览器首页输入</a:t>
            </a:r>
            <a:r>
              <a:rPr lang="en-US" altLang="zh-CN" dirty="0"/>
              <a:t>wenku.baidu.com</a:t>
            </a:r>
            <a:r>
              <a:rPr lang="zh-CN" altLang="en-US" dirty="0"/>
              <a:t>，然后敲击回车，进入百度文库首页。</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然后在搜索框里直接输入所需资源的关键词，点击搜索文档。比如现在要查找关于 “ 国际经济与贸易 ” 的相关资源，那我们就可以在搜索框里输入 “ 国际经济与贸易 ” ，然后点击搜索。</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然后在检索出来的文档中选取所需要的资源。页面下拉，这里是关于 “ 国际经济与贸易 ” 文档量的数据统计，一共是</a:t>
            </a:r>
            <a:r>
              <a:rPr lang="en-US" altLang="zh-CN" b="1" dirty="0"/>
              <a:t>500</a:t>
            </a:r>
            <a:r>
              <a:rPr lang="zh-CN" altLang="en-US" b="1" dirty="0"/>
              <a:t>多万篇</a:t>
            </a:r>
            <a:r>
              <a:rPr lang="zh-CN" altLang="en-US" dirty="0"/>
              <a:t>。那要怎么才能更快的从这</a:t>
            </a:r>
            <a:r>
              <a:rPr lang="en-US" altLang="zh-CN" dirty="0"/>
              <a:t>500</a:t>
            </a:r>
            <a:r>
              <a:rPr lang="zh-CN" altLang="en-US" dirty="0"/>
              <a:t>多万篇的资源中找到想要的资源呢？</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9" name="Group 1"/>
          <p:cNvGrpSpPr/>
          <p:nvPr userDrawn="1"/>
        </p:nvGrpSpPr>
        <p:grpSpPr>
          <a:xfrm>
            <a:off x="818194" y="814828"/>
            <a:ext cx="10555612" cy="5228344"/>
            <a:chOff x="327104" y="1009727"/>
            <a:chExt cx="7140279" cy="3536682"/>
          </a:xfrm>
          <a:solidFill>
            <a:schemeClr val="accent6">
              <a:alpha val="70000"/>
            </a:schemeClr>
          </a:solidFill>
        </p:grpSpPr>
        <p:sp>
          <p:nvSpPr>
            <p:cNvPr id="10" name="Freeform 6"/>
            <p:cNvSpPr/>
            <p:nvPr/>
          </p:nvSpPr>
          <p:spPr bwMode="auto">
            <a:xfrm>
              <a:off x="3329689" y="2512879"/>
              <a:ext cx="1361883" cy="1524218"/>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nvGrpSpPr>
            <p:cNvPr id="11" name="Group 3"/>
            <p:cNvGrpSpPr/>
            <p:nvPr/>
          </p:nvGrpSpPr>
          <p:grpSpPr>
            <a:xfrm>
              <a:off x="5618494" y="3253921"/>
              <a:ext cx="1240440" cy="983926"/>
              <a:chOff x="6329473" y="3053436"/>
              <a:chExt cx="1240440" cy="983926"/>
            </a:xfrm>
            <a:grpFill/>
          </p:grpSpPr>
          <p:sp>
            <p:nvSpPr>
              <p:cNvPr id="154" name="Freeform 12"/>
              <p:cNvSpPr/>
              <p:nvPr/>
            </p:nvSpPr>
            <p:spPr bwMode="auto">
              <a:xfrm>
                <a:off x="6753280" y="3065828"/>
                <a:ext cx="126399" cy="146226"/>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5" name="Freeform 13"/>
              <p:cNvSpPr/>
              <p:nvPr/>
            </p:nvSpPr>
            <p:spPr bwMode="auto">
              <a:xfrm>
                <a:off x="6485612" y="3214533"/>
                <a:ext cx="205707" cy="6196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6" name="Freeform 14"/>
              <p:cNvSpPr/>
              <p:nvPr/>
            </p:nvSpPr>
            <p:spPr bwMode="auto">
              <a:xfrm>
                <a:off x="6774346" y="3264101"/>
                <a:ext cx="61960" cy="14870"/>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7" name="Freeform 15"/>
              <p:cNvSpPr/>
              <p:nvPr/>
            </p:nvSpPr>
            <p:spPr bwMode="auto">
              <a:xfrm>
                <a:off x="6713625" y="3266579"/>
                <a:ext cx="44611" cy="14870"/>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8" name="Freeform 16"/>
              <p:cNvSpPr/>
              <p:nvPr/>
            </p:nvSpPr>
            <p:spPr bwMode="auto">
              <a:xfrm>
                <a:off x="6760715" y="3283928"/>
                <a:ext cx="30980" cy="24784"/>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9" name="Freeform 17"/>
              <p:cNvSpPr/>
              <p:nvPr/>
            </p:nvSpPr>
            <p:spPr bwMode="auto">
              <a:xfrm>
                <a:off x="6698755" y="3266579"/>
                <a:ext cx="12392" cy="12392"/>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0" name="Freeform 18"/>
              <p:cNvSpPr/>
              <p:nvPr/>
            </p:nvSpPr>
            <p:spPr bwMode="auto">
              <a:xfrm>
                <a:off x="6848699" y="3266579"/>
                <a:ext cx="70635" cy="42133"/>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1" name="Freeform 19"/>
              <p:cNvSpPr/>
              <p:nvPr/>
            </p:nvSpPr>
            <p:spPr bwMode="auto">
              <a:xfrm>
                <a:off x="7058123" y="3210815"/>
                <a:ext cx="12392" cy="2850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2" name="Freeform 20"/>
              <p:cNvSpPr/>
              <p:nvPr/>
            </p:nvSpPr>
            <p:spPr bwMode="auto">
              <a:xfrm>
                <a:off x="6899505" y="3156290"/>
                <a:ext cx="19827" cy="22306"/>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3" name="Freeform 21"/>
              <p:cNvSpPr/>
              <p:nvPr/>
            </p:nvSpPr>
            <p:spPr bwMode="auto">
              <a:xfrm>
                <a:off x="6936681" y="3158768"/>
                <a:ext cx="55764" cy="14870"/>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4" name="Freeform 22"/>
              <p:cNvSpPr/>
              <p:nvPr/>
            </p:nvSpPr>
            <p:spPr bwMode="auto">
              <a:xfrm>
                <a:off x="6926768" y="3053436"/>
                <a:ext cx="23545" cy="54525"/>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5" name="Freeform 23"/>
              <p:cNvSpPr/>
              <p:nvPr/>
            </p:nvSpPr>
            <p:spPr bwMode="auto">
              <a:xfrm>
                <a:off x="7349336" y="3181074"/>
                <a:ext cx="78070" cy="45851"/>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6" name="Freeform 24"/>
              <p:cNvSpPr/>
              <p:nvPr/>
            </p:nvSpPr>
            <p:spPr bwMode="auto">
              <a:xfrm>
                <a:off x="6992446" y="3103004"/>
                <a:ext cx="406458" cy="211904"/>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7" name="Freeform 25"/>
              <p:cNvSpPr/>
              <p:nvPr/>
            </p:nvSpPr>
            <p:spPr bwMode="auto">
              <a:xfrm>
                <a:off x="7405100" y="3148855"/>
                <a:ext cx="39654" cy="42133"/>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8" name="Freeform 26"/>
              <p:cNvSpPr/>
              <p:nvPr/>
            </p:nvSpPr>
            <p:spPr bwMode="auto">
              <a:xfrm>
                <a:off x="7476973" y="3208336"/>
                <a:ext cx="18588" cy="2602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9" name="Freeform 27"/>
              <p:cNvSpPr/>
              <p:nvPr/>
            </p:nvSpPr>
            <p:spPr bwMode="auto">
              <a:xfrm>
                <a:off x="7542651" y="3246752"/>
                <a:ext cx="27262" cy="14870"/>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0" name="Freeform 28"/>
              <p:cNvSpPr/>
              <p:nvPr/>
            </p:nvSpPr>
            <p:spPr bwMode="auto">
              <a:xfrm>
                <a:off x="7510432" y="3229403"/>
                <a:ext cx="17349" cy="9914"/>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1" name="Freeform 29"/>
              <p:cNvSpPr/>
              <p:nvPr/>
            </p:nvSpPr>
            <p:spPr bwMode="auto">
              <a:xfrm>
                <a:off x="7268787" y="3959292"/>
                <a:ext cx="78070" cy="78070"/>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2" name="Freeform 30"/>
              <p:cNvSpPr/>
              <p:nvPr/>
            </p:nvSpPr>
            <p:spPr bwMode="auto">
              <a:xfrm>
                <a:off x="7336944" y="3944422"/>
                <a:ext cx="7435" cy="12392"/>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3" name="Freeform 31"/>
              <p:cNvSpPr/>
              <p:nvPr/>
            </p:nvSpPr>
            <p:spPr bwMode="auto">
              <a:xfrm>
                <a:off x="7107691" y="3846525"/>
                <a:ext cx="23545" cy="12392"/>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4" name="Freeform 32"/>
              <p:cNvSpPr/>
              <p:nvPr/>
            </p:nvSpPr>
            <p:spPr bwMode="auto">
              <a:xfrm>
                <a:off x="6977575" y="3324821"/>
                <a:ext cx="27262" cy="12392"/>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5" name="Freeform 33"/>
              <p:cNvSpPr/>
              <p:nvPr/>
            </p:nvSpPr>
            <p:spPr bwMode="auto">
              <a:xfrm>
                <a:off x="6642991" y="3314908"/>
                <a:ext cx="806720" cy="612166"/>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6" name="Freeform 48"/>
              <p:cNvSpPr/>
              <p:nvPr/>
            </p:nvSpPr>
            <p:spPr bwMode="auto">
              <a:xfrm>
                <a:off x="6481895" y="3126549"/>
                <a:ext cx="33459" cy="32219"/>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7" name="Freeform 49"/>
              <p:cNvSpPr/>
              <p:nvPr/>
            </p:nvSpPr>
            <p:spPr bwMode="auto">
              <a:xfrm>
                <a:off x="6532702" y="3148855"/>
                <a:ext cx="14870" cy="12392"/>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8" name="Freeform 50"/>
              <p:cNvSpPr/>
              <p:nvPr/>
            </p:nvSpPr>
            <p:spPr bwMode="auto">
              <a:xfrm>
                <a:off x="6354257" y="3119114"/>
                <a:ext cx="14870" cy="19827"/>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9" name="Freeform 51"/>
              <p:cNvSpPr/>
              <p:nvPr/>
            </p:nvSpPr>
            <p:spPr bwMode="auto">
              <a:xfrm>
                <a:off x="6329473" y="3075742"/>
                <a:ext cx="19827" cy="17349"/>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2" name="Group 4"/>
            <p:cNvGrpSpPr/>
            <p:nvPr/>
          </p:nvGrpSpPr>
          <p:grpSpPr>
            <a:xfrm>
              <a:off x="2053312" y="3060606"/>
              <a:ext cx="931879" cy="1485803"/>
              <a:chOff x="3211966" y="2860121"/>
              <a:chExt cx="931879" cy="1485803"/>
            </a:xfrm>
            <a:grpFill/>
          </p:grpSpPr>
          <p:sp>
            <p:nvSpPr>
              <p:cNvPr id="152" name="Freeform 94"/>
              <p:cNvSpPr/>
              <p:nvPr/>
            </p:nvSpPr>
            <p:spPr bwMode="auto">
              <a:xfrm>
                <a:off x="3822892" y="3105483"/>
                <a:ext cx="47090" cy="35937"/>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3" name="Freeform 96"/>
              <p:cNvSpPr/>
              <p:nvPr/>
            </p:nvSpPr>
            <p:spPr bwMode="auto">
              <a:xfrm>
                <a:off x="3211966" y="2860121"/>
                <a:ext cx="931879" cy="1485803"/>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3" name="Group 5"/>
            <p:cNvGrpSpPr/>
            <p:nvPr/>
          </p:nvGrpSpPr>
          <p:grpSpPr>
            <a:xfrm>
              <a:off x="3474675" y="1163388"/>
              <a:ext cx="821591" cy="1382949"/>
              <a:chOff x="4185654" y="962903"/>
              <a:chExt cx="821591" cy="1382949"/>
            </a:xfrm>
            <a:grpFill/>
          </p:grpSpPr>
          <p:sp>
            <p:nvSpPr>
              <p:cNvPr id="136" name="Freeform 61"/>
              <p:cNvSpPr/>
              <p:nvPr/>
            </p:nvSpPr>
            <p:spPr bwMode="auto">
              <a:xfrm>
                <a:off x="4199286" y="1793168"/>
                <a:ext cx="773262" cy="552684"/>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7" name="Freeform 62"/>
              <p:cNvSpPr/>
              <p:nvPr/>
            </p:nvSpPr>
            <p:spPr bwMode="auto">
              <a:xfrm>
                <a:off x="4485541" y="1352012"/>
                <a:ext cx="521704" cy="5068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8" name="Freeform 80"/>
              <p:cNvSpPr/>
              <p:nvPr/>
            </p:nvSpPr>
            <p:spPr bwMode="auto">
              <a:xfrm>
                <a:off x="4593352" y="987687"/>
                <a:ext cx="278821" cy="154901"/>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9" name="Freeform 81"/>
              <p:cNvSpPr/>
              <p:nvPr/>
            </p:nvSpPr>
            <p:spPr bwMode="auto">
              <a:xfrm>
                <a:off x="4738338" y="962903"/>
                <a:ext cx="183402" cy="66917"/>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0" name="Freeform 82"/>
              <p:cNvSpPr/>
              <p:nvPr/>
            </p:nvSpPr>
            <p:spPr bwMode="auto">
              <a:xfrm>
                <a:off x="4580960" y="1037255"/>
                <a:ext cx="34698" cy="2850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1" name="Freeform 83"/>
              <p:cNvSpPr/>
              <p:nvPr/>
            </p:nvSpPr>
            <p:spPr bwMode="auto">
              <a:xfrm>
                <a:off x="4185654" y="1861325"/>
                <a:ext cx="87984" cy="105333"/>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2" name="Freeform 84"/>
              <p:cNvSpPr/>
              <p:nvPr/>
            </p:nvSpPr>
            <p:spPr bwMode="auto">
              <a:xfrm>
                <a:off x="4243897" y="1773341"/>
                <a:ext cx="17349" cy="14870"/>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3" name="Freeform 85"/>
              <p:cNvSpPr/>
              <p:nvPr/>
            </p:nvSpPr>
            <p:spPr bwMode="auto">
              <a:xfrm>
                <a:off x="4253811" y="1763427"/>
                <a:ext cx="166053" cy="242884"/>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4" name="Freeform 86"/>
              <p:cNvSpPr/>
              <p:nvPr/>
            </p:nvSpPr>
            <p:spPr bwMode="auto">
              <a:xfrm>
                <a:off x="4289747" y="1888587"/>
                <a:ext cx="7435" cy="7435"/>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5" name="Freeform 150"/>
              <p:cNvSpPr/>
              <p:nvPr/>
            </p:nvSpPr>
            <p:spPr bwMode="auto">
              <a:xfrm>
                <a:off x="4630528" y="2295045"/>
                <a:ext cx="55764" cy="35937"/>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6" name="Freeform 151"/>
              <p:cNvSpPr/>
              <p:nvPr/>
            </p:nvSpPr>
            <p:spPr bwMode="auto">
              <a:xfrm>
                <a:off x="4554936" y="2184756"/>
                <a:ext cx="18588" cy="37176"/>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7" name="Freeform 152"/>
              <p:cNvSpPr/>
              <p:nvPr/>
            </p:nvSpPr>
            <p:spPr bwMode="auto">
              <a:xfrm>
                <a:off x="4549980" y="2226889"/>
                <a:ext cx="28502" cy="50808"/>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8" name="Freeform 153"/>
              <p:cNvSpPr/>
              <p:nvPr/>
            </p:nvSpPr>
            <p:spPr bwMode="auto">
              <a:xfrm>
                <a:off x="4437213" y="2257869"/>
                <a:ext cx="14870" cy="9914"/>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9" name="Freeform 154"/>
              <p:cNvSpPr/>
              <p:nvPr/>
            </p:nvSpPr>
            <p:spPr bwMode="auto">
              <a:xfrm>
                <a:off x="4580960" y="1853889"/>
                <a:ext cx="19827" cy="22306"/>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0" name="Freeform 155"/>
              <p:cNvSpPr/>
              <p:nvPr/>
            </p:nvSpPr>
            <p:spPr bwMode="auto">
              <a:xfrm>
                <a:off x="4603266" y="1832822"/>
                <a:ext cx="32219" cy="45851"/>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1" name="Freeform 156"/>
              <p:cNvSpPr/>
              <p:nvPr/>
            </p:nvSpPr>
            <p:spPr bwMode="auto">
              <a:xfrm>
                <a:off x="4740817" y="1780776"/>
                <a:ext cx="18588" cy="27262"/>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4" name="Group 6"/>
            <p:cNvGrpSpPr/>
            <p:nvPr/>
          </p:nvGrpSpPr>
          <p:grpSpPr>
            <a:xfrm>
              <a:off x="4063296" y="1102668"/>
              <a:ext cx="3404087" cy="2312349"/>
              <a:chOff x="4774275" y="902183"/>
              <a:chExt cx="3404087" cy="2312349"/>
            </a:xfrm>
            <a:grpFill/>
          </p:grpSpPr>
          <p:sp>
            <p:nvSpPr>
              <p:cNvPr id="81" name="Freeform 7"/>
              <p:cNvSpPr/>
              <p:nvPr/>
            </p:nvSpPr>
            <p:spPr bwMode="auto">
              <a:xfrm>
                <a:off x="4901913" y="2184756"/>
                <a:ext cx="766442" cy="662973"/>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2" name="Freeform 8"/>
              <p:cNvSpPr/>
              <p:nvPr/>
            </p:nvSpPr>
            <p:spPr bwMode="auto">
              <a:xfrm>
                <a:off x="5970104" y="2904732"/>
                <a:ext cx="42133" cy="78070"/>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3" name="Freeform 9"/>
              <p:cNvSpPr/>
              <p:nvPr/>
            </p:nvSpPr>
            <p:spPr bwMode="auto">
              <a:xfrm>
                <a:off x="5593387" y="2257869"/>
                <a:ext cx="842979" cy="680322"/>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4" name="Freeform 11"/>
              <p:cNvSpPr/>
              <p:nvPr/>
            </p:nvSpPr>
            <p:spPr bwMode="auto">
              <a:xfrm>
                <a:off x="6557486" y="2958017"/>
                <a:ext cx="203229" cy="225535"/>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5" name="Freeform 34"/>
              <p:cNvSpPr/>
              <p:nvPr/>
            </p:nvSpPr>
            <p:spPr bwMode="auto">
              <a:xfrm>
                <a:off x="6821436" y="2902254"/>
                <a:ext cx="90462" cy="83027"/>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6" name="Freeform 35"/>
              <p:cNvSpPr/>
              <p:nvPr/>
            </p:nvSpPr>
            <p:spPr bwMode="auto">
              <a:xfrm>
                <a:off x="6738409" y="2879948"/>
                <a:ext cx="43372" cy="45851"/>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7" name="Freeform 36"/>
              <p:cNvSpPr/>
              <p:nvPr/>
            </p:nvSpPr>
            <p:spPr bwMode="auto">
              <a:xfrm>
                <a:off x="6769390" y="2725048"/>
                <a:ext cx="87984" cy="122681"/>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8" name="Freeform 37"/>
              <p:cNvSpPr/>
              <p:nvPr/>
            </p:nvSpPr>
            <p:spPr bwMode="auto">
              <a:xfrm>
                <a:off x="6859851" y="2847729"/>
                <a:ext cx="27262" cy="49568"/>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9" name="Freeform 38"/>
              <p:cNvSpPr/>
              <p:nvPr/>
            </p:nvSpPr>
            <p:spPr bwMode="auto">
              <a:xfrm>
                <a:off x="6818958" y="2860121"/>
                <a:ext cx="22306" cy="32219"/>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0" name="Freeform 39"/>
              <p:cNvSpPr/>
              <p:nvPr/>
            </p:nvSpPr>
            <p:spPr bwMode="auto">
              <a:xfrm>
                <a:off x="6831350" y="2879948"/>
                <a:ext cx="21067" cy="38416"/>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1" name="Freeform 40"/>
              <p:cNvSpPr/>
              <p:nvPr/>
            </p:nvSpPr>
            <p:spPr bwMode="auto">
              <a:xfrm>
                <a:off x="6851177" y="2882427"/>
                <a:ext cx="11153" cy="22306"/>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2" name="Freeform 41"/>
              <p:cNvSpPr/>
              <p:nvPr/>
            </p:nvSpPr>
            <p:spPr bwMode="auto">
              <a:xfrm>
                <a:off x="6854894" y="2897297"/>
                <a:ext cx="14870" cy="12392"/>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3" name="Freeform 42"/>
              <p:cNvSpPr/>
              <p:nvPr/>
            </p:nvSpPr>
            <p:spPr bwMode="auto">
              <a:xfrm>
                <a:off x="6841263" y="2847729"/>
                <a:ext cx="16110" cy="19827"/>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4" name="Freeform 43"/>
              <p:cNvSpPr/>
              <p:nvPr/>
            </p:nvSpPr>
            <p:spPr bwMode="auto">
              <a:xfrm>
                <a:off x="6786738" y="2827902"/>
                <a:ext cx="24784" cy="24784"/>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5" name="Freeform 44"/>
              <p:cNvSpPr/>
              <p:nvPr/>
            </p:nvSpPr>
            <p:spPr bwMode="auto">
              <a:xfrm>
                <a:off x="6811523" y="2830380"/>
                <a:ext cx="7435" cy="247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6" name="Freeform 45"/>
              <p:cNvSpPr/>
              <p:nvPr/>
            </p:nvSpPr>
            <p:spPr bwMode="auto">
              <a:xfrm>
                <a:off x="6776825" y="2578822"/>
                <a:ext cx="44611" cy="60721"/>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7" name="Freeform 46"/>
              <p:cNvSpPr/>
              <p:nvPr/>
            </p:nvSpPr>
            <p:spPr bwMode="auto">
              <a:xfrm>
                <a:off x="6545094" y="2689111"/>
                <a:ext cx="50808" cy="40894"/>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8" name="Freeform 47"/>
              <p:cNvSpPr/>
              <p:nvPr/>
            </p:nvSpPr>
            <p:spPr bwMode="auto">
              <a:xfrm>
                <a:off x="6322039" y="2601817"/>
                <a:ext cx="242882" cy="468970"/>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9" name="Freeform 10"/>
              <p:cNvSpPr/>
              <p:nvPr/>
            </p:nvSpPr>
            <p:spPr bwMode="auto">
              <a:xfrm>
                <a:off x="6283623" y="2987758"/>
                <a:ext cx="211904" cy="226774"/>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0" name="Freeform 52"/>
              <p:cNvSpPr/>
              <p:nvPr/>
            </p:nvSpPr>
            <p:spPr bwMode="auto">
              <a:xfrm>
                <a:off x="6970140" y="2390463"/>
                <a:ext cx="47090" cy="60721"/>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1" name="Freeform 53"/>
              <p:cNvSpPr/>
              <p:nvPr/>
            </p:nvSpPr>
            <p:spPr bwMode="auto">
              <a:xfrm>
                <a:off x="7024665" y="2375593"/>
                <a:ext cx="53286" cy="39654"/>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2" name="Freeform 54"/>
              <p:cNvSpPr/>
              <p:nvPr/>
            </p:nvSpPr>
            <p:spPr bwMode="auto">
              <a:xfrm>
                <a:off x="6994924" y="2216975"/>
                <a:ext cx="224296" cy="18092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3" name="Freeform 55"/>
              <p:cNvSpPr/>
              <p:nvPr/>
            </p:nvSpPr>
            <p:spPr bwMode="auto">
              <a:xfrm>
                <a:off x="7178326" y="2116600"/>
                <a:ext cx="112768" cy="95419"/>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4" name="Freeform 56"/>
              <p:cNvSpPr/>
              <p:nvPr/>
            </p:nvSpPr>
            <p:spPr bwMode="auto">
              <a:xfrm>
                <a:off x="7288615" y="2137666"/>
                <a:ext cx="19827" cy="19827"/>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5" name="Freeform 57"/>
              <p:cNvSpPr/>
              <p:nvPr/>
            </p:nvSpPr>
            <p:spPr bwMode="auto">
              <a:xfrm>
                <a:off x="7327030" y="2114122"/>
                <a:ext cx="27262" cy="19827"/>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6" name="Freeform 58"/>
              <p:cNvSpPr/>
              <p:nvPr/>
            </p:nvSpPr>
            <p:spPr bwMode="auto">
              <a:xfrm>
                <a:off x="7376598" y="2094294"/>
                <a:ext cx="12392" cy="14870"/>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7" name="Freeform 59"/>
              <p:cNvSpPr/>
              <p:nvPr/>
            </p:nvSpPr>
            <p:spPr bwMode="auto">
              <a:xfrm>
                <a:off x="7213024" y="1878673"/>
                <a:ext cx="55764" cy="220578"/>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8" name="Freeform 60"/>
              <p:cNvSpPr/>
              <p:nvPr/>
            </p:nvSpPr>
            <p:spPr bwMode="auto">
              <a:xfrm>
                <a:off x="5405029" y="1117804"/>
                <a:ext cx="351933" cy="256515"/>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9" name="Freeform 63"/>
              <p:cNvSpPr/>
              <p:nvPr/>
            </p:nvSpPr>
            <p:spPr bwMode="auto">
              <a:xfrm>
                <a:off x="4774275" y="1093020"/>
                <a:ext cx="3404087" cy="1265225"/>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0" name="Freeform 64"/>
              <p:cNvSpPr/>
              <p:nvPr/>
            </p:nvSpPr>
            <p:spPr bwMode="auto">
              <a:xfrm>
                <a:off x="5830186" y="1888619"/>
                <a:ext cx="1258261" cy="798046"/>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1" name="Freeform 65"/>
              <p:cNvSpPr/>
              <p:nvPr/>
            </p:nvSpPr>
            <p:spPr bwMode="auto">
              <a:xfrm>
                <a:off x="7949109" y="1328468"/>
                <a:ext cx="70635" cy="3098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2" name="Freeform 66"/>
              <p:cNvSpPr/>
              <p:nvPr/>
            </p:nvSpPr>
            <p:spPr bwMode="auto">
              <a:xfrm>
                <a:off x="7735967" y="1386710"/>
                <a:ext cx="29741" cy="14870"/>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3" name="Freeform 67"/>
              <p:cNvSpPr/>
              <p:nvPr/>
            </p:nvSpPr>
            <p:spPr bwMode="auto">
              <a:xfrm>
                <a:off x="7082907" y="1163654"/>
                <a:ext cx="14870" cy="14870"/>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4" name="Freeform 68"/>
              <p:cNvSpPr/>
              <p:nvPr/>
            </p:nvSpPr>
            <p:spPr bwMode="auto">
              <a:xfrm>
                <a:off x="6613250" y="1215700"/>
                <a:ext cx="29741" cy="19827"/>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5" name="Freeform 69"/>
              <p:cNvSpPr/>
              <p:nvPr/>
            </p:nvSpPr>
            <p:spPr bwMode="auto">
              <a:xfrm>
                <a:off x="6364170" y="1012471"/>
                <a:ext cx="121442" cy="65678"/>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6" name="Freeform 70"/>
              <p:cNvSpPr/>
              <p:nvPr/>
            </p:nvSpPr>
            <p:spPr bwMode="auto">
              <a:xfrm>
                <a:off x="6195639" y="977773"/>
                <a:ext cx="45851" cy="24784"/>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7" name="Freeform 71"/>
              <p:cNvSpPr/>
              <p:nvPr/>
            </p:nvSpPr>
            <p:spPr bwMode="auto">
              <a:xfrm>
                <a:off x="6210509" y="924488"/>
                <a:ext cx="166053" cy="117725"/>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8" name="Freeform 72"/>
              <p:cNvSpPr/>
              <p:nvPr/>
            </p:nvSpPr>
            <p:spPr bwMode="auto">
              <a:xfrm>
                <a:off x="6283623" y="1110368"/>
                <a:ext cx="18588" cy="14870"/>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9" name="Freeform 73"/>
              <p:cNvSpPr/>
              <p:nvPr/>
            </p:nvSpPr>
            <p:spPr bwMode="auto">
              <a:xfrm>
                <a:off x="6178290" y="929445"/>
                <a:ext cx="27262" cy="7435"/>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0" name="Freeform 74"/>
              <p:cNvSpPr/>
              <p:nvPr/>
            </p:nvSpPr>
            <p:spPr bwMode="auto">
              <a:xfrm>
                <a:off x="6507918" y="1063279"/>
                <a:ext cx="24784" cy="9914"/>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1" name="Freeform 75"/>
              <p:cNvSpPr/>
              <p:nvPr/>
            </p:nvSpPr>
            <p:spPr bwMode="auto">
              <a:xfrm>
                <a:off x="5261281" y="946794"/>
                <a:ext cx="141269" cy="40894"/>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2" name="Freeform 76"/>
              <p:cNvSpPr/>
              <p:nvPr/>
            </p:nvSpPr>
            <p:spPr bwMode="auto">
              <a:xfrm>
                <a:off x="5630563" y="917053"/>
                <a:ext cx="48329" cy="32219"/>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3" name="Freeform 77"/>
              <p:cNvSpPr/>
              <p:nvPr/>
            </p:nvSpPr>
            <p:spPr bwMode="auto">
              <a:xfrm>
                <a:off x="5564886" y="939359"/>
                <a:ext cx="53286" cy="3098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4" name="Freeform 78"/>
              <p:cNvSpPr/>
              <p:nvPr/>
            </p:nvSpPr>
            <p:spPr bwMode="auto">
              <a:xfrm>
                <a:off x="5493012" y="965381"/>
                <a:ext cx="57003" cy="19827"/>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5" name="Freeform 79"/>
              <p:cNvSpPr/>
              <p:nvPr/>
            </p:nvSpPr>
            <p:spPr bwMode="auto">
              <a:xfrm>
                <a:off x="5462032" y="902183"/>
                <a:ext cx="85505" cy="58243"/>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6" name="Freeform 144"/>
              <p:cNvSpPr/>
              <p:nvPr/>
            </p:nvSpPr>
            <p:spPr bwMode="auto">
              <a:xfrm>
                <a:off x="7122562" y="1150023"/>
                <a:ext cx="153661" cy="58243"/>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7" name="Freeform 157"/>
              <p:cNvSpPr/>
              <p:nvPr/>
            </p:nvSpPr>
            <p:spPr bwMode="auto">
              <a:xfrm>
                <a:off x="4816408" y="1746078"/>
                <a:ext cx="23545" cy="32219"/>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8" name="Freeform 158"/>
              <p:cNvSpPr/>
              <p:nvPr/>
            </p:nvSpPr>
            <p:spPr bwMode="auto">
              <a:xfrm>
                <a:off x="4859780" y="2360722"/>
                <a:ext cx="44611" cy="9914"/>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9" name="Freeform 159"/>
              <p:cNvSpPr/>
              <p:nvPr/>
            </p:nvSpPr>
            <p:spPr bwMode="auto">
              <a:xfrm>
                <a:off x="5028311" y="2353287"/>
                <a:ext cx="39654" cy="22306"/>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0" name="Freeform 161"/>
              <p:cNvSpPr/>
              <p:nvPr/>
            </p:nvSpPr>
            <p:spPr bwMode="auto">
              <a:xfrm>
                <a:off x="5336873" y="1409016"/>
                <a:ext cx="42133" cy="32219"/>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1" name="Freeform 162"/>
              <p:cNvSpPr/>
              <p:nvPr/>
            </p:nvSpPr>
            <p:spPr bwMode="auto">
              <a:xfrm>
                <a:off x="5547537" y="1371840"/>
                <a:ext cx="33459" cy="34698"/>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2" name="Freeform 163"/>
              <p:cNvSpPr/>
              <p:nvPr/>
            </p:nvSpPr>
            <p:spPr bwMode="auto">
              <a:xfrm>
                <a:off x="5774311" y="1259073"/>
                <a:ext cx="29741" cy="22306"/>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3" name="Freeform 164"/>
              <p:cNvSpPr/>
              <p:nvPr/>
            </p:nvSpPr>
            <p:spPr bwMode="auto">
              <a:xfrm>
                <a:off x="7183283" y="1240484"/>
                <a:ext cx="65678" cy="2602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4" name="Freeform 165"/>
              <p:cNvSpPr/>
              <p:nvPr/>
            </p:nvSpPr>
            <p:spPr bwMode="auto">
              <a:xfrm>
                <a:off x="7308442" y="1173567"/>
                <a:ext cx="90462" cy="32219"/>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5" name="Freeform 166"/>
              <p:cNvSpPr/>
              <p:nvPr/>
            </p:nvSpPr>
            <p:spPr bwMode="auto">
              <a:xfrm>
                <a:off x="7180805" y="1218179"/>
                <a:ext cx="19827" cy="22306"/>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5" name="Group 7"/>
            <p:cNvGrpSpPr/>
            <p:nvPr/>
          </p:nvGrpSpPr>
          <p:grpSpPr>
            <a:xfrm>
              <a:off x="327104" y="1009727"/>
              <a:ext cx="3095526" cy="2156210"/>
              <a:chOff x="1038083" y="809242"/>
              <a:chExt cx="3095526" cy="2156210"/>
            </a:xfrm>
            <a:grpFill/>
          </p:grpSpPr>
          <p:sp>
            <p:nvSpPr>
              <p:cNvPr id="16" name="Oval 8"/>
              <p:cNvSpPr/>
              <p:nvPr/>
            </p:nvSpPr>
            <p:spPr>
              <a:xfrm>
                <a:off x="2223255" y="2002097"/>
                <a:ext cx="58242" cy="58243"/>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8965">
                  <a:defRPr/>
                </a:pPr>
                <a:endParaRPr lang="de-DE" sz="2400">
                  <a:solidFill>
                    <a:srgbClr val="000000"/>
                  </a:solidFill>
                  <a:latin typeface="Raleway"/>
                  <a:cs typeface="Raleway"/>
                </a:endParaRPr>
              </a:p>
            </p:txBody>
          </p:sp>
          <p:sp>
            <p:nvSpPr>
              <p:cNvPr id="17" name="Freeform 87"/>
              <p:cNvSpPr/>
              <p:nvPr/>
            </p:nvSpPr>
            <p:spPr bwMode="auto">
              <a:xfrm>
                <a:off x="3911791" y="1516826"/>
                <a:ext cx="201990" cy="92941"/>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8" name="Freeform 88"/>
              <p:cNvSpPr/>
              <p:nvPr/>
            </p:nvSpPr>
            <p:spPr bwMode="auto">
              <a:xfrm>
                <a:off x="2693656" y="2634586"/>
                <a:ext cx="208186" cy="71874"/>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9" name="Freeform 89"/>
              <p:cNvSpPr/>
              <p:nvPr/>
            </p:nvSpPr>
            <p:spPr bwMode="auto">
              <a:xfrm>
                <a:off x="2723397" y="2661849"/>
                <a:ext cx="8675" cy="12392"/>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0" name="Freeform 90"/>
              <p:cNvSpPr/>
              <p:nvPr/>
            </p:nvSpPr>
            <p:spPr bwMode="auto">
              <a:xfrm>
                <a:off x="2827490" y="2732483"/>
                <a:ext cx="34698" cy="14870"/>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1" name="Freeform 91"/>
              <p:cNvSpPr/>
              <p:nvPr/>
            </p:nvSpPr>
            <p:spPr bwMode="auto">
              <a:xfrm>
                <a:off x="3048068" y="2730004"/>
                <a:ext cx="29741" cy="12392"/>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2" name="Freeform 92"/>
              <p:cNvSpPr/>
              <p:nvPr/>
            </p:nvSpPr>
            <p:spPr bwMode="auto">
              <a:xfrm>
                <a:off x="2904320" y="2701503"/>
                <a:ext cx="118963" cy="48329"/>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3" name="Freeform 93"/>
              <p:cNvSpPr/>
              <p:nvPr/>
            </p:nvSpPr>
            <p:spPr bwMode="auto">
              <a:xfrm>
                <a:off x="3155879" y="2894819"/>
                <a:ext cx="14870" cy="14870"/>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4" name="Freeform 97"/>
              <p:cNvSpPr/>
              <p:nvPr/>
            </p:nvSpPr>
            <p:spPr bwMode="auto">
              <a:xfrm>
                <a:off x="2821294" y="2596171"/>
                <a:ext cx="8675" cy="14870"/>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5" name="Freeform 98"/>
              <p:cNvSpPr/>
              <p:nvPr/>
            </p:nvSpPr>
            <p:spPr bwMode="auto">
              <a:xfrm>
                <a:off x="2811381" y="2556516"/>
                <a:ext cx="16110" cy="4957"/>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6" name="Freeform 99"/>
              <p:cNvSpPr/>
              <p:nvPr/>
            </p:nvSpPr>
            <p:spPr bwMode="auto">
              <a:xfrm>
                <a:off x="2839882" y="2563951"/>
                <a:ext cx="4957" cy="7435"/>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7" name="Freeform 100"/>
              <p:cNvSpPr/>
              <p:nvPr/>
            </p:nvSpPr>
            <p:spPr bwMode="auto">
              <a:xfrm>
                <a:off x="2914234" y="2669284"/>
                <a:ext cx="11153" cy="12392"/>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8" name="Freeform 101"/>
              <p:cNvSpPr/>
              <p:nvPr/>
            </p:nvSpPr>
            <p:spPr bwMode="auto">
              <a:xfrm>
                <a:off x="1862152" y="2011220"/>
                <a:ext cx="1216242" cy="598322"/>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9" name="Freeform 102"/>
              <p:cNvSpPr/>
              <p:nvPr/>
            </p:nvSpPr>
            <p:spPr bwMode="auto">
              <a:xfrm>
                <a:off x="1570940" y="1333425"/>
                <a:ext cx="1702663" cy="881073"/>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0" name="Freeform 103"/>
              <p:cNvSpPr/>
              <p:nvPr/>
            </p:nvSpPr>
            <p:spPr bwMode="auto">
              <a:xfrm>
                <a:off x="1038083" y="1356969"/>
                <a:ext cx="745999" cy="544010"/>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1" name="Freeform 104"/>
              <p:cNvSpPr/>
              <p:nvPr/>
            </p:nvSpPr>
            <p:spPr bwMode="auto">
              <a:xfrm>
                <a:off x="1710970" y="1837779"/>
                <a:ext cx="33459" cy="45851"/>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2" name="Freeform 105"/>
              <p:cNvSpPr/>
              <p:nvPr/>
            </p:nvSpPr>
            <p:spPr bwMode="auto">
              <a:xfrm>
                <a:off x="1656445" y="1783254"/>
                <a:ext cx="39654" cy="57003"/>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3" name="Freeform 106"/>
              <p:cNvSpPr/>
              <p:nvPr/>
            </p:nvSpPr>
            <p:spPr bwMode="auto">
              <a:xfrm>
                <a:off x="1998464" y="1256594"/>
                <a:ext cx="366804" cy="193315"/>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4" name="Freeform 107"/>
              <p:cNvSpPr/>
              <p:nvPr/>
            </p:nvSpPr>
            <p:spPr bwMode="auto">
              <a:xfrm>
                <a:off x="1862152" y="1225614"/>
                <a:ext cx="205707" cy="136312"/>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5" name="Freeform 108"/>
              <p:cNvSpPr/>
              <p:nvPr/>
            </p:nvSpPr>
            <p:spPr bwMode="auto">
              <a:xfrm>
                <a:off x="2025727" y="1130196"/>
                <a:ext cx="247840" cy="105333"/>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6" name="Freeform 109"/>
              <p:cNvSpPr/>
              <p:nvPr/>
            </p:nvSpPr>
            <p:spPr bwMode="auto">
              <a:xfrm>
                <a:off x="1992268" y="1166132"/>
                <a:ext cx="30980" cy="24784"/>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7" name="Freeform 110"/>
              <p:cNvSpPr/>
              <p:nvPr/>
            </p:nvSpPr>
            <p:spPr bwMode="auto">
              <a:xfrm>
                <a:off x="2080252" y="1132674"/>
                <a:ext cx="23545" cy="9914"/>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8" name="Freeform 111"/>
              <p:cNvSpPr/>
              <p:nvPr/>
            </p:nvSpPr>
            <p:spPr bwMode="auto">
              <a:xfrm>
                <a:off x="1920394" y="1100455"/>
                <a:ext cx="140030" cy="78070"/>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9" name="Freeform 112"/>
              <p:cNvSpPr/>
              <p:nvPr/>
            </p:nvSpPr>
            <p:spPr bwMode="auto">
              <a:xfrm>
                <a:off x="2108753" y="1049647"/>
                <a:ext cx="80548" cy="23545"/>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0" name="Freeform 113"/>
              <p:cNvSpPr/>
              <p:nvPr/>
            </p:nvSpPr>
            <p:spPr bwMode="auto">
              <a:xfrm>
                <a:off x="2111231" y="1078149"/>
                <a:ext cx="69395" cy="37176"/>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1" name="Freeform 114"/>
              <p:cNvSpPr/>
              <p:nvPr/>
            </p:nvSpPr>
            <p:spPr bwMode="auto">
              <a:xfrm>
                <a:off x="2077773" y="1073192"/>
                <a:ext cx="23545" cy="27262"/>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2" name="Freeform 115"/>
              <p:cNvSpPr/>
              <p:nvPr/>
            </p:nvSpPr>
            <p:spPr bwMode="auto">
              <a:xfrm>
                <a:off x="2336766" y="1254116"/>
                <a:ext cx="120203" cy="97897"/>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3" name="Freeform 116"/>
              <p:cNvSpPr/>
              <p:nvPr/>
            </p:nvSpPr>
            <p:spPr bwMode="auto">
              <a:xfrm>
                <a:off x="2292155" y="1140109"/>
                <a:ext cx="135073" cy="70635"/>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4" name="Freeform 117"/>
              <p:cNvSpPr/>
              <p:nvPr/>
            </p:nvSpPr>
            <p:spPr bwMode="auto">
              <a:xfrm>
                <a:off x="2395009" y="1409016"/>
                <a:ext cx="78070" cy="45851"/>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5" name="Freeform 118"/>
              <p:cNvSpPr/>
              <p:nvPr/>
            </p:nvSpPr>
            <p:spPr bwMode="auto">
              <a:xfrm>
                <a:off x="2468121" y="1242963"/>
                <a:ext cx="105333" cy="85505"/>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6" name="Freeform 119"/>
              <p:cNvSpPr/>
              <p:nvPr/>
            </p:nvSpPr>
            <p:spPr bwMode="auto">
              <a:xfrm>
                <a:off x="2258697" y="1093020"/>
                <a:ext cx="33459" cy="29741"/>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7" name="Freeform 120"/>
              <p:cNvSpPr/>
              <p:nvPr/>
            </p:nvSpPr>
            <p:spPr bwMode="auto">
              <a:xfrm>
                <a:off x="2279763" y="1188438"/>
                <a:ext cx="24784" cy="19827"/>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8" name="Freeform 121"/>
              <p:cNvSpPr/>
              <p:nvPr/>
            </p:nvSpPr>
            <p:spPr bwMode="auto">
              <a:xfrm>
                <a:off x="2268610" y="1022385"/>
                <a:ext cx="128877" cy="70635"/>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9" name="Freeform 122"/>
              <p:cNvSpPr/>
              <p:nvPr/>
            </p:nvSpPr>
            <p:spPr bwMode="auto">
              <a:xfrm>
                <a:off x="2319417" y="1083106"/>
                <a:ext cx="34698" cy="9914"/>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0" name="Freeform 123"/>
              <p:cNvSpPr/>
              <p:nvPr/>
            </p:nvSpPr>
            <p:spPr bwMode="auto">
              <a:xfrm>
                <a:off x="2447055" y="1122760"/>
                <a:ext cx="344498" cy="110289"/>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1" name="Freeform 124"/>
              <p:cNvSpPr/>
              <p:nvPr/>
            </p:nvSpPr>
            <p:spPr bwMode="auto">
              <a:xfrm>
                <a:off x="2452012" y="1181002"/>
                <a:ext cx="60721" cy="47090"/>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2" name="Freeform 125"/>
              <p:cNvSpPr/>
              <p:nvPr/>
            </p:nvSpPr>
            <p:spPr bwMode="auto">
              <a:xfrm>
                <a:off x="2458208" y="1093020"/>
                <a:ext cx="57003" cy="17349"/>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3" name="Freeform 126"/>
              <p:cNvSpPr/>
              <p:nvPr/>
            </p:nvSpPr>
            <p:spPr bwMode="auto">
              <a:xfrm>
                <a:off x="2417315" y="1042212"/>
                <a:ext cx="65678" cy="50808"/>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4" name="Freeform 127"/>
              <p:cNvSpPr/>
              <p:nvPr/>
            </p:nvSpPr>
            <p:spPr bwMode="auto">
              <a:xfrm>
                <a:off x="2392530" y="992644"/>
                <a:ext cx="24784" cy="14870"/>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5" name="Freeform 128"/>
              <p:cNvSpPr/>
              <p:nvPr/>
            </p:nvSpPr>
            <p:spPr bwMode="auto">
              <a:xfrm>
                <a:off x="2463165" y="931923"/>
                <a:ext cx="218099" cy="146226"/>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6" name="Freeform 129"/>
              <p:cNvSpPr/>
              <p:nvPr/>
            </p:nvSpPr>
            <p:spPr bwMode="auto">
              <a:xfrm>
                <a:off x="2637892" y="1544089"/>
                <a:ext cx="143747" cy="9046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7" name="Freeform 130"/>
              <p:cNvSpPr/>
              <p:nvPr/>
            </p:nvSpPr>
            <p:spPr bwMode="auto">
              <a:xfrm>
                <a:off x="2839882" y="1452388"/>
                <a:ext cx="44611" cy="44611"/>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8" name="Freeform 131"/>
              <p:cNvSpPr/>
              <p:nvPr/>
            </p:nvSpPr>
            <p:spPr bwMode="auto">
              <a:xfrm>
                <a:off x="2711005" y="1637029"/>
                <a:ext cx="33459" cy="2602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9" name="Freeform 132"/>
              <p:cNvSpPr/>
              <p:nvPr/>
            </p:nvSpPr>
            <p:spPr bwMode="auto">
              <a:xfrm>
                <a:off x="2766769" y="1259073"/>
                <a:ext cx="95419" cy="39654"/>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0" name="Freeform 133"/>
              <p:cNvSpPr/>
              <p:nvPr/>
            </p:nvSpPr>
            <p:spPr bwMode="auto">
              <a:xfrm>
                <a:off x="2774204" y="1653139"/>
                <a:ext cx="24784" cy="24784"/>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1" name="Freeform 134"/>
              <p:cNvSpPr/>
              <p:nvPr/>
            </p:nvSpPr>
            <p:spPr bwMode="auto">
              <a:xfrm>
                <a:off x="2891928" y="1464780"/>
                <a:ext cx="22306" cy="14870"/>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2" name="Freeform 135"/>
              <p:cNvSpPr/>
              <p:nvPr/>
            </p:nvSpPr>
            <p:spPr bwMode="auto">
              <a:xfrm>
                <a:off x="2791553" y="1426364"/>
                <a:ext cx="24784" cy="14870"/>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3" name="Freeform 136"/>
              <p:cNvSpPr/>
              <p:nvPr/>
            </p:nvSpPr>
            <p:spPr bwMode="auto">
              <a:xfrm>
                <a:off x="2580889" y="1256594"/>
                <a:ext cx="577468" cy="416372"/>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4" name="Freeform 137"/>
              <p:cNvSpPr/>
              <p:nvPr/>
            </p:nvSpPr>
            <p:spPr bwMode="auto">
              <a:xfrm>
                <a:off x="2818816" y="1617201"/>
                <a:ext cx="13632" cy="14870"/>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5" name="Freeform 138"/>
              <p:cNvSpPr/>
              <p:nvPr/>
            </p:nvSpPr>
            <p:spPr bwMode="auto">
              <a:xfrm>
                <a:off x="2698613" y="1536654"/>
                <a:ext cx="14870" cy="13632"/>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6" name="Freeform 139"/>
              <p:cNvSpPr/>
              <p:nvPr/>
            </p:nvSpPr>
            <p:spPr bwMode="auto">
              <a:xfrm>
                <a:off x="2544952" y="838983"/>
                <a:ext cx="615883" cy="322192"/>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7" name="Freeform 140"/>
              <p:cNvSpPr/>
              <p:nvPr/>
            </p:nvSpPr>
            <p:spPr bwMode="auto">
              <a:xfrm>
                <a:off x="2930344" y="809242"/>
                <a:ext cx="1203265" cy="915770"/>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8" name="Freeform 141"/>
              <p:cNvSpPr/>
              <p:nvPr/>
            </p:nvSpPr>
            <p:spPr bwMode="auto">
              <a:xfrm>
                <a:off x="3289712" y="1384232"/>
                <a:ext cx="57003" cy="39654"/>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9" name="Freeform 142"/>
              <p:cNvSpPr/>
              <p:nvPr/>
            </p:nvSpPr>
            <p:spPr bwMode="auto">
              <a:xfrm>
                <a:off x="4007209" y="1188438"/>
                <a:ext cx="30980" cy="19827"/>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0" name="Freeform 143"/>
              <p:cNvSpPr/>
              <p:nvPr/>
            </p:nvSpPr>
            <p:spPr bwMode="auto">
              <a:xfrm>
                <a:off x="3201729" y="1966656"/>
                <a:ext cx="132595" cy="127638"/>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1" name="Freeform 145"/>
              <p:cNvSpPr/>
              <p:nvPr/>
            </p:nvSpPr>
            <p:spPr bwMode="auto">
              <a:xfrm>
                <a:off x="2043076" y="2427639"/>
                <a:ext cx="801764" cy="537813"/>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2" name="Freeform 146"/>
              <p:cNvSpPr/>
              <p:nvPr/>
            </p:nvSpPr>
            <p:spPr bwMode="auto">
              <a:xfrm>
                <a:off x="2746942" y="1925763"/>
                <a:ext cx="24784" cy="12392"/>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3" name="Freeform 147"/>
              <p:cNvSpPr/>
              <p:nvPr/>
            </p:nvSpPr>
            <p:spPr bwMode="auto">
              <a:xfrm>
                <a:off x="1820019" y="1991440"/>
                <a:ext cx="92940" cy="60721"/>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4" name="Freeform 148"/>
              <p:cNvSpPr/>
              <p:nvPr/>
            </p:nvSpPr>
            <p:spPr bwMode="auto">
              <a:xfrm>
                <a:off x="1727079" y="1903457"/>
                <a:ext cx="32219" cy="48329"/>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5" name="Freeform 149"/>
              <p:cNvSpPr/>
              <p:nvPr/>
            </p:nvSpPr>
            <p:spPr bwMode="auto">
              <a:xfrm>
                <a:off x="1297076" y="1798125"/>
                <a:ext cx="42133" cy="27262"/>
              </a:xfrm>
              <a:custGeom>
                <a:avLst/>
                <a:gdLst>
                  <a:gd name="T0" fmla="*/ 14 w 17"/>
                  <a:gd name="T1" fmla="*/ 0 h 11"/>
                  <a:gd name="T2" fmla="*/ 17 w 17"/>
                  <a:gd name="T3" fmla="*/ 0 h 11"/>
                  <a:gd name="T4" fmla="*/ 17 w 17"/>
                  <a:gd name="T5" fmla="*/ 3 h 11"/>
                  <a:gd name="T6" fmla="*/ 6 w 17"/>
                  <a:gd name="T7" fmla="*/ 11 h 11"/>
                  <a:gd name="T8" fmla="*/ 0 w 17"/>
                  <a:gd name="T9" fmla="*/ 8 h 11"/>
                  <a:gd name="T10" fmla="*/ 0 w 17"/>
                  <a:gd name="T11" fmla="*/ 4 h 11"/>
                  <a:gd name="T12" fmla="*/ 14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4" y="0"/>
                    </a:moveTo>
                    <a:cubicBezTo>
                      <a:pt x="16" y="0"/>
                      <a:pt x="16" y="0"/>
                      <a:pt x="17" y="0"/>
                    </a:cubicBezTo>
                    <a:cubicBezTo>
                      <a:pt x="17" y="3"/>
                      <a:pt x="17" y="3"/>
                      <a:pt x="17" y="3"/>
                    </a:cubicBezTo>
                    <a:cubicBezTo>
                      <a:pt x="12" y="6"/>
                      <a:pt x="11" y="8"/>
                      <a:pt x="6" y="11"/>
                    </a:cubicBezTo>
                    <a:cubicBezTo>
                      <a:pt x="4" y="9"/>
                      <a:pt x="2" y="9"/>
                      <a:pt x="0" y="8"/>
                    </a:cubicBezTo>
                    <a:cubicBezTo>
                      <a:pt x="0" y="4"/>
                      <a:pt x="0" y="4"/>
                      <a:pt x="0" y="4"/>
                    </a:cubicBezTo>
                    <a:cubicBezTo>
                      <a:pt x="5" y="3"/>
                      <a:pt x="9" y="0"/>
                      <a:pt x="1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6" name="Freeform 167"/>
              <p:cNvSpPr/>
              <p:nvPr/>
            </p:nvSpPr>
            <p:spPr bwMode="auto">
              <a:xfrm>
                <a:off x="3098875" y="2008789"/>
                <a:ext cx="52046" cy="24784"/>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7" name="Freeform 168"/>
              <p:cNvSpPr/>
              <p:nvPr/>
            </p:nvSpPr>
            <p:spPr bwMode="auto">
              <a:xfrm>
                <a:off x="3103832" y="2089338"/>
                <a:ext cx="39654" cy="22306"/>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8" name="Freeform 169"/>
              <p:cNvSpPr/>
              <p:nvPr/>
            </p:nvSpPr>
            <p:spPr bwMode="auto">
              <a:xfrm>
                <a:off x="3160835" y="2089338"/>
                <a:ext cx="27262" cy="32219"/>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9" name="Freeform 170"/>
              <p:cNvSpPr/>
              <p:nvPr/>
            </p:nvSpPr>
            <p:spPr bwMode="auto">
              <a:xfrm>
                <a:off x="1047997" y="1722534"/>
                <a:ext cx="32219" cy="14870"/>
              </a:xfrm>
              <a:custGeom>
                <a:avLst/>
                <a:gdLst>
                  <a:gd name="T0" fmla="*/ 4 w 13"/>
                  <a:gd name="T1" fmla="*/ 3 h 6"/>
                  <a:gd name="T2" fmla="*/ 8 w 13"/>
                  <a:gd name="T3" fmla="*/ 1 h 6"/>
                  <a:gd name="T4" fmla="*/ 13 w 13"/>
                  <a:gd name="T5" fmla="*/ 6 h 6"/>
                  <a:gd name="T6" fmla="*/ 3 w 13"/>
                  <a:gd name="T7" fmla="*/ 6 h 6"/>
                  <a:gd name="T8" fmla="*/ 0 w 13"/>
                  <a:gd name="T9" fmla="*/ 3 h 6"/>
                  <a:gd name="T10" fmla="*/ 4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4" y="3"/>
                    </a:moveTo>
                    <a:cubicBezTo>
                      <a:pt x="5" y="0"/>
                      <a:pt x="6" y="1"/>
                      <a:pt x="8" y="1"/>
                    </a:cubicBezTo>
                    <a:cubicBezTo>
                      <a:pt x="12" y="1"/>
                      <a:pt x="12" y="3"/>
                      <a:pt x="13" y="6"/>
                    </a:cubicBezTo>
                    <a:cubicBezTo>
                      <a:pt x="3" y="6"/>
                      <a:pt x="3" y="6"/>
                      <a:pt x="3" y="6"/>
                    </a:cubicBezTo>
                    <a:cubicBezTo>
                      <a:pt x="2" y="5"/>
                      <a:pt x="0" y="4"/>
                      <a:pt x="0" y="3"/>
                    </a:cubicBezTo>
                    <a:lnTo>
                      <a:pt x="4"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0" name="Oval 177"/>
              <p:cNvSpPr>
                <a:spLocks noChangeArrowheads="1"/>
              </p:cNvSpPr>
              <p:nvPr/>
            </p:nvSpPr>
            <p:spPr bwMode="auto">
              <a:xfrm>
                <a:off x="2241348" y="1205786"/>
                <a:ext cx="291213" cy="291213"/>
              </a:xfrm>
              <a:prstGeom prst="ellipse">
                <a:avLst/>
              </a:pr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sp>
        <p:nvSpPr>
          <p:cNvPr id="2" name="标题 1"/>
          <p:cNvSpPr>
            <a:spLocks noGrp="1"/>
          </p:cNvSpPr>
          <p:nvPr>
            <p:ph type="ctrTitle" hasCustomPrompt="1"/>
          </p:nvPr>
        </p:nvSpPr>
        <p:spPr>
          <a:xfrm>
            <a:off x="1524000" y="2903759"/>
            <a:ext cx="9144000" cy="1123422"/>
          </a:xfrm>
        </p:spPr>
        <p:txBody>
          <a:bodyPr anchor="ctr" anchorCtr="0">
            <a:normAutofit/>
          </a:bodyPr>
          <a:lstStyle>
            <a:lvl1pPr algn="ctr">
              <a:defRPr sz="6000" b="1"/>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4100945"/>
            <a:ext cx="9144000" cy="766620"/>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9" name="Group 1"/>
          <p:cNvGrpSpPr/>
          <p:nvPr userDrawn="1"/>
        </p:nvGrpSpPr>
        <p:grpSpPr>
          <a:xfrm>
            <a:off x="818194" y="814828"/>
            <a:ext cx="10555612" cy="5228344"/>
            <a:chOff x="327104" y="1009727"/>
            <a:chExt cx="7140279" cy="3536682"/>
          </a:xfrm>
          <a:solidFill>
            <a:schemeClr val="accent6">
              <a:alpha val="70000"/>
            </a:schemeClr>
          </a:solidFill>
        </p:grpSpPr>
        <p:sp>
          <p:nvSpPr>
            <p:cNvPr id="10" name="Freeform 6"/>
            <p:cNvSpPr/>
            <p:nvPr/>
          </p:nvSpPr>
          <p:spPr bwMode="auto">
            <a:xfrm>
              <a:off x="3329689" y="2512879"/>
              <a:ext cx="1361883" cy="1524218"/>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nvGrpSpPr>
            <p:cNvPr id="11" name="Group 3"/>
            <p:cNvGrpSpPr/>
            <p:nvPr/>
          </p:nvGrpSpPr>
          <p:grpSpPr>
            <a:xfrm>
              <a:off x="5618494" y="3253921"/>
              <a:ext cx="1240440" cy="983926"/>
              <a:chOff x="6329473" y="3053436"/>
              <a:chExt cx="1240440" cy="983926"/>
            </a:xfrm>
            <a:grpFill/>
          </p:grpSpPr>
          <p:sp>
            <p:nvSpPr>
              <p:cNvPr id="154" name="Freeform 12"/>
              <p:cNvSpPr/>
              <p:nvPr/>
            </p:nvSpPr>
            <p:spPr bwMode="auto">
              <a:xfrm>
                <a:off x="6753280" y="3065828"/>
                <a:ext cx="126399" cy="146226"/>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5" name="Freeform 13"/>
              <p:cNvSpPr/>
              <p:nvPr/>
            </p:nvSpPr>
            <p:spPr bwMode="auto">
              <a:xfrm>
                <a:off x="6485612" y="3214533"/>
                <a:ext cx="205707" cy="6196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6" name="Freeform 14"/>
              <p:cNvSpPr/>
              <p:nvPr/>
            </p:nvSpPr>
            <p:spPr bwMode="auto">
              <a:xfrm>
                <a:off x="6774346" y="3264101"/>
                <a:ext cx="61960" cy="14870"/>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7" name="Freeform 15"/>
              <p:cNvSpPr/>
              <p:nvPr/>
            </p:nvSpPr>
            <p:spPr bwMode="auto">
              <a:xfrm>
                <a:off x="6713625" y="3266579"/>
                <a:ext cx="44611" cy="14870"/>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8" name="Freeform 16"/>
              <p:cNvSpPr/>
              <p:nvPr/>
            </p:nvSpPr>
            <p:spPr bwMode="auto">
              <a:xfrm>
                <a:off x="6760715" y="3283928"/>
                <a:ext cx="30980" cy="24784"/>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9" name="Freeform 17"/>
              <p:cNvSpPr/>
              <p:nvPr/>
            </p:nvSpPr>
            <p:spPr bwMode="auto">
              <a:xfrm>
                <a:off x="6698755" y="3266579"/>
                <a:ext cx="12392" cy="12392"/>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0" name="Freeform 18"/>
              <p:cNvSpPr/>
              <p:nvPr/>
            </p:nvSpPr>
            <p:spPr bwMode="auto">
              <a:xfrm>
                <a:off x="6848699" y="3266579"/>
                <a:ext cx="70635" cy="42133"/>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1" name="Freeform 19"/>
              <p:cNvSpPr/>
              <p:nvPr/>
            </p:nvSpPr>
            <p:spPr bwMode="auto">
              <a:xfrm>
                <a:off x="7058123" y="3210815"/>
                <a:ext cx="12392" cy="2850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2" name="Freeform 20"/>
              <p:cNvSpPr/>
              <p:nvPr/>
            </p:nvSpPr>
            <p:spPr bwMode="auto">
              <a:xfrm>
                <a:off x="6899505" y="3156290"/>
                <a:ext cx="19827" cy="22306"/>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3" name="Freeform 21"/>
              <p:cNvSpPr/>
              <p:nvPr/>
            </p:nvSpPr>
            <p:spPr bwMode="auto">
              <a:xfrm>
                <a:off x="6936681" y="3158768"/>
                <a:ext cx="55764" cy="14870"/>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4" name="Freeform 22"/>
              <p:cNvSpPr/>
              <p:nvPr/>
            </p:nvSpPr>
            <p:spPr bwMode="auto">
              <a:xfrm>
                <a:off x="6926768" y="3053436"/>
                <a:ext cx="23545" cy="54525"/>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5" name="Freeform 23"/>
              <p:cNvSpPr/>
              <p:nvPr/>
            </p:nvSpPr>
            <p:spPr bwMode="auto">
              <a:xfrm>
                <a:off x="7349336" y="3181074"/>
                <a:ext cx="78070" cy="45851"/>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6" name="Freeform 24"/>
              <p:cNvSpPr/>
              <p:nvPr/>
            </p:nvSpPr>
            <p:spPr bwMode="auto">
              <a:xfrm>
                <a:off x="6992446" y="3103004"/>
                <a:ext cx="406458" cy="211904"/>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7" name="Freeform 25"/>
              <p:cNvSpPr/>
              <p:nvPr/>
            </p:nvSpPr>
            <p:spPr bwMode="auto">
              <a:xfrm>
                <a:off x="7405100" y="3148855"/>
                <a:ext cx="39654" cy="42133"/>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8" name="Freeform 26"/>
              <p:cNvSpPr/>
              <p:nvPr/>
            </p:nvSpPr>
            <p:spPr bwMode="auto">
              <a:xfrm>
                <a:off x="7476973" y="3208336"/>
                <a:ext cx="18588" cy="2602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9" name="Freeform 27"/>
              <p:cNvSpPr/>
              <p:nvPr/>
            </p:nvSpPr>
            <p:spPr bwMode="auto">
              <a:xfrm>
                <a:off x="7542651" y="3246752"/>
                <a:ext cx="27262" cy="14870"/>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0" name="Freeform 28"/>
              <p:cNvSpPr/>
              <p:nvPr/>
            </p:nvSpPr>
            <p:spPr bwMode="auto">
              <a:xfrm>
                <a:off x="7510432" y="3229403"/>
                <a:ext cx="17349" cy="9914"/>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1" name="Freeform 29"/>
              <p:cNvSpPr/>
              <p:nvPr/>
            </p:nvSpPr>
            <p:spPr bwMode="auto">
              <a:xfrm>
                <a:off x="7268787" y="3959292"/>
                <a:ext cx="78070" cy="78070"/>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2" name="Freeform 30"/>
              <p:cNvSpPr/>
              <p:nvPr/>
            </p:nvSpPr>
            <p:spPr bwMode="auto">
              <a:xfrm>
                <a:off x="7336944" y="3944422"/>
                <a:ext cx="7435" cy="12392"/>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3" name="Freeform 31"/>
              <p:cNvSpPr/>
              <p:nvPr/>
            </p:nvSpPr>
            <p:spPr bwMode="auto">
              <a:xfrm>
                <a:off x="7107691" y="3846525"/>
                <a:ext cx="23545" cy="12392"/>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4" name="Freeform 32"/>
              <p:cNvSpPr/>
              <p:nvPr/>
            </p:nvSpPr>
            <p:spPr bwMode="auto">
              <a:xfrm>
                <a:off x="6977575" y="3324821"/>
                <a:ext cx="27262" cy="12392"/>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5" name="Freeform 33"/>
              <p:cNvSpPr/>
              <p:nvPr/>
            </p:nvSpPr>
            <p:spPr bwMode="auto">
              <a:xfrm>
                <a:off x="6642991" y="3314908"/>
                <a:ext cx="806720" cy="612166"/>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6" name="Freeform 48"/>
              <p:cNvSpPr/>
              <p:nvPr/>
            </p:nvSpPr>
            <p:spPr bwMode="auto">
              <a:xfrm>
                <a:off x="6481895" y="3126549"/>
                <a:ext cx="33459" cy="32219"/>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7" name="Freeform 49"/>
              <p:cNvSpPr/>
              <p:nvPr/>
            </p:nvSpPr>
            <p:spPr bwMode="auto">
              <a:xfrm>
                <a:off x="6532702" y="3148855"/>
                <a:ext cx="14870" cy="12392"/>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8" name="Freeform 50"/>
              <p:cNvSpPr/>
              <p:nvPr/>
            </p:nvSpPr>
            <p:spPr bwMode="auto">
              <a:xfrm>
                <a:off x="6354257" y="3119114"/>
                <a:ext cx="14870" cy="19827"/>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9" name="Freeform 51"/>
              <p:cNvSpPr/>
              <p:nvPr/>
            </p:nvSpPr>
            <p:spPr bwMode="auto">
              <a:xfrm>
                <a:off x="6329473" y="3075742"/>
                <a:ext cx="19827" cy="17349"/>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2" name="Group 4"/>
            <p:cNvGrpSpPr/>
            <p:nvPr/>
          </p:nvGrpSpPr>
          <p:grpSpPr>
            <a:xfrm>
              <a:off x="2053312" y="3060606"/>
              <a:ext cx="931879" cy="1485803"/>
              <a:chOff x="3211966" y="2860121"/>
              <a:chExt cx="931879" cy="1485803"/>
            </a:xfrm>
            <a:grpFill/>
          </p:grpSpPr>
          <p:sp>
            <p:nvSpPr>
              <p:cNvPr id="152" name="Freeform 94"/>
              <p:cNvSpPr/>
              <p:nvPr/>
            </p:nvSpPr>
            <p:spPr bwMode="auto">
              <a:xfrm>
                <a:off x="3822892" y="3105483"/>
                <a:ext cx="47090" cy="35937"/>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3" name="Freeform 96"/>
              <p:cNvSpPr/>
              <p:nvPr/>
            </p:nvSpPr>
            <p:spPr bwMode="auto">
              <a:xfrm>
                <a:off x="3211966" y="2860121"/>
                <a:ext cx="931879" cy="1485803"/>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3" name="Group 5"/>
            <p:cNvGrpSpPr/>
            <p:nvPr/>
          </p:nvGrpSpPr>
          <p:grpSpPr>
            <a:xfrm>
              <a:off x="3474675" y="1163388"/>
              <a:ext cx="821591" cy="1382949"/>
              <a:chOff x="4185654" y="962903"/>
              <a:chExt cx="821591" cy="1382949"/>
            </a:xfrm>
            <a:grpFill/>
          </p:grpSpPr>
          <p:sp>
            <p:nvSpPr>
              <p:cNvPr id="136" name="Freeform 61"/>
              <p:cNvSpPr/>
              <p:nvPr/>
            </p:nvSpPr>
            <p:spPr bwMode="auto">
              <a:xfrm>
                <a:off x="4199286" y="1793168"/>
                <a:ext cx="773262" cy="552684"/>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7" name="Freeform 62"/>
              <p:cNvSpPr/>
              <p:nvPr/>
            </p:nvSpPr>
            <p:spPr bwMode="auto">
              <a:xfrm>
                <a:off x="4485541" y="1352012"/>
                <a:ext cx="521704" cy="5068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8" name="Freeform 80"/>
              <p:cNvSpPr/>
              <p:nvPr/>
            </p:nvSpPr>
            <p:spPr bwMode="auto">
              <a:xfrm>
                <a:off x="4593352" y="987687"/>
                <a:ext cx="278821" cy="154901"/>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9" name="Freeform 81"/>
              <p:cNvSpPr/>
              <p:nvPr/>
            </p:nvSpPr>
            <p:spPr bwMode="auto">
              <a:xfrm>
                <a:off x="4738338" y="962903"/>
                <a:ext cx="183402" cy="66917"/>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0" name="Freeform 82"/>
              <p:cNvSpPr/>
              <p:nvPr/>
            </p:nvSpPr>
            <p:spPr bwMode="auto">
              <a:xfrm>
                <a:off x="4580960" y="1037255"/>
                <a:ext cx="34698" cy="2850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1" name="Freeform 83"/>
              <p:cNvSpPr/>
              <p:nvPr/>
            </p:nvSpPr>
            <p:spPr bwMode="auto">
              <a:xfrm>
                <a:off x="4185654" y="1861325"/>
                <a:ext cx="87984" cy="105333"/>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2" name="Freeform 84"/>
              <p:cNvSpPr/>
              <p:nvPr/>
            </p:nvSpPr>
            <p:spPr bwMode="auto">
              <a:xfrm>
                <a:off x="4243897" y="1773341"/>
                <a:ext cx="17349" cy="14870"/>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3" name="Freeform 85"/>
              <p:cNvSpPr/>
              <p:nvPr/>
            </p:nvSpPr>
            <p:spPr bwMode="auto">
              <a:xfrm>
                <a:off x="4253811" y="1763427"/>
                <a:ext cx="166053" cy="242884"/>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4" name="Freeform 86"/>
              <p:cNvSpPr/>
              <p:nvPr/>
            </p:nvSpPr>
            <p:spPr bwMode="auto">
              <a:xfrm>
                <a:off x="4289747" y="1888587"/>
                <a:ext cx="7435" cy="7435"/>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5" name="Freeform 150"/>
              <p:cNvSpPr/>
              <p:nvPr/>
            </p:nvSpPr>
            <p:spPr bwMode="auto">
              <a:xfrm>
                <a:off x="4630528" y="2295045"/>
                <a:ext cx="55764" cy="35937"/>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6" name="Freeform 151"/>
              <p:cNvSpPr/>
              <p:nvPr/>
            </p:nvSpPr>
            <p:spPr bwMode="auto">
              <a:xfrm>
                <a:off x="4554936" y="2184756"/>
                <a:ext cx="18588" cy="37176"/>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7" name="Freeform 152"/>
              <p:cNvSpPr/>
              <p:nvPr/>
            </p:nvSpPr>
            <p:spPr bwMode="auto">
              <a:xfrm>
                <a:off x="4549980" y="2226889"/>
                <a:ext cx="28502" cy="50808"/>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8" name="Freeform 153"/>
              <p:cNvSpPr/>
              <p:nvPr/>
            </p:nvSpPr>
            <p:spPr bwMode="auto">
              <a:xfrm>
                <a:off x="4437213" y="2257869"/>
                <a:ext cx="14870" cy="9914"/>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9" name="Freeform 154"/>
              <p:cNvSpPr/>
              <p:nvPr/>
            </p:nvSpPr>
            <p:spPr bwMode="auto">
              <a:xfrm>
                <a:off x="4580960" y="1853889"/>
                <a:ext cx="19827" cy="22306"/>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0" name="Freeform 155"/>
              <p:cNvSpPr/>
              <p:nvPr/>
            </p:nvSpPr>
            <p:spPr bwMode="auto">
              <a:xfrm>
                <a:off x="4603266" y="1832822"/>
                <a:ext cx="32219" cy="45851"/>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1" name="Freeform 156"/>
              <p:cNvSpPr/>
              <p:nvPr/>
            </p:nvSpPr>
            <p:spPr bwMode="auto">
              <a:xfrm>
                <a:off x="4740817" y="1780776"/>
                <a:ext cx="18588" cy="27262"/>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4" name="Group 6"/>
            <p:cNvGrpSpPr/>
            <p:nvPr/>
          </p:nvGrpSpPr>
          <p:grpSpPr>
            <a:xfrm>
              <a:off x="4063296" y="1102668"/>
              <a:ext cx="3404087" cy="2312349"/>
              <a:chOff x="4774275" y="902183"/>
              <a:chExt cx="3404087" cy="2312349"/>
            </a:xfrm>
            <a:grpFill/>
          </p:grpSpPr>
          <p:sp>
            <p:nvSpPr>
              <p:cNvPr id="81" name="Freeform 7"/>
              <p:cNvSpPr/>
              <p:nvPr/>
            </p:nvSpPr>
            <p:spPr bwMode="auto">
              <a:xfrm>
                <a:off x="4901913" y="2184756"/>
                <a:ext cx="766442" cy="662973"/>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2" name="Freeform 8"/>
              <p:cNvSpPr/>
              <p:nvPr/>
            </p:nvSpPr>
            <p:spPr bwMode="auto">
              <a:xfrm>
                <a:off x="5970104" y="2904732"/>
                <a:ext cx="42133" cy="78070"/>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3" name="Freeform 9"/>
              <p:cNvSpPr/>
              <p:nvPr/>
            </p:nvSpPr>
            <p:spPr bwMode="auto">
              <a:xfrm>
                <a:off x="5593387" y="2257869"/>
                <a:ext cx="842979" cy="680322"/>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4" name="Freeform 11"/>
              <p:cNvSpPr/>
              <p:nvPr/>
            </p:nvSpPr>
            <p:spPr bwMode="auto">
              <a:xfrm>
                <a:off x="6557486" y="2958017"/>
                <a:ext cx="203229" cy="225535"/>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5" name="Freeform 34"/>
              <p:cNvSpPr/>
              <p:nvPr/>
            </p:nvSpPr>
            <p:spPr bwMode="auto">
              <a:xfrm>
                <a:off x="6821436" y="2902254"/>
                <a:ext cx="90462" cy="83027"/>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6" name="Freeform 35"/>
              <p:cNvSpPr/>
              <p:nvPr/>
            </p:nvSpPr>
            <p:spPr bwMode="auto">
              <a:xfrm>
                <a:off x="6738409" y="2879948"/>
                <a:ext cx="43372" cy="45851"/>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7" name="Freeform 36"/>
              <p:cNvSpPr/>
              <p:nvPr/>
            </p:nvSpPr>
            <p:spPr bwMode="auto">
              <a:xfrm>
                <a:off x="6769390" y="2725048"/>
                <a:ext cx="87984" cy="122681"/>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8" name="Freeform 37"/>
              <p:cNvSpPr/>
              <p:nvPr/>
            </p:nvSpPr>
            <p:spPr bwMode="auto">
              <a:xfrm>
                <a:off x="6859851" y="2847729"/>
                <a:ext cx="27262" cy="49568"/>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9" name="Freeform 38"/>
              <p:cNvSpPr/>
              <p:nvPr/>
            </p:nvSpPr>
            <p:spPr bwMode="auto">
              <a:xfrm>
                <a:off x="6818958" y="2860121"/>
                <a:ext cx="22306" cy="32219"/>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0" name="Freeform 39"/>
              <p:cNvSpPr/>
              <p:nvPr/>
            </p:nvSpPr>
            <p:spPr bwMode="auto">
              <a:xfrm>
                <a:off x="6831350" y="2879948"/>
                <a:ext cx="21067" cy="38416"/>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1" name="Freeform 40"/>
              <p:cNvSpPr/>
              <p:nvPr/>
            </p:nvSpPr>
            <p:spPr bwMode="auto">
              <a:xfrm>
                <a:off x="6851177" y="2882427"/>
                <a:ext cx="11153" cy="22306"/>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2" name="Freeform 41"/>
              <p:cNvSpPr/>
              <p:nvPr/>
            </p:nvSpPr>
            <p:spPr bwMode="auto">
              <a:xfrm>
                <a:off x="6854894" y="2897297"/>
                <a:ext cx="14870" cy="12392"/>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3" name="Freeform 42"/>
              <p:cNvSpPr/>
              <p:nvPr/>
            </p:nvSpPr>
            <p:spPr bwMode="auto">
              <a:xfrm>
                <a:off x="6841263" y="2847729"/>
                <a:ext cx="16110" cy="19827"/>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4" name="Freeform 43"/>
              <p:cNvSpPr/>
              <p:nvPr/>
            </p:nvSpPr>
            <p:spPr bwMode="auto">
              <a:xfrm>
                <a:off x="6786738" y="2827902"/>
                <a:ext cx="24784" cy="24784"/>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5" name="Freeform 44"/>
              <p:cNvSpPr/>
              <p:nvPr/>
            </p:nvSpPr>
            <p:spPr bwMode="auto">
              <a:xfrm>
                <a:off x="6811523" y="2830380"/>
                <a:ext cx="7435" cy="247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6" name="Freeform 45"/>
              <p:cNvSpPr/>
              <p:nvPr/>
            </p:nvSpPr>
            <p:spPr bwMode="auto">
              <a:xfrm>
                <a:off x="6776825" y="2578822"/>
                <a:ext cx="44611" cy="60721"/>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7" name="Freeform 46"/>
              <p:cNvSpPr/>
              <p:nvPr/>
            </p:nvSpPr>
            <p:spPr bwMode="auto">
              <a:xfrm>
                <a:off x="6545094" y="2689111"/>
                <a:ext cx="50808" cy="40894"/>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8" name="Freeform 47"/>
              <p:cNvSpPr/>
              <p:nvPr/>
            </p:nvSpPr>
            <p:spPr bwMode="auto">
              <a:xfrm>
                <a:off x="6322039" y="2601817"/>
                <a:ext cx="242882" cy="468970"/>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9" name="Freeform 10"/>
              <p:cNvSpPr/>
              <p:nvPr/>
            </p:nvSpPr>
            <p:spPr bwMode="auto">
              <a:xfrm>
                <a:off x="6283623" y="2987758"/>
                <a:ext cx="211904" cy="226774"/>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0" name="Freeform 52"/>
              <p:cNvSpPr/>
              <p:nvPr/>
            </p:nvSpPr>
            <p:spPr bwMode="auto">
              <a:xfrm>
                <a:off x="6970140" y="2390463"/>
                <a:ext cx="47090" cy="60721"/>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1" name="Freeform 53"/>
              <p:cNvSpPr/>
              <p:nvPr/>
            </p:nvSpPr>
            <p:spPr bwMode="auto">
              <a:xfrm>
                <a:off x="7024665" y="2375593"/>
                <a:ext cx="53286" cy="39654"/>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2" name="Freeform 54"/>
              <p:cNvSpPr/>
              <p:nvPr/>
            </p:nvSpPr>
            <p:spPr bwMode="auto">
              <a:xfrm>
                <a:off x="6994924" y="2216975"/>
                <a:ext cx="224296" cy="18092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3" name="Freeform 55"/>
              <p:cNvSpPr/>
              <p:nvPr/>
            </p:nvSpPr>
            <p:spPr bwMode="auto">
              <a:xfrm>
                <a:off x="7178326" y="2116600"/>
                <a:ext cx="112768" cy="95419"/>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4" name="Freeform 56"/>
              <p:cNvSpPr/>
              <p:nvPr/>
            </p:nvSpPr>
            <p:spPr bwMode="auto">
              <a:xfrm>
                <a:off x="7288615" y="2137666"/>
                <a:ext cx="19827" cy="19827"/>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5" name="Freeform 57"/>
              <p:cNvSpPr/>
              <p:nvPr/>
            </p:nvSpPr>
            <p:spPr bwMode="auto">
              <a:xfrm>
                <a:off x="7327030" y="2114122"/>
                <a:ext cx="27262" cy="19827"/>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6" name="Freeform 58"/>
              <p:cNvSpPr/>
              <p:nvPr/>
            </p:nvSpPr>
            <p:spPr bwMode="auto">
              <a:xfrm>
                <a:off x="7376598" y="2094294"/>
                <a:ext cx="12392" cy="14870"/>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7" name="Freeform 59"/>
              <p:cNvSpPr/>
              <p:nvPr/>
            </p:nvSpPr>
            <p:spPr bwMode="auto">
              <a:xfrm>
                <a:off x="7213024" y="1878673"/>
                <a:ext cx="55764" cy="220578"/>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8" name="Freeform 60"/>
              <p:cNvSpPr/>
              <p:nvPr/>
            </p:nvSpPr>
            <p:spPr bwMode="auto">
              <a:xfrm>
                <a:off x="5405029" y="1117804"/>
                <a:ext cx="351933" cy="256515"/>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9" name="Freeform 63"/>
              <p:cNvSpPr/>
              <p:nvPr/>
            </p:nvSpPr>
            <p:spPr bwMode="auto">
              <a:xfrm>
                <a:off x="4774275" y="1093020"/>
                <a:ext cx="3404087" cy="1265225"/>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0" name="Freeform 64"/>
              <p:cNvSpPr/>
              <p:nvPr/>
            </p:nvSpPr>
            <p:spPr bwMode="auto">
              <a:xfrm>
                <a:off x="5830186" y="1888619"/>
                <a:ext cx="1258261" cy="798046"/>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1" name="Freeform 65"/>
              <p:cNvSpPr/>
              <p:nvPr/>
            </p:nvSpPr>
            <p:spPr bwMode="auto">
              <a:xfrm>
                <a:off x="7949109" y="1328468"/>
                <a:ext cx="70635" cy="3098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2" name="Freeform 66"/>
              <p:cNvSpPr/>
              <p:nvPr/>
            </p:nvSpPr>
            <p:spPr bwMode="auto">
              <a:xfrm>
                <a:off x="7735967" y="1386710"/>
                <a:ext cx="29741" cy="14870"/>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3" name="Freeform 67"/>
              <p:cNvSpPr/>
              <p:nvPr/>
            </p:nvSpPr>
            <p:spPr bwMode="auto">
              <a:xfrm>
                <a:off x="7082907" y="1163654"/>
                <a:ext cx="14870" cy="14870"/>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4" name="Freeform 68"/>
              <p:cNvSpPr/>
              <p:nvPr/>
            </p:nvSpPr>
            <p:spPr bwMode="auto">
              <a:xfrm>
                <a:off x="6613250" y="1215700"/>
                <a:ext cx="29741" cy="19827"/>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5" name="Freeform 69"/>
              <p:cNvSpPr/>
              <p:nvPr/>
            </p:nvSpPr>
            <p:spPr bwMode="auto">
              <a:xfrm>
                <a:off x="6364170" y="1012471"/>
                <a:ext cx="121442" cy="65678"/>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6" name="Freeform 70"/>
              <p:cNvSpPr/>
              <p:nvPr/>
            </p:nvSpPr>
            <p:spPr bwMode="auto">
              <a:xfrm>
                <a:off x="6195639" y="977773"/>
                <a:ext cx="45851" cy="24784"/>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7" name="Freeform 71"/>
              <p:cNvSpPr/>
              <p:nvPr/>
            </p:nvSpPr>
            <p:spPr bwMode="auto">
              <a:xfrm>
                <a:off x="6210509" y="924488"/>
                <a:ext cx="166053" cy="117725"/>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8" name="Freeform 72"/>
              <p:cNvSpPr/>
              <p:nvPr/>
            </p:nvSpPr>
            <p:spPr bwMode="auto">
              <a:xfrm>
                <a:off x="6283623" y="1110368"/>
                <a:ext cx="18588" cy="14870"/>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9" name="Freeform 73"/>
              <p:cNvSpPr/>
              <p:nvPr/>
            </p:nvSpPr>
            <p:spPr bwMode="auto">
              <a:xfrm>
                <a:off x="6178290" y="929445"/>
                <a:ext cx="27262" cy="7435"/>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0" name="Freeform 74"/>
              <p:cNvSpPr/>
              <p:nvPr/>
            </p:nvSpPr>
            <p:spPr bwMode="auto">
              <a:xfrm>
                <a:off x="6507918" y="1063279"/>
                <a:ext cx="24784" cy="9914"/>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1" name="Freeform 75"/>
              <p:cNvSpPr/>
              <p:nvPr/>
            </p:nvSpPr>
            <p:spPr bwMode="auto">
              <a:xfrm>
                <a:off x="5261281" y="946794"/>
                <a:ext cx="141269" cy="40894"/>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2" name="Freeform 76"/>
              <p:cNvSpPr/>
              <p:nvPr/>
            </p:nvSpPr>
            <p:spPr bwMode="auto">
              <a:xfrm>
                <a:off x="5630563" y="917053"/>
                <a:ext cx="48329" cy="32219"/>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3" name="Freeform 77"/>
              <p:cNvSpPr/>
              <p:nvPr/>
            </p:nvSpPr>
            <p:spPr bwMode="auto">
              <a:xfrm>
                <a:off x="5564886" y="939359"/>
                <a:ext cx="53286" cy="3098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4" name="Freeform 78"/>
              <p:cNvSpPr/>
              <p:nvPr/>
            </p:nvSpPr>
            <p:spPr bwMode="auto">
              <a:xfrm>
                <a:off x="5493012" y="965381"/>
                <a:ext cx="57003" cy="19827"/>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5" name="Freeform 79"/>
              <p:cNvSpPr/>
              <p:nvPr/>
            </p:nvSpPr>
            <p:spPr bwMode="auto">
              <a:xfrm>
                <a:off x="5462032" y="902183"/>
                <a:ext cx="85505" cy="58243"/>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6" name="Freeform 144"/>
              <p:cNvSpPr/>
              <p:nvPr/>
            </p:nvSpPr>
            <p:spPr bwMode="auto">
              <a:xfrm>
                <a:off x="7122562" y="1150023"/>
                <a:ext cx="153661" cy="58243"/>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7" name="Freeform 157"/>
              <p:cNvSpPr/>
              <p:nvPr/>
            </p:nvSpPr>
            <p:spPr bwMode="auto">
              <a:xfrm>
                <a:off x="4816408" y="1746078"/>
                <a:ext cx="23545" cy="32219"/>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8" name="Freeform 158"/>
              <p:cNvSpPr/>
              <p:nvPr/>
            </p:nvSpPr>
            <p:spPr bwMode="auto">
              <a:xfrm>
                <a:off x="4859780" y="2360722"/>
                <a:ext cx="44611" cy="9914"/>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9" name="Freeform 159"/>
              <p:cNvSpPr/>
              <p:nvPr/>
            </p:nvSpPr>
            <p:spPr bwMode="auto">
              <a:xfrm>
                <a:off x="5028311" y="2353287"/>
                <a:ext cx="39654" cy="22306"/>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0" name="Freeform 161"/>
              <p:cNvSpPr/>
              <p:nvPr/>
            </p:nvSpPr>
            <p:spPr bwMode="auto">
              <a:xfrm>
                <a:off x="5336873" y="1409016"/>
                <a:ext cx="42133" cy="32219"/>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1" name="Freeform 162"/>
              <p:cNvSpPr/>
              <p:nvPr/>
            </p:nvSpPr>
            <p:spPr bwMode="auto">
              <a:xfrm>
                <a:off x="5547537" y="1371840"/>
                <a:ext cx="33459" cy="34698"/>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2" name="Freeform 163"/>
              <p:cNvSpPr/>
              <p:nvPr/>
            </p:nvSpPr>
            <p:spPr bwMode="auto">
              <a:xfrm>
                <a:off x="5774311" y="1259073"/>
                <a:ext cx="29741" cy="22306"/>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3" name="Freeform 164"/>
              <p:cNvSpPr/>
              <p:nvPr/>
            </p:nvSpPr>
            <p:spPr bwMode="auto">
              <a:xfrm>
                <a:off x="7183283" y="1240484"/>
                <a:ext cx="65678" cy="2602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4" name="Freeform 165"/>
              <p:cNvSpPr/>
              <p:nvPr/>
            </p:nvSpPr>
            <p:spPr bwMode="auto">
              <a:xfrm>
                <a:off x="7308442" y="1173567"/>
                <a:ext cx="90462" cy="32219"/>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5" name="Freeform 166"/>
              <p:cNvSpPr/>
              <p:nvPr/>
            </p:nvSpPr>
            <p:spPr bwMode="auto">
              <a:xfrm>
                <a:off x="7180805" y="1218179"/>
                <a:ext cx="19827" cy="22306"/>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5" name="Group 7"/>
            <p:cNvGrpSpPr/>
            <p:nvPr/>
          </p:nvGrpSpPr>
          <p:grpSpPr>
            <a:xfrm>
              <a:off x="327104" y="1009727"/>
              <a:ext cx="3095526" cy="2156210"/>
              <a:chOff x="1038083" y="809242"/>
              <a:chExt cx="3095526" cy="2156210"/>
            </a:xfrm>
            <a:grpFill/>
          </p:grpSpPr>
          <p:sp>
            <p:nvSpPr>
              <p:cNvPr id="16" name="Oval 8"/>
              <p:cNvSpPr/>
              <p:nvPr/>
            </p:nvSpPr>
            <p:spPr>
              <a:xfrm>
                <a:off x="2223255" y="2002097"/>
                <a:ext cx="58242" cy="58243"/>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8965">
                  <a:defRPr/>
                </a:pPr>
                <a:endParaRPr lang="de-DE" sz="2400">
                  <a:solidFill>
                    <a:srgbClr val="000000"/>
                  </a:solidFill>
                  <a:latin typeface="Raleway"/>
                  <a:cs typeface="Raleway"/>
                </a:endParaRPr>
              </a:p>
            </p:txBody>
          </p:sp>
          <p:sp>
            <p:nvSpPr>
              <p:cNvPr id="17" name="Freeform 87"/>
              <p:cNvSpPr/>
              <p:nvPr/>
            </p:nvSpPr>
            <p:spPr bwMode="auto">
              <a:xfrm>
                <a:off x="3911791" y="1516826"/>
                <a:ext cx="201990" cy="92941"/>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8" name="Freeform 88"/>
              <p:cNvSpPr/>
              <p:nvPr/>
            </p:nvSpPr>
            <p:spPr bwMode="auto">
              <a:xfrm>
                <a:off x="2693656" y="2634586"/>
                <a:ext cx="208186" cy="71874"/>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9" name="Freeform 89"/>
              <p:cNvSpPr/>
              <p:nvPr/>
            </p:nvSpPr>
            <p:spPr bwMode="auto">
              <a:xfrm>
                <a:off x="2723397" y="2661849"/>
                <a:ext cx="8675" cy="12392"/>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0" name="Freeform 90"/>
              <p:cNvSpPr/>
              <p:nvPr/>
            </p:nvSpPr>
            <p:spPr bwMode="auto">
              <a:xfrm>
                <a:off x="2827490" y="2732483"/>
                <a:ext cx="34698" cy="14870"/>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1" name="Freeform 91"/>
              <p:cNvSpPr/>
              <p:nvPr/>
            </p:nvSpPr>
            <p:spPr bwMode="auto">
              <a:xfrm>
                <a:off x="3048068" y="2730004"/>
                <a:ext cx="29741" cy="12392"/>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2" name="Freeform 92"/>
              <p:cNvSpPr/>
              <p:nvPr/>
            </p:nvSpPr>
            <p:spPr bwMode="auto">
              <a:xfrm>
                <a:off x="2904320" y="2701503"/>
                <a:ext cx="118963" cy="48329"/>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3" name="Freeform 93"/>
              <p:cNvSpPr/>
              <p:nvPr/>
            </p:nvSpPr>
            <p:spPr bwMode="auto">
              <a:xfrm>
                <a:off x="3155879" y="2894819"/>
                <a:ext cx="14870" cy="14870"/>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4" name="Freeform 97"/>
              <p:cNvSpPr/>
              <p:nvPr/>
            </p:nvSpPr>
            <p:spPr bwMode="auto">
              <a:xfrm>
                <a:off x="2821294" y="2596171"/>
                <a:ext cx="8675" cy="14870"/>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5" name="Freeform 98"/>
              <p:cNvSpPr/>
              <p:nvPr/>
            </p:nvSpPr>
            <p:spPr bwMode="auto">
              <a:xfrm>
                <a:off x="2811381" y="2556516"/>
                <a:ext cx="16110" cy="4957"/>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6" name="Freeform 99"/>
              <p:cNvSpPr/>
              <p:nvPr/>
            </p:nvSpPr>
            <p:spPr bwMode="auto">
              <a:xfrm>
                <a:off x="2839882" y="2563951"/>
                <a:ext cx="4957" cy="7435"/>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7" name="Freeform 100"/>
              <p:cNvSpPr/>
              <p:nvPr/>
            </p:nvSpPr>
            <p:spPr bwMode="auto">
              <a:xfrm>
                <a:off x="2914234" y="2669284"/>
                <a:ext cx="11153" cy="12392"/>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8" name="Freeform 101"/>
              <p:cNvSpPr/>
              <p:nvPr/>
            </p:nvSpPr>
            <p:spPr bwMode="auto">
              <a:xfrm>
                <a:off x="1862152" y="2011220"/>
                <a:ext cx="1216242" cy="598322"/>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9" name="Freeform 102"/>
              <p:cNvSpPr/>
              <p:nvPr/>
            </p:nvSpPr>
            <p:spPr bwMode="auto">
              <a:xfrm>
                <a:off x="1570940" y="1333425"/>
                <a:ext cx="1702663" cy="881073"/>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0" name="Freeform 103"/>
              <p:cNvSpPr/>
              <p:nvPr/>
            </p:nvSpPr>
            <p:spPr bwMode="auto">
              <a:xfrm>
                <a:off x="1038083" y="1356969"/>
                <a:ext cx="745999" cy="544010"/>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1" name="Freeform 104"/>
              <p:cNvSpPr/>
              <p:nvPr/>
            </p:nvSpPr>
            <p:spPr bwMode="auto">
              <a:xfrm>
                <a:off x="1710970" y="1837779"/>
                <a:ext cx="33459" cy="45851"/>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2" name="Freeform 105"/>
              <p:cNvSpPr/>
              <p:nvPr/>
            </p:nvSpPr>
            <p:spPr bwMode="auto">
              <a:xfrm>
                <a:off x="1656445" y="1783254"/>
                <a:ext cx="39654" cy="57003"/>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3" name="Freeform 106"/>
              <p:cNvSpPr/>
              <p:nvPr/>
            </p:nvSpPr>
            <p:spPr bwMode="auto">
              <a:xfrm>
                <a:off x="1998464" y="1256594"/>
                <a:ext cx="366804" cy="193315"/>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4" name="Freeform 107"/>
              <p:cNvSpPr/>
              <p:nvPr/>
            </p:nvSpPr>
            <p:spPr bwMode="auto">
              <a:xfrm>
                <a:off x="1862152" y="1225614"/>
                <a:ext cx="205707" cy="136312"/>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5" name="Freeform 108"/>
              <p:cNvSpPr/>
              <p:nvPr/>
            </p:nvSpPr>
            <p:spPr bwMode="auto">
              <a:xfrm>
                <a:off x="2025727" y="1130196"/>
                <a:ext cx="247840" cy="105333"/>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6" name="Freeform 109"/>
              <p:cNvSpPr/>
              <p:nvPr/>
            </p:nvSpPr>
            <p:spPr bwMode="auto">
              <a:xfrm>
                <a:off x="1992268" y="1166132"/>
                <a:ext cx="30980" cy="24784"/>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7" name="Freeform 110"/>
              <p:cNvSpPr/>
              <p:nvPr/>
            </p:nvSpPr>
            <p:spPr bwMode="auto">
              <a:xfrm>
                <a:off x="2080252" y="1132674"/>
                <a:ext cx="23545" cy="9914"/>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8" name="Freeform 111"/>
              <p:cNvSpPr/>
              <p:nvPr/>
            </p:nvSpPr>
            <p:spPr bwMode="auto">
              <a:xfrm>
                <a:off x="1920394" y="1100455"/>
                <a:ext cx="140030" cy="78070"/>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9" name="Freeform 112"/>
              <p:cNvSpPr/>
              <p:nvPr/>
            </p:nvSpPr>
            <p:spPr bwMode="auto">
              <a:xfrm>
                <a:off x="2108753" y="1049647"/>
                <a:ext cx="80548" cy="23545"/>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0" name="Freeform 113"/>
              <p:cNvSpPr/>
              <p:nvPr/>
            </p:nvSpPr>
            <p:spPr bwMode="auto">
              <a:xfrm>
                <a:off x="2111231" y="1078149"/>
                <a:ext cx="69395" cy="37176"/>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1" name="Freeform 114"/>
              <p:cNvSpPr/>
              <p:nvPr/>
            </p:nvSpPr>
            <p:spPr bwMode="auto">
              <a:xfrm>
                <a:off x="2077773" y="1073192"/>
                <a:ext cx="23545" cy="27262"/>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2" name="Freeform 115"/>
              <p:cNvSpPr/>
              <p:nvPr/>
            </p:nvSpPr>
            <p:spPr bwMode="auto">
              <a:xfrm>
                <a:off x="2336766" y="1254116"/>
                <a:ext cx="120203" cy="97897"/>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3" name="Freeform 116"/>
              <p:cNvSpPr/>
              <p:nvPr/>
            </p:nvSpPr>
            <p:spPr bwMode="auto">
              <a:xfrm>
                <a:off x="2292155" y="1140109"/>
                <a:ext cx="135073" cy="70635"/>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4" name="Freeform 117"/>
              <p:cNvSpPr/>
              <p:nvPr/>
            </p:nvSpPr>
            <p:spPr bwMode="auto">
              <a:xfrm>
                <a:off x="2395009" y="1409016"/>
                <a:ext cx="78070" cy="45851"/>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5" name="Freeform 118"/>
              <p:cNvSpPr/>
              <p:nvPr/>
            </p:nvSpPr>
            <p:spPr bwMode="auto">
              <a:xfrm>
                <a:off x="2468121" y="1242963"/>
                <a:ext cx="105333" cy="85505"/>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6" name="Freeform 119"/>
              <p:cNvSpPr/>
              <p:nvPr/>
            </p:nvSpPr>
            <p:spPr bwMode="auto">
              <a:xfrm>
                <a:off x="2258697" y="1093020"/>
                <a:ext cx="33459" cy="29741"/>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7" name="Freeform 120"/>
              <p:cNvSpPr/>
              <p:nvPr/>
            </p:nvSpPr>
            <p:spPr bwMode="auto">
              <a:xfrm>
                <a:off x="2279763" y="1188438"/>
                <a:ext cx="24784" cy="19827"/>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8" name="Freeform 121"/>
              <p:cNvSpPr/>
              <p:nvPr/>
            </p:nvSpPr>
            <p:spPr bwMode="auto">
              <a:xfrm>
                <a:off x="2268610" y="1022385"/>
                <a:ext cx="128877" cy="70635"/>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9" name="Freeform 122"/>
              <p:cNvSpPr/>
              <p:nvPr/>
            </p:nvSpPr>
            <p:spPr bwMode="auto">
              <a:xfrm>
                <a:off x="2319417" y="1083106"/>
                <a:ext cx="34698" cy="9914"/>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0" name="Freeform 123"/>
              <p:cNvSpPr/>
              <p:nvPr/>
            </p:nvSpPr>
            <p:spPr bwMode="auto">
              <a:xfrm>
                <a:off x="2447055" y="1122760"/>
                <a:ext cx="344498" cy="110289"/>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1" name="Freeform 124"/>
              <p:cNvSpPr/>
              <p:nvPr/>
            </p:nvSpPr>
            <p:spPr bwMode="auto">
              <a:xfrm>
                <a:off x="2452012" y="1181002"/>
                <a:ext cx="60721" cy="47090"/>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2" name="Freeform 125"/>
              <p:cNvSpPr/>
              <p:nvPr/>
            </p:nvSpPr>
            <p:spPr bwMode="auto">
              <a:xfrm>
                <a:off x="2458208" y="1093020"/>
                <a:ext cx="57003" cy="17349"/>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3" name="Freeform 126"/>
              <p:cNvSpPr/>
              <p:nvPr/>
            </p:nvSpPr>
            <p:spPr bwMode="auto">
              <a:xfrm>
                <a:off x="2417315" y="1042212"/>
                <a:ext cx="65678" cy="50808"/>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4" name="Freeform 127"/>
              <p:cNvSpPr/>
              <p:nvPr/>
            </p:nvSpPr>
            <p:spPr bwMode="auto">
              <a:xfrm>
                <a:off x="2392530" y="992644"/>
                <a:ext cx="24784" cy="14870"/>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5" name="Freeform 128"/>
              <p:cNvSpPr/>
              <p:nvPr/>
            </p:nvSpPr>
            <p:spPr bwMode="auto">
              <a:xfrm>
                <a:off x="2463165" y="931923"/>
                <a:ext cx="218099" cy="146226"/>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6" name="Freeform 129"/>
              <p:cNvSpPr/>
              <p:nvPr/>
            </p:nvSpPr>
            <p:spPr bwMode="auto">
              <a:xfrm>
                <a:off x="2637892" y="1544089"/>
                <a:ext cx="143747" cy="9046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7" name="Freeform 130"/>
              <p:cNvSpPr/>
              <p:nvPr/>
            </p:nvSpPr>
            <p:spPr bwMode="auto">
              <a:xfrm>
                <a:off x="2839882" y="1452388"/>
                <a:ext cx="44611" cy="44611"/>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8" name="Freeform 131"/>
              <p:cNvSpPr/>
              <p:nvPr/>
            </p:nvSpPr>
            <p:spPr bwMode="auto">
              <a:xfrm>
                <a:off x="2711005" y="1637029"/>
                <a:ext cx="33459" cy="2602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9" name="Freeform 132"/>
              <p:cNvSpPr/>
              <p:nvPr/>
            </p:nvSpPr>
            <p:spPr bwMode="auto">
              <a:xfrm>
                <a:off x="2766769" y="1259073"/>
                <a:ext cx="95419" cy="39654"/>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0" name="Freeform 133"/>
              <p:cNvSpPr/>
              <p:nvPr/>
            </p:nvSpPr>
            <p:spPr bwMode="auto">
              <a:xfrm>
                <a:off x="2774204" y="1653139"/>
                <a:ext cx="24784" cy="24784"/>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1" name="Freeform 134"/>
              <p:cNvSpPr/>
              <p:nvPr/>
            </p:nvSpPr>
            <p:spPr bwMode="auto">
              <a:xfrm>
                <a:off x="2891928" y="1464780"/>
                <a:ext cx="22306" cy="14870"/>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2" name="Freeform 135"/>
              <p:cNvSpPr/>
              <p:nvPr/>
            </p:nvSpPr>
            <p:spPr bwMode="auto">
              <a:xfrm>
                <a:off x="2791553" y="1426364"/>
                <a:ext cx="24784" cy="14870"/>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3" name="Freeform 136"/>
              <p:cNvSpPr/>
              <p:nvPr/>
            </p:nvSpPr>
            <p:spPr bwMode="auto">
              <a:xfrm>
                <a:off x="2580889" y="1256594"/>
                <a:ext cx="577468" cy="416372"/>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4" name="Freeform 137"/>
              <p:cNvSpPr/>
              <p:nvPr/>
            </p:nvSpPr>
            <p:spPr bwMode="auto">
              <a:xfrm>
                <a:off x="2818816" y="1617201"/>
                <a:ext cx="13632" cy="14870"/>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5" name="Freeform 138"/>
              <p:cNvSpPr/>
              <p:nvPr/>
            </p:nvSpPr>
            <p:spPr bwMode="auto">
              <a:xfrm>
                <a:off x="2698613" y="1536654"/>
                <a:ext cx="14870" cy="13632"/>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6" name="Freeform 139"/>
              <p:cNvSpPr/>
              <p:nvPr/>
            </p:nvSpPr>
            <p:spPr bwMode="auto">
              <a:xfrm>
                <a:off x="2544952" y="838983"/>
                <a:ext cx="615883" cy="322192"/>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7" name="Freeform 140"/>
              <p:cNvSpPr/>
              <p:nvPr/>
            </p:nvSpPr>
            <p:spPr bwMode="auto">
              <a:xfrm>
                <a:off x="2930344" y="809242"/>
                <a:ext cx="1203265" cy="915770"/>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8" name="Freeform 141"/>
              <p:cNvSpPr/>
              <p:nvPr/>
            </p:nvSpPr>
            <p:spPr bwMode="auto">
              <a:xfrm>
                <a:off x="3289712" y="1384232"/>
                <a:ext cx="57003" cy="39654"/>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9" name="Freeform 142"/>
              <p:cNvSpPr/>
              <p:nvPr/>
            </p:nvSpPr>
            <p:spPr bwMode="auto">
              <a:xfrm>
                <a:off x="4007209" y="1188438"/>
                <a:ext cx="30980" cy="19827"/>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0" name="Freeform 143"/>
              <p:cNvSpPr/>
              <p:nvPr/>
            </p:nvSpPr>
            <p:spPr bwMode="auto">
              <a:xfrm>
                <a:off x="3201729" y="1966656"/>
                <a:ext cx="132595" cy="127638"/>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1" name="Freeform 145"/>
              <p:cNvSpPr/>
              <p:nvPr/>
            </p:nvSpPr>
            <p:spPr bwMode="auto">
              <a:xfrm>
                <a:off x="2043076" y="2427639"/>
                <a:ext cx="801764" cy="537813"/>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2" name="Freeform 146"/>
              <p:cNvSpPr/>
              <p:nvPr/>
            </p:nvSpPr>
            <p:spPr bwMode="auto">
              <a:xfrm>
                <a:off x="2746942" y="1925763"/>
                <a:ext cx="24784" cy="12392"/>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3" name="Freeform 147"/>
              <p:cNvSpPr/>
              <p:nvPr/>
            </p:nvSpPr>
            <p:spPr bwMode="auto">
              <a:xfrm>
                <a:off x="1820019" y="1991440"/>
                <a:ext cx="92940" cy="60721"/>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4" name="Freeform 148"/>
              <p:cNvSpPr/>
              <p:nvPr/>
            </p:nvSpPr>
            <p:spPr bwMode="auto">
              <a:xfrm>
                <a:off x="1727079" y="1903457"/>
                <a:ext cx="32219" cy="48329"/>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5" name="Freeform 149"/>
              <p:cNvSpPr/>
              <p:nvPr/>
            </p:nvSpPr>
            <p:spPr bwMode="auto">
              <a:xfrm>
                <a:off x="1297076" y="1798125"/>
                <a:ext cx="42133" cy="27262"/>
              </a:xfrm>
              <a:custGeom>
                <a:avLst/>
                <a:gdLst>
                  <a:gd name="T0" fmla="*/ 14 w 17"/>
                  <a:gd name="T1" fmla="*/ 0 h 11"/>
                  <a:gd name="T2" fmla="*/ 17 w 17"/>
                  <a:gd name="T3" fmla="*/ 0 h 11"/>
                  <a:gd name="T4" fmla="*/ 17 w 17"/>
                  <a:gd name="T5" fmla="*/ 3 h 11"/>
                  <a:gd name="T6" fmla="*/ 6 w 17"/>
                  <a:gd name="T7" fmla="*/ 11 h 11"/>
                  <a:gd name="T8" fmla="*/ 0 w 17"/>
                  <a:gd name="T9" fmla="*/ 8 h 11"/>
                  <a:gd name="T10" fmla="*/ 0 w 17"/>
                  <a:gd name="T11" fmla="*/ 4 h 11"/>
                  <a:gd name="T12" fmla="*/ 14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4" y="0"/>
                    </a:moveTo>
                    <a:cubicBezTo>
                      <a:pt x="16" y="0"/>
                      <a:pt x="16" y="0"/>
                      <a:pt x="17" y="0"/>
                    </a:cubicBezTo>
                    <a:cubicBezTo>
                      <a:pt x="17" y="3"/>
                      <a:pt x="17" y="3"/>
                      <a:pt x="17" y="3"/>
                    </a:cubicBezTo>
                    <a:cubicBezTo>
                      <a:pt x="12" y="6"/>
                      <a:pt x="11" y="8"/>
                      <a:pt x="6" y="11"/>
                    </a:cubicBezTo>
                    <a:cubicBezTo>
                      <a:pt x="4" y="9"/>
                      <a:pt x="2" y="9"/>
                      <a:pt x="0" y="8"/>
                    </a:cubicBezTo>
                    <a:cubicBezTo>
                      <a:pt x="0" y="4"/>
                      <a:pt x="0" y="4"/>
                      <a:pt x="0" y="4"/>
                    </a:cubicBezTo>
                    <a:cubicBezTo>
                      <a:pt x="5" y="3"/>
                      <a:pt x="9" y="0"/>
                      <a:pt x="1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6" name="Freeform 167"/>
              <p:cNvSpPr/>
              <p:nvPr/>
            </p:nvSpPr>
            <p:spPr bwMode="auto">
              <a:xfrm>
                <a:off x="3098875" y="2008789"/>
                <a:ext cx="52046" cy="24784"/>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7" name="Freeform 168"/>
              <p:cNvSpPr/>
              <p:nvPr/>
            </p:nvSpPr>
            <p:spPr bwMode="auto">
              <a:xfrm>
                <a:off x="3103832" y="2089338"/>
                <a:ext cx="39654" cy="22306"/>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8" name="Freeform 169"/>
              <p:cNvSpPr/>
              <p:nvPr/>
            </p:nvSpPr>
            <p:spPr bwMode="auto">
              <a:xfrm>
                <a:off x="3160835" y="2089338"/>
                <a:ext cx="27262" cy="32219"/>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9" name="Freeform 170"/>
              <p:cNvSpPr/>
              <p:nvPr/>
            </p:nvSpPr>
            <p:spPr bwMode="auto">
              <a:xfrm>
                <a:off x="1047997" y="1722534"/>
                <a:ext cx="32219" cy="14870"/>
              </a:xfrm>
              <a:custGeom>
                <a:avLst/>
                <a:gdLst>
                  <a:gd name="T0" fmla="*/ 4 w 13"/>
                  <a:gd name="T1" fmla="*/ 3 h 6"/>
                  <a:gd name="T2" fmla="*/ 8 w 13"/>
                  <a:gd name="T3" fmla="*/ 1 h 6"/>
                  <a:gd name="T4" fmla="*/ 13 w 13"/>
                  <a:gd name="T5" fmla="*/ 6 h 6"/>
                  <a:gd name="T6" fmla="*/ 3 w 13"/>
                  <a:gd name="T7" fmla="*/ 6 h 6"/>
                  <a:gd name="T8" fmla="*/ 0 w 13"/>
                  <a:gd name="T9" fmla="*/ 3 h 6"/>
                  <a:gd name="T10" fmla="*/ 4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4" y="3"/>
                    </a:moveTo>
                    <a:cubicBezTo>
                      <a:pt x="5" y="0"/>
                      <a:pt x="6" y="1"/>
                      <a:pt x="8" y="1"/>
                    </a:cubicBezTo>
                    <a:cubicBezTo>
                      <a:pt x="12" y="1"/>
                      <a:pt x="12" y="3"/>
                      <a:pt x="13" y="6"/>
                    </a:cubicBezTo>
                    <a:cubicBezTo>
                      <a:pt x="3" y="6"/>
                      <a:pt x="3" y="6"/>
                      <a:pt x="3" y="6"/>
                    </a:cubicBezTo>
                    <a:cubicBezTo>
                      <a:pt x="2" y="5"/>
                      <a:pt x="0" y="4"/>
                      <a:pt x="0" y="3"/>
                    </a:cubicBezTo>
                    <a:lnTo>
                      <a:pt x="4"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0" name="Oval 177"/>
              <p:cNvSpPr>
                <a:spLocks noChangeArrowheads="1"/>
              </p:cNvSpPr>
              <p:nvPr/>
            </p:nvSpPr>
            <p:spPr bwMode="auto">
              <a:xfrm>
                <a:off x="2241348" y="1205786"/>
                <a:ext cx="291213" cy="291213"/>
              </a:xfrm>
              <a:prstGeom prst="ellipse">
                <a:avLst/>
              </a:pr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sp>
        <p:nvSpPr>
          <p:cNvPr id="2" name="标题 1"/>
          <p:cNvSpPr>
            <a:spLocks noGrp="1"/>
          </p:cNvSpPr>
          <p:nvPr>
            <p:ph type="ctrTitle" hasCustomPrompt="1"/>
          </p:nvPr>
        </p:nvSpPr>
        <p:spPr>
          <a:xfrm>
            <a:off x="1524000" y="2903759"/>
            <a:ext cx="9144000" cy="1123422"/>
          </a:xfrm>
        </p:spPr>
        <p:txBody>
          <a:bodyPr anchor="ctr" anchorCtr="0">
            <a:normAutofit/>
          </a:bodyPr>
          <a:lstStyle>
            <a:lvl1pPr algn="ctr">
              <a:defRPr sz="6000" b="1"/>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4100945"/>
            <a:ext cx="9144000" cy="766620"/>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6" name="Group 1"/>
          <p:cNvGrpSpPr/>
          <p:nvPr userDrawn="1"/>
        </p:nvGrpSpPr>
        <p:grpSpPr>
          <a:xfrm>
            <a:off x="818194" y="814828"/>
            <a:ext cx="10555612" cy="5228344"/>
            <a:chOff x="327104" y="1009727"/>
            <a:chExt cx="7140279" cy="3536682"/>
          </a:xfrm>
          <a:solidFill>
            <a:schemeClr val="accent6">
              <a:alpha val="70000"/>
            </a:schemeClr>
          </a:solidFill>
        </p:grpSpPr>
        <p:sp>
          <p:nvSpPr>
            <p:cNvPr id="7" name="Freeform 6"/>
            <p:cNvSpPr/>
            <p:nvPr/>
          </p:nvSpPr>
          <p:spPr bwMode="auto">
            <a:xfrm>
              <a:off x="3329689" y="2512879"/>
              <a:ext cx="1361883" cy="1524218"/>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nvGrpSpPr>
            <p:cNvPr id="8" name="Group 3"/>
            <p:cNvGrpSpPr/>
            <p:nvPr/>
          </p:nvGrpSpPr>
          <p:grpSpPr>
            <a:xfrm>
              <a:off x="5618494" y="3253921"/>
              <a:ext cx="1240440" cy="983926"/>
              <a:chOff x="6329473" y="3053436"/>
              <a:chExt cx="1240440" cy="983926"/>
            </a:xfrm>
            <a:grpFill/>
          </p:grpSpPr>
          <p:sp>
            <p:nvSpPr>
              <p:cNvPr id="151" name="Freeform 12"/>
              <p:cNvSpPr/>
              <p:nvPr/>
            </p:nvSpPr>
            <p:spPr bwMode="auto">
              <a:xfrm>
                <a:off x="6753280" y="3065828"/>
                <a:ext cx="126399" cy="146226"/>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2" name="Freeform 13"/>
              <p:cNvSpPr/>
              <p:nvPr/>
            </p:nvSpPr>
            <p:spPr bwMode="auto">
              <a:xfrm>
                <a:off x="6485612" y="3214533"/>
                <a:ext cx="205707" cy="6196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3" name="Freeform 14"/>
              <p:cNvSpPr/>
              <p:nvPr/>
            </p:nvSpPr>
            <p:spPr bwMode="auto">
              <a:xfrm>
                <a:off x="6774346" y="3264101"/>
                <a:ext cx="61960" cy="14870"/>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4" name="Freeform 15"/>
              <p:cNvSpPr/>
              <p:nvPr/>
            </p:nvSpPr>
            <p:spPr bwMode="auto">
              <a:xfrm>
                <a:off x="6713625" y="3266579"/>
                <a:ext cx="44611" cy="14870"/>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5" name="Freeform 16"/>
              <p:cNvSpPr/>
              <p:nvPr/>
            </p:nvSpPr>
            <p:spPr bwMode="auto">
              <a:xfrm>
                <a:off x="6760715" y="3283928"/>
                <a:ext cx="30980" cy="24784"/>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6" name="Freeform 17"/>
              <p:cNvSpPr/>
              <p:nvPr/>
            </p:nvSpPr>
            <p:spPr bwMode="auto">
              <a:xfrm>
                <a:off x="6698755" y="3266579"/>
                <a:ext cx="12392" cy="12392"/>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7" name="Freeform 18"/>
              <p:cNvSpPr/>
              <p:nvPr/>
            </p:nvSpPr>
            <p:spPr bwMode="auto">
              <a:xfrm>
                <a:off x="6848699" y="3266579"/>
                <a:ext cx="70635" cy="42133"/>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8" name="Freeform 19"/>
              <p:cNvSpPr/>
              <p:nvPr/>
            </p:nvSpPr>
            <p:spPr bwMode="auto">
              <a:xfrm>
                <a:off x="7058123" y="3210815"/>
                <a:ext cx="12392" cy="2850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9" name="Freeform 20"/>
              <p:cNvSpPr/>
              <p:nvPr/>
            </p:nvSpPr>
            <p:spPr bwMode="auto">
              <a:xfrm>
                <a:off x="6899505" y="3156290"/>
                <a:ext cx="19827" cy="22306"/>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0" name="Freeform 21"/>
              <p:cNvSpPr/>
              <p:nvPr/>
            </p:nvSpPr>
            <p:spPr bwMode="auto">
              <a:xfrm>
                <a:off x="6936681" y="3158768"/>
                <a:ext cx="55764" cy="14870"/>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1" name="Freeform 22"/>
              <p:cNvSpPr/>
              <p:nvPr/>
            </p:nvSpPr>
            <p:spPr bwMode="auto">
              <a:xfrm>
                <a:off x="6926768" y="3053436"/>
                <a:ext cx="23545" cy="54525"/>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2" name="Freeform 23"/>
              <p:cNvSpPr/>
              <p:nvPr/>
            </p:nvSpPr>
            <p:spPr bwMode="auto">
              <a:xfrm>
                <a:off x="7349336" y="3181074"/>
                <a:ext cx="78070" cy="45851"/>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3" name="Freeform 24"/>
              <p:cNvSpPr/>
              <p:nvPr/>
            </p:nvSpPr>
            <p:spPr bwMode="auto">
              <a:xfrm>
                <a:off x="6992446" y="3103004"/>
                <a:ext cx="406458" cy="211904"/>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4" name="Freeform 25"/>
              <p:cNvSpPr/>
              <p:nvPr/>
            </p:nvSpPr>
            <p:spPr bwMode="auto">
              <a:xfrm>
                <a:off x="7405100" y="3148855"/>
                <a:ext cx="39654" cy="42133"/>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5" name="Freeform 26"/>
              <p:cNvSpPr/>
              <p:nvPr/>
            </p:nvSpPr>
            <p:spPr bwMode="auto">
              <a:xfrm>
                <a:off x="7476973" y="3208336"/>
                <a:ext cx="18588" cy="2602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6" name="Freeform 27"/>
              <p:cNvSpPr/>
              <p:nvPr/>
            </p:nvSpPr>
            <p:spPr bwMode="auto">
              <a:xfrm>
                <a:off x="7542651" y="3246752"/>
                <a:ext cx="27262" cy="14870"/>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7" name="Freeform 28"/>
              <p:cNvSpPr/>
              <p:nvPr/>
            </p:nvSpPr>
            <p:spPr bwMode="auto">
              <a:xfrm>
                <a:off x="7510432" y="3229403"/>
                <a:ext cx="17349" cy="9914"/>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8" name="Freeform 29"/>
              <p:cNvSpPr/>
              <p:nvPr/>
            </p:nvSpPr>
            <p:spPr bwMode="auto">
              <a:xfrm>
                <a:off x="7268787" y="3959292"/>
                <a:ext cx="78070" cy="78070"/>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9" name="Freeform 30"/>
              <p:cNvSpPr/>
              <p:nvPr/>
            </p:nvSpPr>
            <p:spPr bwMode="auto">
              <a:xfrm>
                <a:off x="7336944" y="3944422"/>
                <a:ext cx="7435" cy="12392"/>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0" name="Freeform 31"/>
              <p:cNvSpPr/>
              <p:nvPr/>
            </p:nvSpPr>
            <p:spPr bwMode="auto">
              <a:xfrm>
                <a:off x="7107691" y="3846525"/>
                <a:ext cx="23545" cy="12392"/>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1" name="Freeform 32"/>
              <p:cNvSpPr/>
              <p:nvPr/>
            </p:nvSpPr>
            <p:spPr bwMode="auto">
              <a:xfrm>
                <a:off x="6977575" y="3324821"/>
                <a:ext cx="27262" cy="12392"/>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2" name="Freeform 33"/>
              <p:cNvSpPr/>
              <p:nvPr/>
            </p:nvSpPr>
            <p:spPr bwMode="auto">
              <a:xfrm>
                <a:off x="6642991" y="3314908"/>
                <a:ext cx="806720" cy="612166"/>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3" name="Freeform 48"/>
              <p:cNvSpPr/>
              <p:nvPr/>
            </p:nvSpPr>
            <p:spPr bwMode="auto">
              <a:xfrm>
                <a:off x="6481895" y="3126549"/>
                <a:ext cx="33459" cy="32219"/>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4" name="Freeform 49"/>
              <p:cNvSpPr/>
              <p:nvPr/>
            </p:nvSpPr>
            <p:spPr bwMode="auto">
              <a:xfrm>
                <a:off x="6532702" y="3148855"/>
                <a:ext cx="14870" cy="12392"/>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5" name="Freeform 50"/>
              <p:cNvSpPr/>
              <p:nvPr/>
            </p:nvSpPr>
            <p:spPr bwMode="auto">
              <a:xfrm>
                <a:off x="6354257" y="3119114"/>
                <a:ext cx="14870" cy="19827"/>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6" name="Freeform 51"/>
              <p:cNvSpPr/>
              <p:nvPr/>
            </p:nvSpPr>
            <p:spPr bwMode="auto">
              <a:xfrm>
                <a:off x="6329473" y="3075742"/>
                <a:ext cx="19827" cy="17349"/>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9" name="Group 4"/>
            <p:cNvGrpSpPr/>
            <p:nvPr/>
          </p:nvGrpSpPr>
          <p:grpSpPr>
            <a:xfrm>
              <a:off x="2053312" y="3060606"/>
              <a:ext cx="931879" cy="1485803"/>
              <a:chOff x="3211966" y="2860121"/>
              <a:chExt cx="931879" cy="1485803"/>
            </a:xfrm>
            <a:grpFill/>
          </p:grpSpPr>
          <p:sp>
            <p:nvSpPr>
              <p:cNvPr id="149" name="Freeform 94"/>
              <p:cNvSpPr/>
              <p:nvPr/>
            </p:nvSpPr>
            <p:spPr bwMode="auto">
              <a:xfrm>
                <a:off x="3822892" y="3105483"/>
                <a:ext cx="47090" cy="35937"/>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0" name="Freeform 96"/>
              <p:cNvSpPr/>
              <p:nvPr/>
            </p:nvSpPr>
            <p:spPr bwMode="auto">
              <a:xfrm>
                <a:off x="3211966" y="2860121"/>
                <a:ext cx="931879" cy="1485803"/>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0" name="Group 5"/>
            <p:cNvGrpSpPr/>
            <p:nvPr/>
          </p:nvGrpSpPr>
          <p:grpSpPr>
            <a:xfrm>
              <a:off x="3474675" y="1163388"/>
              <a:ext cx="821591" cy="1382949"/>
              <a:chOff x="4185654" y="962903"/>
              <a:chExt cx="821591" cy="1382949"/>
            </a:xfrm>
            <a:grpFill/>
          </p:grpSpPr>
          <p:sp>
            <p:nvSpPr>
              <p:cNvPr id="133" name="Freeform 61"/>
              <p:cNvSpPr/>
              <p:nvPr/>
            </p:nvSpPr>
            <p:spPr bwMode="auto">
              <a:xfrm>
                <a:off x="4199286" y="1793168"/>
                <a:ext cx="773262" cy="552684"/>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4" name="Freeform 62"/>
              <p:cNvSpPr/>
              <p:nvPr/>
            </p:nvSpPr>
            <p:spPr bwMode="auto">
              <a:xfrm>
                <a:off x="4485541" y="1352012"/>
                <a:ext cx="521704" cy="5068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5" name="Freeform 80"/>
              <p:cNvSpPr/>
              <p:nvPr/>
            </p:nvSpPr>
            <p:spPr bwMode="auto">
              <a:xfrm>
                <a:off x="4593352" y="987687"/>
                <a:ext cx="278821" cy="154901"/>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6" name="Freeform 81"/>
              <p:cNvSpPr/>
              <p:nvPr/>
            </p:nvSpPr>
            <p:spPr bwMode="auto">
              <a:xfrm>
                <a:off x="4738338" y="962903"/>
                <a:ext cx="183402" cy="66917"/>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7" name="Freeform 82"/>
              <p:cNvSpPr/>
              <p:nvPr/>
            </p:nvSpPr>
            <p:spPr bwMode="auto">
              <a:xfrm>
                <a:off x="4580960" y="1037255"/>
                <a:ext cx="34698" cy="2850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8" name="Freeform 83"/>
              <p:cNvSpPr/>
              <p:nvPr/>
            </p:nvSpPr>
            <p:spPr bwMode="auto">
              <a:xfrm>
                <a:off x="4185654" y="1861325"/>
                <a:ext cx="87984" cy="105333"/>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9" name="Freeform 84"/>
              <p:cNvSpPr/>
              <p:nvPr/>
            </p:nvSpPr>
            <p:spPr bwMode="auto">
              <a:xfrm>
                <a:off x="4243897" y="1773341"/>
                <a:ext cx="17349" cy="14870"/>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0" name="Freeform 85"/>
              <p:cNvSpPr/>
              <p:nvPr/>
            </p:nvSpPr>
            <p:spPr bwMode="auto">
              <a:xfrm>
                <a:off x="4253811" y="1763427"/>
                <a:ext cx="166053" cy="242884"/>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1" name="Freeform 86"/>
              <p:cNvSpPr/>
              <p:nvPr/>
            </p:nvSpPr>
            <p:spPr bwMode="auto">
              <a:xfrm>
                <a:off x="4289747" y="1888587"/>
                <a:ext cx="7435" cy="7435"/>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2" name="Freeform 150"/>
              <p:cNvSpPr/>
              <p:nvPr/>
            </p:nvSpPr>
            <p:spPr bwMode="auto">
              <a:xfrm>
                <a:off x="4630528" y="2295045"/>
                <a:ext cx="55764" cy="35937"/>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3" name="Freeform 151"/>
              <p:cNvSpPr/>
              <p:nvPr/>
            </p:nvSpPr>
            <p:spPr bwMode="auto">
              <a:xfrm>
                <a:off x="4554936" y="2184756"/>
                <a:ext cx="18588" cy="37176"/>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4" name="Freeform 152"/>
              <p:cNvSpPr/>
              <p:nvPr/>
            </p:nvSpPr>
            <p:spPr bwMode="auto">
              <a:xfrm>
                <a:off x="4549980" y="2226889"/>
                <a:ext cx="28502" cy="50808"/>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5" name="Freeform 153"/>
              <p:cNvSpPr/>
              <p:nvPr/>
            </p:nvSpPr>
            <p:spPr bwMode="auto">
              <a:xfrm>
                <a:off x="4437213" y="2257869"/>
                <a:ext cx="14870" cy="9914"/>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6" name="Freeform 154"/>
              <p:cNvSpPr/>
              <p:nvPr/>
            </p:nvSpPr>
            <p:spPr bwMode="auto">
              <a:xfrm>
                <a:off x="4580960" y="1853889"/>
                <a:ext cx="19827" cy="22306"/>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7" name="Freeform 155"/>
              <p:cNvSpPr/>
              <p:nvPr/>
            </p:nvSpPr>
            <p:spPr bwMode="auto">
              <a:xfrm>
                <a:off x="4603266" y="1832822"/>
                <a:ext cx="32219" cy="45851"/>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8" name="Freeform 156"/>
              <p:cNvSpPr/>
              <p:nvPr/>
            </p:nvSpPr>
            <p:spPr bwMode="auto">
              <a:xfrm>
                <a:off x="4740817" y="1780776"/>
                <a:ext cx="18588" cy="27262"/>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1" name="Group 6"/>
            <p:cNvGrpSpPr/>
            <p:nvPr/>
          </p:nvGrpSpPr>
          <p:grpSpPr>
            <a:xfrm>
              <a:off x="4063296" y="1102668"/>
              <a:ext cx="3404087" cy="2312349"/>
              <a:chOff x="4774275" y="902183"/>
              <a:chExt cx="3404087" cy="2312349"/>
            </a:xfrm>
            <a:grpFill/>
          </p:grpSpPr>
          <p:sp>
            <p:nvSpPr>
              <p:cNvPr id="78" name="Freeform 7"/>
              <p:cNvSpPr/>
              <p:nvPr/>
            </p:nvSpPr>
            <p:spPr bwMode="auto">
              <a:xfrm>
                <a:off x="4901913" y="2184756"/>
                <a:ext cx="766442" cy="662973"/>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9" name="Freeform 8"/>
              <p:cNvSpPr/>
              <p:nvPr/>
            </p:nvSpPr>
            <p:spPr bwMode="auto">
              <a:xfrm>
                <a:off x="5970104" y="2904732"/>
                <a:ext cx="42133" cy="78070"/>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0" name="Freeform 9"/>
              <p:cNvSpPr/>
              <p:nvPr/>
            </p:nvSpPr>
            <p:spPr bwMode="auto">
              <a:xfrm>
                <a:off x="5593387" y="2257869"/>
                <a:ext cx="842979" cy="680322"/>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1" name="Freeform 11"/>
              <p:cNvSpPr/>
              <p:nvPr/>
            </p:nvSpPr>
            <p:spPr bwMode="auto">
              <a:xfrm>
                <a:off x="6557486" y="2958017"/>
                <a:ext cx="203229" cy="225535"/>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2" name="Freeform 34"/>
              <p:cNvSpPr/>
              <p:nvPr/>
            </p:nvSpPr>
            <p:spPr bwMode="auto">
              <a:xfrm>
                <a:off x="6821436" y="2902254"/>
                <a:ext cx="90462" cy="83027"/>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3" name="Freeform 35"/>
              <p:cNvSpPr/>
              <p:nvPr/>
            </p:nvSpPr>
            <p:spPr bwMode="auto">
              <a:xfrm>
                <a:off x="6738409" y="2879948"/>
                <a:ext cx="43372" cy="45851"/>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4" name="Freeform 36"/>
              <p:cNvSpPr/>
              <p:nvPr/>
            </p:nvSpPr>
            <p:spPr bwMode="auto">
              <a:xfrm>
                <a:off x="6769390" y="2725048"/>
                <a:ext cx="87984" cy="122681"/>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5" name="Freeform 37"/>
              <p:cNvSpPr/>
              <p:nvPr/>
            </p:nvSpPr>
            <p:spPr bwMode="auto">
              <a:xfrm>
                <a:off x="6859851" y="2847729"/>
                <a:ext cx="27262" cy="49568"/>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6" name="Freeform 38"/>
              <p:cNvSpPr/>
              <p:nvPr/>
            </p:nvSpPr>
            <p:spPr bwMode="auto">
              <a:xfrm>
                <a:off x="6818958" y="2860121"/>
                <a:ext cx="22306" cy="32219"/>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7" name="Freeform 39"/>
              <p:cNvSpPr/>
              <p:nvPr/>
            </p:nvSpPr>
            <p:spPr bwMode="auto">
              <a:xfrm>
                <a:off x="6831350" y="2879948"/>
                <a:ext cx="21067" cy="38416"/>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8" name="Freeform 40"/>
              <p:cNvSpPr/>
              <p:nvPr/>
            </p:nvSpPr>
            <p:spPr bwMode="auto">
              <a:xfrm>
                <a:off x="6851177" y="2882427"/>
                <a:ext cx="11153" cy="22306"/>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9" name="Freeform 41"/>
              <p:cNvSpPr/>
              <p:nvPr/>
            </p:nvSpPr>
            <p:spPr bwMode="auto">
              <a:xfrm>
                <a:off x="6854894" y="2897297"/>
                <a:ext cx="14870" cy="12392"/>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0" name="Freeform 42"/>
              <p:cNvSpPr/>
              <p:nvPr/>
            </p:nvSpPr>
            <p:spPr bwMode="auto">
              <a:xfrm>
                <a:off x="6841263" y="2847729"/>
                <a:ext cx="16110" cy="19827"/>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1" name="Freeform 43"/>
              <p:cNvSpPr/>
              <p:nvPr/>
            </p:nvSpPr>
            <p:spPr bwMode="auto">
              <a:xfrm>
                <a:off x="6786738" y="2827902"/>
                <a:ext cx="24784" cy="24784"/>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2" name="Freeform 44"/>
              <p:cNvSpPr/>
              <p:nvPr/>
            </p:nvSpPr>
            <p:spPr bwMode="auto">
              <a:xfrm>
                <a:off x="6811523" y="2830380"/>
                <a:ext cx="7435" cy="247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3" name="Freeform 45"/>
              <p:cNvSpPr/>
              <p:nvPr/>
            </p:nvSpPr>
            <p:spPr bwMode="auto">
              <a:xfrm>
                <a:off x="6776825" y="2578822"/>
                <a:ext cx="44611" cy="60721"/>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4" name="Freeform 46"/>
              <p:cNvSpPr/>
              <p:nvPr/>
            </p:nvSpPr>
            <p:spPr bwMode="auto">
              <a:xfrm>
                <a:off x="6545094" y="2689111"/>
                <a:ext cx="50808" cy="40894"/>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5" name="Freeform 47"/>
              <p:cNvSpPr/>
              <p:nvPr/>
            </p:nvSpPr>
            <p:spPr bwMode="auto">
              <a:xfrm>
                <a:off x="6322039" y="2601817"/>
                <a:ext cx="242882" cy="468970"/>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6" name="Freeform 10"/>
              <p:cNvSpPr/>
              <p:nvPr/>
            </p:nvSpPr>
            <p:spPr bwMode="auto">
              <a:xfrm>
                <a:off x="6283623" y="2987758"/>
                <a:ext cx="211904" cy="226774"/>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7" name="Freeform 52"/>
              <p:cNvSpPr/>
              <p:nvPr/>
            </p:nvSpPr>
            <p:spPr bwMode="auto">
              <a:xfrm>
                <a:off x="6970140" y="2390463"/>
                <a:ext cx="47090" cy="60721"/>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8" name="Freeform 53"/>
              <p:cNvSpPr/>
              <p:nvPr/>
            </p:nvSpPr>
            <p:spPr bwMode="auto">
              <a:xfrm>
                <a:off x="7024665" y="2375593"/>
                <a:ext cx="53286" cy="39654"/>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9" name="Freeform 54"/>
              <p:cNvSpPr/>
              <p:nvPr/>
            </p:nvSpPr>
            <p:spPr bwMode="auto">
              <a:xfrm>
                <a:off x="6994924" y="2216975"/>
                <a:ext cx="224296" cy="18092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0" name="Freeform 55"/>
              <p:cNvSpPr/>
              <p:nvPr/>
            </p:nvSpPr>
            <p:spPr bwMode="auto">
              <a:xfrm>
                <a:off x="7178326" y="2116600"/>
                <a:ext cx="112768" cy="95419"/>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1" name="Freeform 56"/>
              <p:cNvSpPr/>
              <p:nvPr/>
            </p:nvSpPr>
            <p:spPr bwMode="auto">
              <a:xfrm>
                <a:off x="7288615" y="2137666"/>
                <a:ext cx="19827" cy="19827"/>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2" name="Freeform 57"/>
              <p:cNvSpPr/>
              <p:nvPr/>
            </p:nvSpPr>
            <p:spPr bwMode="auto">
              <a:xfrm>
                <a:off x="7327030" y="2114122"/>
                <a:ext cx="27262" cy="19827"/>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3" name="Freeform 58"/>
              <p:cNvSpPr/>
              <p:nvPr/>
            </p:nvSpPr>
            <p:spPr bwMode="auto">
              <a:xfrm>
                <a:off x="7376598" y="2094294"/>
                <a:ext cx="12392" cy="14870"/>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4" name="Freeform 59"/>
              <p:cNvSpPr/>
              <p:nvPr/>
            </p:nvSpPr>
            <p:spPr bwMode="auto">
              <a:xfrm>
                <a:off x="7213024" y="1878673"/>
                <a:ext cx="55764" cy="220578"/>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5" name="Freeform 60"/>
              <p:cNvSpPr/>
              <p:nvPr/>
            </p:nvSpPr>
            <p:spPr bwMode="auto">
              <a:xfrm>
                <a:off x="5405029" y="1117804"/>
                <a:ext cx="351933" cy="256515"/>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6" name="Freeform 63"/>
              <p:cNvSpPr/>
              <p:nvPr/>
            </p:nvSpPr>
            <p:spPr bwMode="auto">
              <a:xfrm>
                <a:off x="4774275" y="1093020"/>
                <a:ext cx="3404087" cy="1265225"/>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7" name="Freeform 64"/>
              <p:cNvSpPr/>
              <p:nvPr/>
            </p:nvSpPr>
            <p:spPr bwMode="auto">
              <a:xfrm>
                <a:off x="5830186" y="1888619"/>
                <a:ext cx="1258261" cy="798046"/>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8" name="Freeform 65"/>
              <p:cNvSpPr/>
              <p:nvPr/>
            </p:nvSpPr>
            <p:spPr bwMode="auto">
              <a:xfrm>
                <a:off x="7949109" y="1328468"/>
                <a:ext cx="70635" cy="3098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9" name="Freeform 66"/>
              <p:cNvSpPr/>
              <p:nvPr/>
            </p:nvSpPr>
            <p:spPr bwMode="auto">
              <a:xfrm>
                <a:off x="7735967" y="1386710"/>
                <a:ext cx="29741" cy="14870"/>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0" name="Freeform 67"/>
              <p:cNvSpPr/>
              <p:nvPr/>
            </p:nvSpPr>
            <p:spPr bwMode="auto">
              <a:xfrm>
                <a:off x="7082907" y="1163654"/>
                <a:ext cx="14870" cy="14870"/>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1" name="Freeform 68"/>
              <p:cNvSpPr/>
              <p:nvPr/>
            </p:nvSpPr>
            <p:spPr bwMode="auto">
              <a:xfrm>
                <a:off x="6613250" y="1215700"/>
                <a:ext cx="29741" cy="19827"/>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2" name="Freeform 69"/>
              <p:cNvSpPr/>
              <p:nvPr/>
            </p:nvSpPr>
            <p:spPr bwMode="auto">
              <a:xfrm>
                <a:off x="6364170" y="1012471"/>
                <a:ext cx="121442" cy="65678"/>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3" name="Freeform 70"/>
              <p:cNvSpPr/>
              <p:nvPr/>
            </p:nvSpPr>
            <p:spPr bwMode="auto">
              <a:xfrm>
                <a:off x="6195639" y="977773"/>
                <a:ext cx="45851" cy="24784"/>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4" name="Freeform 71"/>
              <p:cNvSpPr/>
              <p:nvPr/>
            </p:nvSpPr>
            <p:spPr bwMode="auto">
              <a:xfrm>
                <a:off x="6210509" y="924488"/>
                <a:ext cx="166053" cy="117725"/>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5" name="Freeform 72"/>
              <p:cNvSpPr/>
              <p:nvPr/>
            </p:nvSpPr>
            <p:spPr bwMode="auto">
              <a:xfrm>
                <a:off x="6283623" y="1110368"/>
                <a:ext cx="18588" cy="14870"/>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6" name="Freeform 73"/>
              <p:cNvSpPr/>
              <p:nvPr/>
            </p:nvSpPr>
            <p:spPr bwMode="auto">
              <a:xfrm>
                <a:off x="6178290" y="929445"/>
                <a:ext cx="27262" cy="7435"/>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7" name="Freeform 74"/>
              <p:cNvSpPr/>
              <p:nvPr/>
            </p:nvSpPr>
            <p:spPr bwMode="auto">
              <a:xfrm>
                <a:off x="6507918" y="1063279"/>
                <a:ext cx="24784" cy="9914"/>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8" name="Freeform 75"/>
              <p:cNvSpPr/>
              <p:nvPr/>
            </p:nvSpPr>
            <p:spPr bwMode="auto">
              <a:xfrm>
                <a:off x="5261281" y="946794"/>
                <a:ext cx="141269" cy="40894"/>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9" name="Freeform 76"/>
              <p:cNvSpPr/>
              <p:nvPr/>
            </p:nvSpPr>
            <p:spPr bwMode="auto">
              <a:xfrm>
                <a:off x="5630563" y="917053"/>
                <a:ext cx="48329" cy="32219"/>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0" name="Freeform 77"/>
              <p:cNvSpPr/>
              <p:nvPr/>
            </p:nvSpPr>
            <p:spPr bwMode="auto">
              <a:xfrm>
                <a:off x="5564886" y="939359"/>
                <a:ext cx="53286" cy="3098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1" name="Freeform 78"/>
              <p:cNvSpPr/>
              <p:nvPr/>
            </p:nvSpPr>
            <p:spPr bwMode="auto">
              <a:xfrm>
                <a:off x="5493012" y="965381"/>
                <a:ext cx="57003" cy="19827"/>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2" name="Freeform 79"/>
              <p:cNvSpPr/>
              <p:nvPr/>
            </p:nvSpPr>
            <p:spPr bwMode="auto">
              <a:xfrm>
                <a:off x="5462032" y="902183"/>
                <a:ext cx="85505" cy="58243"/>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3" name="Freeform 144"/>
              <p:cNvSpPr/>
              <p:nvPr/>
            </p:nvSpPr>
            <p:spPr bwMode="auto">
              <a:xfrm>
                <a:off x="7122562" y="1150023"/>
                <a:ext cx="153661" cy="58243"/>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4" name="Freeform 157"/>
              <p:cNvSpPr/>
              <p:nvPr/>
            </p:nvSpPr>
            <p:spPr bwMode="auto">
              <a:xfrm>
                <a:off x="4816408" y="1746078"/>
                <a:ext cx="23545" cy="32219"/>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5" name="Freeform 158"/>
              <p:cNvSpPr/>
              <p:nvPr/>
            </p:nvSpPr>
            <p:spPr bwMode="auto">
              <a:xfrm>
                <a:off x="4859780" y="2360722"/>
                <a:ext cx="44611" cy="9914"/>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6" name="Freeform 159"/>
              <p:cNvSpPr/>
              <p:nvPr/>
            </p:nvSpPr>
            <p:spPr bwMode="auto">
              <a:xfrm>
                <a:off x="5028311" y="2353287"/>
                <a:ext cx="39654" cy="22306"/>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7" name="Freeform 161"/>
              <p:cNvSpPr/>
              <p:nvPr/>
            </p:nvSpPr>
            <p:spPr bwMode="auto">
              <a:xfrm>
                <a:off x="5336873" y="1409016"/>
                <a:ext cx="42133" cy="32219"/>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8" name="Freeform 162"/>
              <p:cNvSpPr/>
              <p:nvPr/>
            </p:nvSpPr>
            <p:spPr bwMode="auto">
              <a:xfrm>
                <a:off x="5547537" y="1371840"/>
                <a:ext cx="33459" cy="34698"/>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9" name="Freeform 163"/>
              <p:cNvSpPr/>
              <p:nvPr/>
            </p:nvSpPr>
            <p:spPr bwMode="auto">
              <a:xfrm>
                <a:off x="5774311" y="1259073"/>
                <a:ext cx="29741" cy="22306"/>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0" name="Freeform 164"/>
              <p:cNvSpPr/>
              <p:nvPr/>
            </p:nvSpPr>
            <p:spPr bwMode="auto">
              <a:xfrm>
                <a:off x="7183283" y="1240484"/>
                <a:ext cx="65678" cy="2602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1" name="Freeform 165"/>
              <p:cNvSpPr/>
              <p:nvPr/>
            </p:nvSpPr>
            <p:spPr bwMode="auto">
              <a:xfrm>
                <a:off x="7308442" y="1173567"/>
                <a:ext cx="90462" cy="32219"/>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2" name="Freeform 166"/>
              <p:cNvSpPr/>
              <p:nvPr/>
            </p:nvSpPr>
            <p:spPr bwMode="auto">
              <a:xfrm>
                <a:off x="7180805" y="1218179"/>
                <a:ext cx="19827" cy="22306"/>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2" name="Group 7"/>
            <p:cNvGrpSpPr/>
            <p:nvPr/>
          </p:nvGrpSpPr>
          <p:grpSpPr>
            <a:xfrm>
              <a:off x="327104" y="1009727"/>
              <a:ext cx="3095526" cy="2156210"/>
              <a:chOff x="1038083" y="809242"/>
              <a:chExt cx="3095526" cy="2156210"/>
            </a:xfrm>
            <a:grpFill/>
          </p:grpSpPr>
          <p:sp>
            <p:nvSpPr>
              <p:cNvPr id="13" name="Oval 8"/>
              <p:cNvSpPr/>
              <p:nvPr/>
            </p:nvSpPr>
            <p:spPr>
              <a:xfrm>
                <a:off x="2223255" y="2002097"/>
                <a:ext cx="58242" cy="58243"/>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8965">
                  <a:defRPr/>
                </a:pPr>
                <a:endParaRPr lang="de-DE" sz="2400">
                  <a:solidFill>
                    <a:srgbClr val="000000"/>
                  </a:solidFill>
                  <a:latin typeface="Raleway"/>
                  <a:cs typeface="Raleway"/>
                </a:endParaRPr>
              </a:p>
            </p:txBody>
          </p:sp>
          <p:sp>
            <p:nvSpPr>
              <p:cNvPr id="14" name="Freeform 87"/>
              <p:cNvSpPr/>
              <p:nvPr/>
            </p:nvSpPr>
            <p:spPr bwMode="auto">
              <a:xfrm>
                <a:off x="3911791" y="1516826"/>
                <a:ext cx="201990" cy="92941"/>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 name="Freeform 88"/>
              <p:cNvSpPr/>
              <p:nvPr/>
            </p:nvSpPr>
            <p:spPr bwMode="auto">
              <a:xfrm>
                <a:off x="2693656" y="2634586"/>
                <a:ext cx="208186" cy="71874"/>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 name="Freeform 89"/>
              <p:cNvSpPr/>
              <p:nvPr/>
            </p:nvSpPr>
            <p:spPr bwMode="auto">
              <a:xfrm>
                <a:off x="2723397" y="2661849"/>
                <a:ext cx="8675" cy="12392"/>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 name="Freeform 90"/>
              <p:cNvSpPr/>
              <p:nvPr/>
            </p:nvSpPr>
            <p:spPr bwMode="auto">
              <a:xfrm>
                <a:off x="2827490" y="2732483"/>
                <a:ext cx="34698" cy="14870"/>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8" name="Freeform 91"/>
              <p:cNvSpPr/>
              <p:nvPr/>
            </p:nvSpPr>
            <p:spPr bwMode="auto">
              <a:xfrm>
                <a:off x="3048068" y="2730004"/>
                <a:ext cx="29741" cy="12392"/>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9" name="Freeform 92"/>
              <p:cNvSpPr/>
              <p:nvPr/>
            </p:nvSpPr>
            <p:spPr bwMode="auto">
              <a:xfrm>
                <a:off x="2904320" y="2701503"/>
                <a:ext cx="118963" cy="48329"/>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0" name="Freeform 93"/>
              <p:cNvSpPr/>
              <p:nvPr/>
            </p:nvSpPr>
            <p:spPr bwMode="auto">
              <a:xfrm>
                <a:off x="3155879" y="2894819"/>
                <a:ext cx="14870" cy="14870"/>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1" name="Freeform 97"/>
              <p:cNvSpPr/>
              <p:nvPr/>
            </p:nvSpPr>
            <p:spPr bwMode="auto">
              <a:xfrm>
                <a:off x="2821294" y="2596171"/>
                <a:ext cx="8675" cy="14870"/>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2" name="Freeform 98"/>
              <p:cNvSpPr/>
              <p:nvPr/>
            </p:nvSpPr>
            <p:spPr bwMode="auto">
              <a:xfrm>
                <a:off x="2811381" y="2556516"/>
                <a:ext cx="16110" cy="4957"/>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3" name="Freeform 99"/>
              <p:cNvSpPr/>
              <p:nvPr/>
            </p:nvSpPr>
            <p:spPr bwMode="auto">
              <a:xfrm>
                <a:off x="2839882" y="2563951"/>
                <a:ext cx="4957" cy="7435"/>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4" name="Freeform 100"/>
              <p:cNvSpPr/>
              <p:nvPr/>
            </p:nvSpPr>
            <p:spPr bwMode="auto">
              <a:xfrm>
                <a:off x="2914234" y="2669284"/>
                <a:ext cx="11153" cy="12392"/>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5" name="Freeform 101"/>
              <p:cNvSpPr/>
              <p:nvPr/>
            </p:nvSpPr>
            <p:spPr bwMode="auto">
              <a:xfrm>
                <a:off x="1862152" y="2011220"/>
                <a:ext cx="1216242" cy="598322"/>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6" name="Freeform 102"/>
              <p:cNvSpPr/>
              <p:nvPr/>
            </p:nvSpPr>
            <p:spPr bwMode="auto">
              <a:xfrm>
                <a:off x="1570940" y="1333425"/>
                <a:ext cx="1702663" cy="881073"/>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7" name="Freeform 103"/>
              <p:cNvSpPr/>
              <p:nvPr/>
            </p:nvSpPr>
            <p:spPr bwMode="auto">
              <a:xfrm>
                <a:off x="1038083" y="1356969"/>
                <a:ext cx="745999" cy="544010"/>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8" name="Freeform 104"/>
              <p:cNvSpPr/>
              <p:nvPr/>
            </p:nvSpPr>
            <p:spPr bwMode="auto">
              <a:xfrm>
                <a:off x="1710970" y="1837779"/>
                <a:ext cx="33459" cy="45851"/>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9" name="Freeform 105"/>
              <p:cNvSpPr/>
              <p:nvPr/>
            </p:nvSpPr>
            <p:spPr bwMode="auto">
              <a:xfrm>
                <a:off x="1656445" y="1783254"/>
                <a:ext cx="39654" cy="57003"/>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0" name="Freeform 106"/>
              <p:cNvSpPr/>
              <p:nvPr/>
            </p:nvSpPr>
            <p:spPr bwMode="auto">
              <a:xfrm>
                <a:off x="1998464" y="1256594"/>
                <a:ext cx="366804" cy="193315"/>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1" name="Freeform 107"/>
              <p:cNvSpPr/>
              <p:nvPr/>
            </p:nvSpPr>
            <p:spPr bwMode="auto">
              <a:xfrm>
                <a:off x="1862152" y="1225614"/>
                <a:ext cx="205707" cy="136312"/>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2" name="Freeform 108"/>
              <p:cNvSpPr/>
              <p:nvPr/>
            </p:nvSpPr>
            <p:spPr bwMode="auto">
              <a:xfrm>
                <a:off x="2025727" y="1130196"/>
                <a:ext cx="247840" cy="105333"/>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3" name="Freeform 109"/>
              <p:cNvSpPr/>
              <p:nvPr/>
            </p:nvSpPr>
            <p:spPr bwMode="auto">
              <a:xfrm>
                <a:off x="1992268" y="1166132"/>
                <a:ext cx="30980" cy="24784"/>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4" name="Freeform 110"/>
              <p:cNvSpPr/>
              <p:nvPr/>
            </p:nvSpPr>
            <p:spPr bwMode="auto">
              <a:xfrm>
                <a:off x="2080252" y="1132674"/>
                <a:ext cx="23545" cy="9914"/>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5" name="Freeform 111"/>
              <p:cNvSpPr/>
              <p:nvPr/>
            </p:nvSpPr>
            <p:spPr bwMode="auto">
              <a:xfrm>
                <a:off x="1920394" y="1100455"/>
                <a:ext cx="140030" cy="78070"/>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6" name="Freeform 112"/>
              <p:cNvSpPr/>
              <p:nvPr/>
            </p:nvSpPr>
            <p:spPr bwMode="auto">
              <a:xfrm>
                <a:off x="2108753" y="1049647"/>
                <a:ext cx="80548" cy="23545"/>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7" name="Freeform 113"/>
              <p:cNvSpPr/>
              <p:nvPr/>
            </p:nvSpPr>
            <p:spPr bwMode="auto">
              <a:xfrm>
                <a:off x="2111231" y="1078149"/>
                <a:ext cx="69395" cy="37176"/>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8" name="Freeform 114"/>
              <p:cNvSpPr/>
              <p:nvPr/>
            </p:nvSpPr>
            <p:spPr bwMode="auto">
              <a:xfrm>
                <a:off x="2077773" y="1073192"/>
                <a:ext cx="23545" cy="27262"/>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9" name="Freeform 115"/>
              <p:cNvSpPr/>
              <p:nvPr/>
            </p:nvSpPr>
            <p:spPr bwMode="auto">
              <a:xfrm>
                <a:off x="2336766" y="1254116"/>
                <a:ext cx="120203" cy="97897"/>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0" name="Freeform 116"/>
              <p:cNvSpPr/>
              <p:nvPr/>
            </p:nvSpPr>
            <p:spPr bwMode="auto">
              <a:xfrm>
                <a:off x="2292155" y="1140109"/>
                <a:ext cx="135073" cy="70635"/>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1" name="Freeform 117"/>
              <p:cNvSpPr/>
              <p:nvPr/>
            </p:nvSpPr>
            <p:spPr bwMode="auto">
              <a:xfrm>
                <a:off x="2395009" y="1409016"/>
                <a:ext cx="78070" cy="45851"/>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2" name="Freeform 118"/>
              <p:cNvSpPr/>
              <p:nvPr/>
            </p:nvSpPr>
            <p:spPr bwMode="auto">
              <a:xfrm>
                <a:off x="2468121" y="1242963"/>
                <a:ext cx="105333" cy="85505"/>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3" name="Freeform 119"/>
              <p:cNvSpPr/>
              <p:nvPr/>
            </p:nvSpPr>
            <p:spPr bwMode="auto">
              <a:xfrm>
                <a:off x="2258697" y="1093020"/>
                <a:ext cx="33459" cy="29741"/>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4" name="Freeform 120"/>
              <p:cNvSpPr/>
              <p:nvPr/>
            </p:nvSpPr>
            <p:spPr bwMode="auto">
              <a:xfrm>
                <a:off x="2279763" y="1188438"/>
                <a:ext cx="24784" cy="19827"/>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5" name="Freeform 121"/>
              <p:cNvSpPr/>
              <p:nvPr/>
            </p:nvSpPr>
            <p:spPr bwMode="auto">
              <a:xfrm>
                <a:off x="2268610" y="1022385"/>
                <a:ext cx="128877" cy="70635"/>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6" name="Freeform 122"/>
              <p:cNvSpPr/>
              <p:nvPr/>
            </p:nvSpPr>
            <p:spPr bwMode="auto">
              <a:xfrm>
                <a:off x="2319417" y="1083106"/>
                <a:ext cx="34698" cy="9914"/>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7" name="Freeform 123"/>
              <p:cNvSpPr/>
              <p:nvPr/>
            </p:nvSpPr>
            <p:spPr bwMode="auto">
              <a:xfrm>
                <a:off x="2447055" y="1122760"/>
                <a:ext cx="344498" cy="110289"/>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8" name="Freeform 124"/>
              <p:cNvSpPr/>
              <p:nvPr/>
            </p:nvSpPr>
            <p:spPr bwMode="auto">
              <a:xfrm>
                <a:off x="2452012" y="1181002"/>
                <a:ext cx="60721" cy="47090"/>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9" name="Freeform 125"/>
              <p:cNvSpPr/>
              <p:nvPr/>
            </p:nvSpPr>
            <p:spPr bwMode="auto">
              <a:xfrm>
                <a:off x="2458208" y="1093020"/>
                <a:ext cx="57003" cy="17349"/>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0" name="Freeform 126"/>
              <p:cNvSpPr/>
              <p:nvPr/>
            </p:nvSpPr>
            <p:spPr bwMode="auto">
              <a:xfrm>
                <a:off x="2417315" y="1042212"/>
                <a:ext cx="65678" cy="50808"/>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1" name="Freeform 127"/>
              <p:cNvSpPr/>
              <p:nvPr/>
            </p:nvSpPr>
            <p:spPr bwMode="auto">
              <a:xfrm>
                <a:off x="2392530" y="992644"/>
                <a:ext cx="24784" cy="14870"/>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2" name="Freeform 128"/>
              <p:cNvSpPr/>
              <p:nvPr/>
            </p:nvSpPr>
            <p:spPr bwMode="auto">
              <a:xfrm>
                <a:off x="2463165" y="931923"/>
                <a:ext cx="218099" cy="146226"/>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3" name="Freeform 129"/>
              <p:cNvSpPr/>
              <p:nvPr/>
            </p:nvSpPr>
            <p:spPr bwMode="auto">
              <a:xfrm>
                <a:off x="2637892" y="1544089"/>
                <a:ext cx="143747" cy="9046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4" name="Freeform 130"/>
              <p:cNvSpPr/>
              <p:nvPr/>
            </p:nvSpPr>
            <p:spPr bwMode="auto">
              <a:xfrm>
                <a:off x="2839882" y="1452388"/>
                <a:ext cx="44611" cy="44611"/>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5" name="Freeform 131"/>
              <p:cNvSpPr/>
              <p:nvPr/>
            </p:nvSpPr>
            <p:spPr bwMode="auto">
              <a:xfrm>
                <a:off x="2711005" y="1637029"/>
                <a:ext cx="33459" cy="2602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6" name="Freeform 132"/>
              <p:cNvSpPr/>
              <p:nvPr/>
            </p:nvSpPr>
            <p:spPr bwMode="auto">
              <a:xfrm>
                <a:off x="2766769" y="1259073"/>
                <a:ext cx="95419" cy="39654"/>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7" name="Freeform 133"/>
              <p:cNvSpPr/>
              <p:nvPr/>
            </p:nvSpPr>
            <p:spPr bwMode="auto">
              <a:xfrm>
                <a:off x="2774204" y="1653139"/>
                <a:ext cx="24784" cy="24784"/>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8" name="Freeform 134"/>
              <p:cNvSpPr/>
              <p:nvPr/>
            </p:nvSpPr>
            <p:spPr bwMode="auto">
              <a:xfrm>
                <a:off x="2891928" y="1464780"/>
                <a:ext cx="22306" cy="14870"/>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9" name="Freeform 135"/>
              <p:cNvSpPr/>
              <p:nvPr/>
            </p:nvSpPr>
            <p:spPr bwMode="auto">
              <a:xfrm>
                <a:off x="2791553" y="1426364"/>
                <a:ext cx="24784" cy="14870"/>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0" name="Freeform 136"/>
              <p:cNvSpPr/>
              <p:nvPr/>
            </p:nvSpPr>
            <p:spPr bwMode="auto">
              <a:xfrm>
                <a:off x="2580889" y="1256594"/>
                <a:ext cx="577468" cy="416372"/>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1" name="Freeform 137"/>
              <p:cNvSpPr/>
              <p:nvPr/>
            </p:nvSpPr>
            <p:spPr bwMode="auto">
              <a:xfrm>
                <a:off x="2818816" y="1617201"/>
                <a:ext cx="13632" cy="14870"/>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2" name="Freeform 138"/>
              <p:cNvSpPr/>
              <p:nvPr/>
            </p:nvSpPr>
            <p:spPr bwMode="auto">
              <a:xfrm>
                <a:off x="2698613" y="1536654"/>
                <a:ext cx="14870" cy="13632"/>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3" name="Freeform 139"/>
              <p:cNvSpPr/>
              <p:nvPr/>
            </p:nvSpPr>
            <p:spPr bwMode="auto">
              <a:xfrm>
                <a:off x="2544952" y="838983"/>
                <a:ext cx="615883" cy="322192"/>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4" name="Freeform 140"/>
              <p:cNvSpPr/>
              <p:nvPr/>
            </p:nvSpPr>
            <p:spPr bwMode="auto">
              <a:xfrm>
                <a:off x="2930344" y="809242"/>
                <a:ext cx="1203265" cy="915770"/>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5" name="Freeform 141"/>
              <p:cNvSpPr/>
              <p:nvPr/>
            </p:nvSpPr>
            <p:spPr bwMode="auto">
              <a:xfrm>
                <a:off x="3289712" y="1384232"/>
                <a:ext cx="57003" cy="39654"/>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6" name="Freeform 142"/>
              <p:cNvSpPr/>
              <p:nvPr/>
            </p:nvSpPr>
            <p:spPr bwMode="auto">
              <a:xfrm>
                <a:off x="4007209" y="1188438"/>
                <a:ext cx="30980" cy="19827"/>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7" name="Freeform 143"/>
              <p:cNvSpPr/>
              <p:nvPr/>
            </p:nvSpPr>
            <p:spPr bwMode="auto">
              <a:xfrm>
                <a:off x="3201729" y="1966656"/>
                <a:ext cx="132595" cy="127638"/>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8" name="Freeform 145"/>
              <p:cNvSpPr/>
              <p:nvPr/>
            </p:nvSpPr>
            <p:spPr bwMode="auto">
              <a:xfrm>
                <a:off x="2043076" y="2427639"/>
                <a:ext cx="801764" cy="537813"/>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9" name="Freeform 146"/>
              <p:cNvSpPr/>
              <p:nvPr/>
            </p:nvSpPr>
            <p:spPr bwMode="auto">
              <a:xfrm>
                <a:off x="2746942" y="1925763"/>
                <a:ext cx="24784" cy="12392"/>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0" name="Freeform 147"/>
              <p:cNvSpPr/>
              <p:nvPr/>
            </p:nvSpPr>
            <p:spPr bwMode="auto">
              <a:xfrm>
                <a:off x="1820019" y="1991440"/>
                <a:ext cx="92940" cy="60721"/>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1" name="Freeform 148"/>
              <p:cNvSpPr/>
              <p:nvPr/>
            </p:nvSpPr>
            <p:spPr bwMode="auto">
              <a:xfrm>
                <a:off x="1727079" y="1903457"/>
                <a:ext cx="32219" cy="48329"/>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2" name="Freeform 149"/>
              <p:cNvSpPr/>
              <p:nvPr/>
            </p:nvSpPr>
            <p:spPr bwMode="auto">
              <a:xfrm>
                <a:off x="1297076" y="1798125"/>
                <a:ext cx="42133" cy="27262"/>
              </a:xfrm>
              <a:custGeom>
                <a:avLst/>
                <a:gdLst>
                  <a:gd name="T0" fmla="*/ 14 w 17"/>
                  <a:gd name="T1" fmla="*/ 0 h 11"/>
                  <a:gd name="T2" fmla="*/ 17 w 17"/>
                  <a:gd name="T3" fmla="*/ 0 h 11"/>
                  <a:gd name="T4" fmla="*/ 17 w 17"/>
                  <a:gd name="T5" fmla="*/ 3 h 11"/>
                  <a:gd name="T6" fmla="*/ 6 w 17"/>
                  <a:gd name="T7" fmla="*/ 11 h 11"/>
                  <a:gd name="T8" fmla="*/ 0 w 17"/>
                  <a:gd name="T9" fmla="*/ 8 h 11"/>
                  <a:gd name="T10" fmla="*/ 0 w 17"/>
                  <a:gd name="T11" fmla="*/ 4 h 11"/>
                  <a:gd name="T12" fmla="*/ 14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4" y="0"/>
                    </a:moveTo>
                    <a:cubicBezTo>
                      <a:pt x="16" y="0"/>
                      <a:pt x="16" y="0"/>
                      <a:pt x="17" y="0"/>
                    </a:cubicBezTo>
                    <a:cubicBezTo>
                      <a:pt x="17" y="3"/>
                      <a:pt x="17" y="3"/>
                      <a:pt x="17" y="3"/>
                    </a:cubicBezTo>
                    <a:cubicBezTo>
                      <a:pt x="12" y="6"/>
                      <a:pt x="11" y="8"/>
                      <a:pt x="6" y="11"/>
                    </a:cubicBezTo>
                    <a:cubicBezTo>
                      <a:pt x="4" y="9"/>
                      <a:pt x="2" y="9"/>
                      <a:pt x="0" y="8"/>
                    </a:cubicBezTo>
                    <a:cubicBezTo>
                      <a:pt x="0" y="4"/>
                      <a:pt x="0" y="4"/>
                      <a:pt x="0" y="4"/>
                    </a:cubicBezTo>
                    <a:cubicBezTo>
                      <a:pt x="5" y="3"/>
                      <a:pt x="9" y="0"/>
                      <a:pt x="1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3" name="Freeform 167"/>
              <p:cNvSpPr/>
              <p:nvPr/>
            </p:nvSpPr>
            <p:spPr bwMode="auto">
              <a:xfrm>
                <a:off x="3098875" y="2008789"/>
                <a:ext cx="52046" cy="24784"/>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4" name="Freeform 168"/>
              <p:cNvSpPr/>
              <p:nvPr/>
            </p:nvSpPr>
            <p:spPr bwMode="auto">
              <a:xfrm>
                <a:off x="3103832" y="2089338"/>
                <a:ext cx="39654" cy="22306"/>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5" name="Freeform 169"/>
              <p:cNvSpPr/>
              <p:nvPr/>
            </p:nvSpPr>
            <p:spPr bwMode="auto">
              <a:xfrm>
                <a:off x="3160835" y="2089338"/>
                <a:ext cx="27262" cy="32219"/>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6" name="Freeform 170"/>
              <p:cNvSpPr/>
              <p:nvPr/>
            </p:nvSpPr>
            <p:spPr bwMode="auto">
              <a:xfrm>
                <a:off x="1047997" y="1722534"/>
                <a:ext cx="32219" cy="14870"/>
              </a:xfrm>
              <a:custGeom>
                <a:avLst/>
                <a:gdLst>
                  <a:gd name="T0" fmla="*/ 4 w 13"/>
                  <a:gd name="T1" fmla="*/ 3 h 6"/>
                  <a:gd name="T2" fmla="*/ 8 w 13"/>
                  <a:gd name="T3" fmla="*/ 1 h 6"/>
                  <a:gd name="T4" fmla="*/ 13 w 13"/>
                  <a:gd name="T5" fmla="*/ 6 h 6"/>
                  <a:gd name="T6" fmla="*/ 3 w 13"/>
                  <a:gd name="T7" fmla="*/ 6 h 6"/>
                  <a:gd name="T8" fmla="*/ 0 w 13"/>
                  <a:gd name="T9" fmla="*/ 3 h 6"/>
                  <a:gd name="T10" fmla="*/ 4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4" y="3"/>
                    </a:moveTo>
                    <a:cubicBezTo>
                      <a:pt x="5" y="0"/>
                      <a:pt x="6" y="1"/>
                      <a:pt x="8" y="1"/>
                    </a:cubicBezTo>
                    <a:cubicBezTo>
                      <a:pt x="12" y="1"/>
                      <a:pt x="12" y="3"/>
                      <a:pt x="13" y="6"/>
                    </a:cubicBezTo>
                    <a:cubicBezTo>
                      <a:pt x="3" y="6"/>
                      <a:pt x="3" y="6"/>
                      <a:pt x="3" y="6"/>
                    </a:cubicBezTo>
                    <a:cubicBezTo>
                      <a:pt x="2" y="5"/>
                      <a:pt x="0" y="4"/>
                      <a:pt x="0" y="3"/>
                    </a:cubicBezTo>
                    <a:lnTo>
                      <a:pt x="4"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7" name="Oval 177"/>
              <p:cNvSpPr>
                <a:spLocks noChangeArrowheads="1"/>
              </p:cNvSpPr>
              <p:nvPr/>
            </p:nvSpPr>
            <p:spPr bwMode="auto">
              <a:xfrm>
                <a:off x="2241348" y="1205786"/>
                <a:ext cx="291213" cy="291213"/>
              </a:xfrm>
              <a:prstGeom prst="ellipse">
                <a:avLst/>
              </a:pr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3260414"/>
            <a:ext cx="10515600" cy="1410144"/>
          </a:xfrm>
        </p:spPr>
        <p:txBody>
          <a:bodyPr tIns="0">
            <a:normAutofit/>
          </a:bodyPr>
          <a:lstStyle>
            <a:lvl1pPr algn="ctr">
              <a:defRPr sz="7200" b="1"/>
            </a:lvl1pPr>
          </a:lstStyle>
          <a:p>
            <a:r>
              <a:rPr lang="zh-CN" altLang="en-US" dirty="0"/>
              <a:t>单击此处编辑标题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grpSp>
        <p:nvGrpSpPr>
          <p:cNvPr id="7" name="Group 1"/>
          <p:cNvGrpSpPr/>
          <p:nvPr userDrawn="1"/>
        </p:nvGrpSpPr>
        <p:grpSpPr>
          <a:xfrm>
            <a:off x="818194" y="814828"/>
            <a:ext cx="10555612" cy="5228344"/>
            <a:chOff x="327104" y="1009727"/>
            <a:chExt cx="7140279" cy="3536682"/>
          </a:xfrm>
          <a:solidFill>
            <a:schemeClr val="accent6">
              <a:alpha val="70000"/>
            </a:schemeClr>
          </a:solidFill>
        </p:grpSpPr>
        <p:sp>
          <p:nvSpPr>
            <p:cNvPr id="8" name="Freeform 6"/>
            <p:cNvSpPr/>
            <p:nvPr/>
          </p:nvSpPr>
          <p:spPr bwMode="auto">
            <a:xfrm>
              <a:off x="3329689" y="2512879"/>
              <a:ext cx="1361883" cy="1524218"/>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nvGrpSpPr>
            <p:cNvPr id="9" name="Group 3"/>
            <p:cNvGrpSpPr/>
            <p:nvPr/>
          </p:nvGrpSpPr>
          <p:grpSpPr>
            <a:xfrm>
              <a:off x="5618494" y="3253921"/>
              <a:ext cx="1240440" cy="983926"/>
              <a:chOff x="6329473" y="3053436"/>
              <a:chExt cx="1240440" cy="983926"/>
            </a:xfrm>
            <a:grpFill/>
          </p:grpSpPr>
          <p:sp>
            <p:nvSpPr>
              <p:cNvPr id="153" name="Freeform 12"/>
              <p:cNvSpPr/>
              <p:nvPr/>
            </p:nvSpPr>
            <p:spPr bwMode="auto">
              <a:xfrm>
                <a:off x="6753280" y="3065828"/>
                <a:ext cx="126399" cy="146226"/>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4" name="Freeform 13"/>
              <p:cNvSpPr/>
              <p:nvPr/>
            </p:nvSpPr>
            <p:spPr bwMode="auto">
              <a:xfrm>
                <a:off x="6485612" y="3214533"/>
                <a:ext cx="205707" cy="6196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5" name="Freeform 14"/>
              <p:cNvSpPr/>
              <p:nvPr/>
            </p:nvSpPr>
            <p:spPr bwMode="auto">
              <a:xfrm>
                <a:off x="6774346" y="3264101"/>
                <a:ext cx="61960" cy="14870"/>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6" name="Freeform 15"/>
              <p:cNvSpPr/>
              <p:nvPr/>
            </p:nvSpPr>
            <p:spPr bwMode="auto">
              <a:xfrm>
                <a:off x="6713625" y="3266579"/>
                <a:ext cx="44611" cy="14870"/>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7" name="Freeform 16"/>
              <p:cNvSpPr/>
              <p:nvPr/>
            </p:nvSpPr>
            <p:spPr bwMode="auto">
              <a:xfrm>
                <a:off x="6760715" y="3283928"/>
                <a:ext cx="30980" cy="24784"/>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8" name="Freeform 17"/>
              <p:cNvSpPr/>
              <p:nvPr/>
            </p:nvSpPr>
            <p:spPr bwMode="auto">
              <a:xfrm>
                <a:off x="6698755" y="3266579"/>
                <a:ext cx="12392" cy="12392"/>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9" name="Freeform 18"/>
              <p:cNvSpPr/>
              <p:nvPr/>
            </p:nvSpPr>
            <p:spPr bwMode="auto">
              <a:xfrm>
                <a:off x="6848699" y="3266579"/>
                <a:ext cx="70635" cy="42133"/>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0" name="Freeform 19"/>
              <p:cNvSpPr/>
              <p:nvPr/>
            </p:nvSpPr>
            <p:spPr bwMode="auto">
              <a:xfrm>
                <a:off x="7058123" y="3210815"/>
                <a:ext cx="12392" cy="2850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1" name="Freeform 20"/>
              <p:cNvSpPr/>
              <p:nvPr/>
            </p:nvSpPr>
            <p:spPr bwMode="auto">
              <a:xfrm>
                <a:off x="6899505" y="3156290"/>
                <a:ext cx="19827" cy="22306"/>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2" name="Freeform 21"/>
              <p:cNvSpPr/>
              <p:nvPr/>
            </p:nvSpPr>
            <p:spPr bwMode="auto">
              <a:xfrm>
                <a:off x="6936681" y="3158768"/>
                <a:ext cx="55764" cy="14870"/>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3" name="Freeform 22"/>
              <p:cNvSpPr/>
              <p:nvPr/>
            </p:nvSpPr>
            <p:spPr bwMode="auto">
              <a:xfrm>
                <a:off x="6926768" y="3053436"/>
                <a:ext cx="23545" cy="54525"/>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4" name="Freeform 23"/>
              <p:cNvSpPr/>
              <p:nvPr/>
            </p:nvSpPr>
            <p:spPr bwMode="auto">
              <a:xfrm>
                <a:off x="7349336" y="3181074"/>
                <a:ext cx="78070" cy="45851"/>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5" name="Freeform 24"/>
              <p:cNvSpPr/>
              <p:nvPr/>
            </p:nvSpPr>
            <p:spPr bwMode="auto">
              <a:xfrm>
                <a:off x="6992446" y="3103004"/>
                <a:ext cx="406458" cy="211904"/>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6" name="Freeform 25"/>
              <p:cNvSpPr/>
              <p:nvPr/>
            </p:nvSpPr>
            <p:spPr bwMode="auto">
              <a:xfrm>
                <a:off x="7405100" y="3148855"/>
                <a:ext cx="39654" cy="42133"/>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7" name="Freeform 26"/>
              <p:cNvSpPr/>
              <p:nvPr/>
            </p:nvSpPr>
            <p:spPr bwMode="auto">
              <a:xfrm>
                <a:off x="7476973" y="3208336"/>
                <a:ext cx="18588" cy="2602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8" name="Freeform 27"/>
              <p:cNvSpPr/>
              <p:nvPr/>
            </p:nvSpPr>
            <p:spPr bwMode="auto">
              <a:xfrm>
                <a:off x="7542651" y="3246752"/>
                <a:ext cx="27262" cy="14870"/>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9" name="Freeform 28"/>
              <p:cNvSpPr/>
              <p:nvPr/>
            </p:nvSpPr>
            <p:spPr bwMode="auto">
              <a:xfrm>
                <a:off x="7510432" y="3229403"/>
                <a:ext cx="17349" cy="9914"/>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0" name="Freeform 29"/>
              <p:cNvSpPr/>
              <p:nvPr/>
            </p:nvSpPr>
            <p:spPr bwMode="auto">
              <a:xfrm>
                <a:off x="7268787" y="3959292"/>
                <a:ext cx="78070" cy="78070"/>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1" name="Freeform 30"/>
              <p:cNvSpPr/>
              <p:nvPr/>
            </p:nvSpPr>
            <p:spPr bwMode="auto">
              <a:xfrm>
                <a:off x="7336944" y="3944422"/>
                <a:ext cx="7435" cy="12392"/>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2" name="Freeform 31"/>
              <p:cNvSpPr/>
              <p:nvPr/>
            </p:nvSpPr>
            <p:spPr bwMode="auto">
              <a:xfrm>
                <a:off x="7107691" y="3846525"/>
                <a:ext cx="23545" cy="12392"/>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3" name="Freeform 32"/>
              <p:cNvSpPr/>
              <p:nvPr/>
            </p:nvSpPr>
            <p:spPr bwMode="auto">
              <a:xfrm>
                <a:off x="6977575" y="3324821"/>
                <a:ext cx="27262" cy="12392"/>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4" name="Freeform 33"/>
              <p:cNvSpPr/>
              <p:nvPr/>
            </p:nvSpPr>
            <p:spPr bwMode="auto">
              <a:xfrm>
                <a:off x="6642991" y="3314908"/>
                <a:ext cx="806720" cy="612166"/>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5" name="Freeform 48"/>
              <p:cNvSpPr/>
              <p:nvPr/>
            </p:nvSpPr>
            <p:spPr bwMode="auto">
              <a:xfrm>
                <a:off x="6481895" y="3126549"/>
                <a:ext cx="33459" cy="32219"/>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6" name="Freeform 49"/>
              <p:cNvSpPr/>
              <p:nvPr/>
            </p:nvSpPr>
            <p:spPr bwMode="auto">
              <a:xfrm>
                <a:off x="6532702" y="3148855"/>
                <a:ext cx="14870" cy="12392"/>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7" name="Freeform 50"/>
              <p:cNvSpPr/>
              <p:nvPr/>
            </p:nvSpPr>
            <p:spPr bwMode="auto">
              <a:xfrm>
                <a:off x="6354257" y="3119114"/>
                <a:ext cx="14870" cy="19827"/>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8" name="Freeform 51"/>
              <p:cNvSpPr/>
              <p:nvPr/>
            </p:nvSpPr>
            <p:spPr bwMode="auto">
              <a:xfrm>
                <a:off x="6329473" y="3075742"/>
                <a:ext cx="19827" cy="17349"/>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0" name="Group 4"/>
            <p:cNvGrpSpPr/>
            <p:nvPr/>
          </p:nvGrpSpPr>
          <p:grpSpPr>
            <a:xfrm>
              <a:off x="2053312" y="3060606"/>
              <a:ext cx="931879" cy="1485803"/>
              <a:chOff x="3211966" y="2860121"/>
              <a:chExt cx="931879" cy="1485803"/>
            </a:xfrm>
            <a:grpFill/>
          </p:grpSpPr>
          <p:sp>
            <p:nvSpPr>
              <p:cNvPr id="151" name="Freeform 94"/>
              <p:cNvSpPr/>
              <p:nvPr/>
            </p:nvSpPr>
            <p:spPr bwMode="auto">
              <a:xfrm>
                <a:off x="3822892" y="3105483"/>
                <a:ext cx="47090" cy="35937"/>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2" name="Freeform 96"/>
              <p:cNvSpPr/>
              <p:nvPr/>
            </p:nvSpPr>
            <p:spPr bwMode="auto">
              <a:xfrm>
                <a:off x="3211966" y="2860121"/>
                <a:ext cx="931879" cy="1485803"/>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1" name="Group 5"/>
            <p:cNvGrpSpPr/>
            <p:nvPr/>
          </p:nvGrpSpPr>
          <p:grpSpPr>
            <a:xfrm>
              <a:off x="3474675" y="1163388"/>
              <a:ext cx="821591" cy="1382949"/>
              <a:chOff x="4185654" y="962903"/>
              <a:chExt cx="821591" cy="1382949"/>
            </a:xfrm>
            <a:grpFill/>
          </p:grpSpPr>
          <p:sp>
            <p:nvSpPr>
              <p:cNvPr id="135" name="Freeform 61"/>
              <p:cNvSpPr/>
              <p:nvPr/>
            </p:nvSpPr>
            <p:spPr bwMode="auto">
              <a:xfrm>
                <a:off x="4199286" y="1793168"/>
                <a:ext cx="773262" cy="552684"/>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6" name="Freeform 62"/>
              <p:cNvSpPr/>
              <p:nvPr/>
            </p:nvSpPr>
            <p:spPr bwMode="auto">
              <a:xfrm>
                <a:off x="4485541" y="1352012"/>
                <a:ext cx="521704" cy="5068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7" name="Freeform 80"/>
              <p:cNvSpPr/>
              <p:nvPr/>
            </p:nvSpPr>
            <p:spPr bwMode="auto">
              <a:xfrm>
                <a:off x="4593352" y="987687"/>
                <a:ext cx="278821" cy="154901"/>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8" name="Freeform 81"/>
              <p:cNvSpPr/>
              <p:nvPr/>
            </p:nvSpPr>
            <p:spPr bwMode="auto">
              <a:xfrm>
                <a:off x="4738338" y="962903"/>
                <a:ext cx="183402" cy="66917"/>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9" name="Freeform 82"/>
              <p:cNvSpPr/>
              <p:nvPr/>
            </p:nvSpPr>
            <p:spPr bwMode="auto">
              <a:xfrm>
                <a:off x="4580960" y="1037255"/>
                <a:ext cx="34698" cy="2850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0" name="Freeform 83"/>
              <p:cNvSpPr/>
              <p:nvPr/>
            </p:nvSpPr>
            <p:spPr bwMode="auto">
              <a:xfrm>
                <a:off x="4185654" y="1861325"/>
                <a:ext cx="87984" cy="105333"/>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1" name="Freeform 84"/>
              <p:cNvSpPr/>
              <p:nvPr/>
            </p:nvSpPr>
            <p:spPr bwMode="auto">
              <a:xfrm>
                <a:off x="4243897" y="1773341"/>
                <a:ext cx="17349" cy="14870"/>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2" name="Freeform 85"/>
              <p:cNvSpPr/>
              <p:nvPr/>
            </p:nvSpPr>
            <p:spPr bwMode="auto">
              <a:xfrm>
                <a:off x="4253811" y="1763427"/>
                <a:ext cx="166053" cy="242884"/>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3" name="Freeform 86"/>
              <p:cNvSpPr/>
              <p:nvPr/>
            </p:nvSpPr>
            <p:spPr bwMode="auto">
              <a:xfrm>
                <a:off x="4289747" y="1888587"/>
                <a:ext cx="7435" cy="7435"/>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4" name="Freeform 150"/>
              <p:cNvSpPr/>
              <p:nvPr/>
            </p:nvSpPr>
            <p:spPr bwMode="auto">
              <a:xfrm>
                <a:off x="4630528" y="2295045"/>
                <a:ext cx="55764" cy="35937"/>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5" name="Freeform 151"/>
              <p:cNvSpPr/>
              <p:nvPr/>
            </p:nvSpPr>
            <p:spPr bwMode="auto">
              <a:xfrm>
                <a:off x="4554936" y="2184756"/>
                <a:ext cx="18588" cy="37176"/>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6" name="Freeform 152"/>
              <p:cNvSpPr/>
              <p:nvPr/>
            </p:nvSpPr>
            <p:spPr bwMode="auto">
              <a:xfrm>
                <a:off x="4549980" y="2226889"/>
                <a:ext cx="28502" cy="50808"/>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7" name="Freeform 153"/>
              <p:cNvSpPr/>
              <p:nvPr/>
            </p:nvSpPr>
            <p:spPr bwMode="auto">
              <a:xfrm>
                <a:off x="4437213" y="2257869"/>
                <a:ext cx="14870" cy="9914"/>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8" name="Freeform 154"/>
              <p:cNvSpPr/>
              <p:nvPr/>
            </p:nvSpPr>
            <p:spPr bwMode="auto">
              <a:xfrm>
                <a:off x="4580960" y="1853889"/>
                <a:ext cx="19827" cy="22306"/>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9" name="Freeform 155"/>
              <p:cNvSpPr/>
              <p:nvPr/>
            </p:nvSpPr>
            <p:spPr bwMode="auto">
              <a:xfrm>
                <a:off x="4603266" y="1832822"/>
                <a:ext cx="32219" cy="45851"/>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0" name="Freeform 156"/>
              <p:cNvSpPr/>
              <p:nvPr/>
            </p:nvSpPr>
            <p:spPr bwMode="auto">
              <a:xfrm>
                <a:off x="4740817" y="1780776"/>
                <a:ext cx="18588" cy="27262"/>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2" name="Group 6"/>
            <p:cNvGrpSpPr/>
            <p:nvPr/>
          </p:nvGrpSpPr>
          <p:grpSpPr>
            <a:xfrm>
              <a:off x="4063296" y="1102668"/>
              <a:ext cx="3404087" cy="2312349"/>
              <a:chOff x="4774275" y="902183"/>
              <a:chExt cx="3404087" cy="2312349"/>
            </a:xfrm>
            <a:grpFill/>
          </p:grpSpPr>
          <p:sp>
            <p:nvSpPr>
              <p:cNvPr id="80" name="Freeform 7"/>
              <p:cNvSpPr/>
              <p:nvPr/>
            </p:nvSpPr>
            <p:spPr bwMode="auto">
              <a:xfrm>
                <a:off x="4901913" y="2184756"/>
                <a:ext cx="766442" cy="662973"/>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1" name="Freeform 8"/>
              <p:cNvSpPr/>
              <p:nvPr/>
            </p:nvSpPr>
            <p:spPr bwMode="auto">
              <a:xfrm>
                <a:off x="5970104" y="2904732"/>
                <a:ext cx="42133" cy="78070"/>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2" name="Freeform 9"/>
              <p:cNvSpPr/>
              <p:nvPr/>
            </p:nvSpPr>
            <p:spPr bwMode="auto">
              <a:xfrm>
                <a:off x="5593387" y="2257869"/>
                <a:ext cx="842979" cy="680322"/>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3" name="Freeform 11"/>
              <p:cNvSpPr/>
              <p:nvPr/>
            </p:nvSpPr>
            <p:spPr bwMode="auto">
              <a:xfrm>
                <a:off x="6557486" y="2958017"/>
                <a:ext cx="203229" cy="225535"/>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4" name="Freeform 34"/>
              <p:cNvSpPr/>
              <p:nvPr/>
            </p:nvSpPr>
            <p:spPr bwMode="auto">
              <a:xfrm>
                <a:off x="6821436" y="2902254"/>
                <a:ext cx="90462" cy="83027"/>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5" name="Freeform 35"/>
              <p:cNvSpPr/>
              <p:nvPr/>
            </p:nvSpPr>
            <p:spPr bwMode="auto">
              <a:xfrm>
                <a:off x="6738409" y="2879948"/>
                <a:ext cx="43372" cy="45851"/>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6" name="Freeform 36"/>
              <p:cNvSpPr/>
              <p:nvPr/>
            </p:nvSpPr>
            <p:spPr bwMode="auto">
              <a:xfrm>
                <a:off x="6769390" y="2725048"/>
                <a:ext cx="87984" cy="122681"/>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7" name="Freeform 37"/>
              <p:cNvSpPr/>
              <p:nvPr/>
            </p:nvSpPr>
            <p:spPr bwMode="auto">
              <a:xfrm>
                <a:off x="6859851" y="2847729"/>
                <a:ext cx="27262" cy="49568"/>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8" name="Freeform 38"/>
              <p:cNvSpPr/>
              <p:nvPr/>
            </p:nvSpPr>
            <p:spPr bwMode="auto">
              <a:xfrm>
                <a:off x="6818958" y="2860121"/>
                <a:ext cx="22306" cy="32219"/>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9" name="Freeform 39"/>
              <p:cNvSpPr/>
              <p:nvPr/>
            </p:nvSpPr>
            <p:spPr bwMode="auto">
              <a:xfrm>
                <a:off x="6831350" y="2879948"/>
                <a:ext cx="21067" cy="38416"/>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0" name="Freeform 40"/>
              <p:cNvSpPr/>
              <p:nvPr/>
            </p:nvSpPr>
            <p:spPr bwMode="auto">
              <a:xfrm>
                <a:off x="6851177" y="2882427"/>
                <a:ext cx="11153" cy="22306"/>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1" name="Freeform 41"/>
              <p:cNvSpPr/>
              <p:nvPr/>
            </p:nvSpPr>
            <p:spPr bwMode="auto">
              <a:xfrm>
                <a:off x="6854894" y="2897297"/>
                <a:ext cx="14870" cy="12392"/>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2" name="Freeform 42"/>
              <p:cNvSpPr/>
              <p:nvPr/>
            </p:nvSpPr>
            <p:spPr bwMode="auto">
              <a:xfrm>
                <a:off x="6841263" y="2847729"/>
                <a:ext cx="16110" cy="19827"/>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3" name="Freeform 43"/>
              <p:cNvSpPr/>
              <p:nvPr/>
            </p:nvSpPr>
            <p:spPr bwMode="auto">
              <a:xfrm>
                <a:off x="6786738" y="2827902"/>
                <a:ext cx="24784" cy="24784"/>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4" name="Freeform 44"/>
              <p:cNvSpPr/>
              <p:nvPr/>
            </p:nvSpPr>
            <p:spPr bwMode="auto">
              <a:xfrm>
                <a:off x="6811523" y="2830380"/>
                <a:ext cx="7435" cy="247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5" name="Freeform 45"/>
              <p:cNvSpPr/>
              <p:nvPr/>
            </p:nvSpPr>
            <p:spPr bwMode="auto">
              <a:xfrm>
                <a:off x="6776825" y="2578822"/>
                <a:ext cx="44611" cy="60721"/>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6" name="Freeform 46"/>
              <p:cNvSpPr/>
              <p:nvPr/>
            </p:nvSpPr>
            <p:spPr bwMode="auto">
              <a:xfrm>
                <a:off x="6545094" y="2689111"/>
                <a:ext cx="50808" cy="40894"/>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7" name="Freeform 47"/>
              <p:cNvSpPr/>
              <p:nvPr/>
            </p:nvSpPr>
            <p:spPr bwMode="auto">
              <a:xfrm>
                <a:off x="6322039" y="2601817"/>
                <a:ext cx="242882" cy="468970"/>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8" name="Freeform 10"/>
              <p:cNvSpPr/>
              <p:nvPr/>
            </p:nvSpPr>
            <p:spPr bwMode="auto">
              <a:xfrm>
                <a:off x="6283623" y="2987758"/>
                <a:ext cx="211904" cy="226774"/>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9" name="Freeform 52"/>
              <p:cNvSpPr/>
              <p:nvPr/>
            </p:nvSpPr>
            <p:spPr bwMode="auto">
              <a:xfrm>
                <a:off x="6970140" y="2390463"/>
                <a:ext cx="47090" cy="60721"/>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0" name="Freeform 53"/>
              <p:cNvSpPr/>
              <p:nvPr/>
            </p:nvSpPr>
            <p:spPr bwMode="auto">
              <a:xfrm>
                <a:off x="7024665" y="2375593"/>
                <a:ext cx="53286" cy="39654"/>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1" name="Freeform 54"/>
              <p:cNvSpPr/>
              <p:nvPr/>
            </p:nvSpPr>
            <p:spPr bwMode="auto">
              <a:xfrm>
                <a:off x="6994924" y="2216975"/>
                <a:ext cx="224296" cy="18092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2" name="Freeform 55"/>
              <p:cNvSpPr/>
              <p:nvPr/>
            </p:nvSpPr>
            <p:spPr bwMode="auto">
              <a:xfrm>
                <a:off x="7178326" y="2116600"/>
                <a:ext cx="112768" cy="95419"/>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3" name="Freeform 56"/>
              <p:cNvSpPr/>
              <p:nvPr/>
            </p:nvSpPr>
            <p:spPr bwMode="auto">
              <a:xfrm>
                <a:off x="7288615" y="2137666"/>
                <a:ext cx="19827" cy="19827"/>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4" name="Freeform 57"/>
              <p:cNvSpPr/>
              <p:nvPr/>
            </p:nvSpPr>
            <p:spPr bwMode="auto">
              <a:xfrm>
                <a:off x="7327030" y="2114122"/>
                <a:ext cx="27262" cy="19827"/>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5" name="Freeform 58"/>
              <p:cNvSpPr/>
              <p:nvPr/>
            </p:nvSpPr>
            <p:spPr bwMode="auto">
              <a:xfrm>
                <a:off x="7376598" y="2094294"/>
                <a:ext cx="12392" cy="14870"/>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6" name="Freeform 59"/>
              <p:cNvSpPr/>
              <p:nvPr/>
            </p:nvSpPr>
            <p:spPr bwMode="auto">
              <a:xfrm>
                <a:off x="7213024" y="1878673"/>
                <a:ext cx="55764" cy="220578"/>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7" name="Freeform 60"/>
              <p:cNvSpPr/>
              <p:nvPr/>
            </p:nvSpPr>
            <p:spPr bwMode="auto">
              <a:xfrm>
                <a:off x="5405029" y="1117804"/>
                <a:ext cx="351933" cy="256515"/>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8" name="Freeform 63"/>
              <p:cNvSpPr/>
              <p:nvPr/>
            </p:nvSpPr>
            <p:spPr bwMode="auto">
              <a:xfrm>
                <a:off x="4774275" y="1093020"/>
                <a:ext cx="3404087" cy="1265225"/>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9" name="Freeform 64"/>
              <p:cNvSpPr/>
              <p:nvPr/>
            </p:nvSpPr>
            <p:spPr bwMode="auto">
              <a:xfrm>
                <a:off x="5830186" y="1888619"/>
                <a:ext cx="1258261" cy="798046"/>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0" name="Freeform 65"/>
              <p:cNvSpPr/>
              <p:nvPr/>
            </p:nvSpPr>
            <p:spPr bwMode="auto">
              <a:xfrm>
                <a:off x="7949109" y="1328468"/>
                <a:ext cx="70635" cy="3098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1" name="Freeform 66"/>
              <p:cNvSpPr/>
              <p:nvPr/>
            </p:nvSpPr>
            <p:spPr bwMode="auto">
              <a:xfrm>
                <a:off x="7735967" y="1386710"/>
                <a:ext cx="29741" cy="14870"/>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2" name="Freeform 67"/>
              <p:cNvSpPr/>
              <p:nvPr/>
            </p:nvSpPr>
            <p:spPr bwMode="auto">
              <a:xfrm>
                <a:off x="7082907" y="1163654"/>
                <a:ext cx="14870" cy="14870"/>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3" name="Freeform 68"/>
              <p:cNvSpPr/>
              <p:nvPr/>
            </p:nvSpPr>
            <p:spPr bwMode="auto">
              <a:xfrm>
                <a:off x="6613250" y="1215700"/>
                <a:ext cx="29741" cy="19827"/>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4" name="Freeform 69"/>
              <p:cNvSpPr/>
              <p:nvPr/>
            </p:nvSpPr>
            <p:spPr bwMode="auto">
              <a:xfrm>
                <a:off x="6364170" y="1012471"/>
                <a:ext cx="121442" cy="65678"/>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5" name="Freeform 70"/>
              <p:cNvSpPr/>
              <p:nvPr/>
            </p:nvSpPr>
            <p:spPr bwMode="auto">
              <a:xfrm>
                <a:off x="6195639" y="977773"/>
                <a:ext cx="45851" cy="24784"/>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6" name="Freeform 71"/>
              <p:cNvSpPr/>
              <p:nvPr/>
            </p:nvSpPr>
            <p:spPr bwMode="auto">
              <a:xfrm>
                <a:off x="6210509" y="924488"/>
                <a:ext cx="166053" cy="117725"/>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7" name="Freeform 72"/>
              <p:cNvSpPr/>
              <p:nvPr/>
            </p:nvSpPr>
            <p:spPr bwMode="auto">
              <a:xfrm>
                <a:off x="6283623" y="1110368"/>
                <a:ext cx="18588" cy="14870"/>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8" name="Freeform 73"/>
              <p:cNvSpPr/>
              <p:nvPr/>
            </p:nvSpPr>
            <p:spPr bwMode="auto">
              <a:xfrm>
                <a:off x="6178290" y="929445"/>
                <a:ext cx="27262" cy="7435"/>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9" name="Freeform 74"/>
              <p:cNvSpPr/>
              <p:nvPr/>
            </p:nvSpPr>
            <p:spPr bwMode="auto">
              <a:xfrm>
                <a:off x="6507918" y="1063279"/>
                <a:ext cx="24784" cy="9914"/>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0" name="Freeform 75"/>
              <p:cNvSpPr/>
              <p:nvPr/>
            </p:nvSpPr>
            <p:spPr bwMode="auto">
              <a:xfrm>
                <a:off x="5261281" y="946794"/>
                <a:ext cx="141269" cy="40894"/>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1" name="Freeform 76"/>
              <p:cNvSpPr/>
              <p:nvPr/>
            </p:nvSpPr>
            <p:spPr bwMode="auto">
              <a:xfrm>
                <a:off x="5630563" y="917053"/>
                <a:ext cx="48329" cy="32219"/>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2" name="Freeform 77"/>
              <p:cNvSpPr/>
              <p:nvPr/>
            </p:nvSpPr>
            <p:spPr bwMode="auto">
              <a:xfrm>
                <a:off x="5564886" y="939359"/>
                <a:ext cx="53286" cy="3098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3" name="Freeform 78"/>
              <p:cNvSpPr/>
              <p:nvPr/>
            </p:nvSpPr>
            <p:spPr bwMode="auto">
              <a:xfrm>
                <a:off x="5493012" y="965381"/>
                <a:ext cx="57003" cy="19827"/>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4" name="Freeform 79"/>
              <p:cNvSpPr/>
              <p:nvPr/>
            </p:nvSpPr>
            <p:spPr bwMode="auto">
              <a:xfrm>
                <a:off x="5462032" y="902183"/>
                <a:ext cx="85505" cy="58243"/>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5" name="Freeform 144"/>
              <p:cNvSpPr/>
              <p:nvPr/>
            </p:nvSpPr>
            <p:spPr bwMode="auto">
              <a:xfrm>
                <a:off x="7122562" y="1150023"/>
                <a:ext cx="153661" cy="58243"/>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6" name="Freeform 157"/>
              <p:cNvSpPr/>
              <p:nvPr/>
            </p:nvSpPr>
            <p:spPr bwMode="auto">
              <a:xfrm>
                <a:off x="4816408" y="1746078"/>
                <a:ext cx="23545" cy="32219"/>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7" name="Freeform 158"/>
              <p:cNvSpPr/>
              <p:nvPr/>
            </p:nvSpPr>
            <p:spPr bwMode="auto">
              <a:xfrm>
                <a:off x="4859780" y="2360722"/>
                <a:ext cx="44611" cy="9914"/>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8" name="Freeform 159"/>
              <p:cNvSpPr/>
              <p:nvPr/>
            </p:nvSpPr>
            <p:spPr bwMode="auto">
              <a:xfrm>
                <a:off x="5028311" y="2353287"/>
                <a:ext cx="39654" cy="22306"/>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9" name="Freeform 161"/>
              <p:cNvSpPr/>
              <p:nvPr/>
            </p:nvSpPr>
            <p:spPr bwMode="auto">
              <a:xfrm>
                <a:off x="5336873" y="1409016"/>
                <a:ext cx="42133" cy="32219"/>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0" name="Freeform 162"/>
              <p:cNvSpPr/>
              <p:nvPr/>
            </p:nvSpPr>
            <p:spPr bwMode="auto">
              <a:xfrm>
                <a:off x="5547537" y="1371840"/>
                <a:ext cx="33459" cy="34698"/>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1" name="Freeform 163"/>
              <p:cNvSpPr/>
              <p:nvPr/>
            </p:nvSpPr>
            <p:spPr bwMode="auto">
              <a:xfrm>
                <a:off x="5774311" y="1259073"/>
                <a:ext cx="29741" cy="22306"/>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2" name="Freeform 164"/>
              <p:cNvSpPr/>
              <p:nvPr/>
            </p:nvSpPr>
            <p:spPr bwMode="auto">
              <a:xfrm>
                <a:off x="7183283" y="1240484"/>
                <a:ext cx="65678" cy="2602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3" name="Freeform 165"/>
              <p:cNvSpPr/>
              <p:nvPr/>
            </p:nvSpPr>
            <p:spPr bwMode="auto">
              <a:xfrm>
                <a:off x="7308442" y="1173567"/>
                <a:ext cx="90462" cy="32219"/>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4" name="Freeform 166"/>
              <p:cNvSpPr/>
              <p:nvPr/>
            </p:nvSpPr>
            <p:spPr bwMode="auto">
              <a:xfrm>
                <a:off x="7180805" y="1218179"/>
                <a:ext cx="19827" cy="22306"/>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3" name="Group 7"/>
            <p:cNvGrpSpPr/>
            <p:nvPr/>
          </p:nvGrpSpPr>
          <p:grpSpPr>
            <a:xfrm>
              <a:off x="327104" y="1009727"/>
              <a:ext cx="3095526" cy="2156210"/>
              <a:chOff x="1038083" y="809242"/>
              <a:chExt cx="3095526" cy="2156210"/>
            </a:xfrm>
            <a:grpFill/>
          </p:grpSpPr>
          <p:sp>
            <p:nvSpPr>
              <p:cNvPr id="14" name="Oval 8"/>
              <p:cNvSpPr/>
              <p:nvPr/>
            </p:nvSpPr>
            <p:spPr>
              <a:xfrm>
                <a:off x="2223255" y="2002097"/>
                <a:ext cx="58242" cy="58243"/>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8965">
                  <a:defRPr/>
                </a:pPr>
                <a:endParaRPr lang="de-DE" sz="2400">
                  <a:solidFill>
                    <a:srgbClr val="000000"/>
                  </a:solidFill>
                  <a:latin typeface="Raleway"/>
                  <a:cs typeface="Raleway"/>
                </a:endParaRPr>
              </a:p>
            </p:txBody>
          </p:sp>
          <p:sp>
            <p:nvSpPr>
              <p:cNvPr id="15" name="Freeform 87"/>
              <p:cNvSpPr/>
              <p:nvPr/>
            </p:nvSpPr>
            <p:spPr bwMode="auto">
              <a:xfrm>
                <a:off x="3911791" y="1516826"/>
                <a:ext cx="201990" cy="92941"/>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 name="Freeform 88"/>
              <p:cNvSpPr/>
              <p:nvPr/>
            </p:nvSpPr>
            <p:spPr bwMode="auto">
              <a:xfrm>
                <a:off x="2693656" y="2634586"/>
                <a:ext cx="208186" cy="71874"/>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 name="Freeform 89"/>
              <p:cNvSpPr/>
              <p:nvPr/>
            </p:nvSpPr>
            <p:spPr bwMode="auto">
              <a:xfrm>
                <a:off x="2723397" y="2661849"/>
                <a:ext cx="8675" cy="12392"/>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8" name="Freeform 90"/>
              <p:cNvSpPr/>
              <p:nvPr/>
            </p:nvSpPr>
            <p:spPr bwMode="auto">
              <a:xfrm>
                <a:off x="2827490" y="2732483"/>
                <a:ext cx="34698" cy="14870"/>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9" name="Freeform 91"/>
              <p:cNvSpPr/>
              <p:nvPr/>
            </p:nvSpPr>
            <p:spPr bwMode="auto">
              <a:xfrm>
                <a:off x="3048068" y="2730004"/>
                <a:ext cx="29741" cy="12392"/>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0" name="Freeform 92"/>
              <p:cNvSpPr/>
              <p:nvPr/>
            </p:nvSpPr>
            <p:spPr bwMode="auto">
              <a:xfrm>
                <a:off x="2904320" y="2701503"/>
                <a:ext cx="118963" cy="48329"/>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1" name="Freeform 93"/>
              <p:cNvSpPr/>
              <p:nvPr/>
            </p:nvSpPr>
            <p:spPr bwMode="auto">
              <a:xfrm>
                <a:off x="3155879" y="2894819"/>
                <a:ext cx="14870" cy="14870"/>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2" name="Freeform 97"/>
              <p:cNvSpPr/>
              <p:nvPr/>
            </p:nvSpPr>
            <p:spPr bwMode="auto">
              <a:xfrm>
                <a:off x="2821294" y="2596171"/>
                <a:ext cx="8675" cy="14870"/>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3" name="Freeform 98"/>
              <p:cNvSpPr/>
              <p:nvPr/>
            </p:nvSpPr>
            <p:spPr bwMode="auto">
              <a:xfrm>
                <a:off x="2811381" y="2556516"/>
                <a:ext cx="16110" cy="4957"/>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4" name="Freeform 99"/>
              <p:cNvSpPr/>
              <p:nvPr/>
            </p:nvSpPr>
            <p:spPr bwMode="auto">
              <a:xfrm>
                <a:off x="2839882" y="2563951"/>
                <a:ext cx="4957" cy="7435"/>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5" name="Freeform 100"/>
              <p:cNvSpPr/>
              <p:nvPr/>
            </p:nvSpPr>
            <p:spPr bwMode="auto">
              <a:xfrm>
                <a:off x="2914234" y="2669284"/>
                <a:ext cx="11153" cy="12392"/>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6" name="Freeform 101"/>
              <p:cNvSpPr/>
              <p:nvPr/>
            </p:nvSpPr>
            <p:spPr bwMode="auto">
              <a:xfrm>
                <a:off x="1862152" y="2011220"/>
                <a:ext cx="1216242" cy="598322"/>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7" name="Freeform 102"/>
              <p:cNvSpPr/>
              <p:nvPr/>
            </p:nvSpPr>
            <p:spPr bwMode="auto">
              <a:xfrm>
                <a:off x="1570940" y="1333425"/>
                <a:ext cx="1702663" cy="881073"/>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8" name="Freeform 103"/>
              <p:cNvSpPr/>
              <p:nvPr/>
            </p:nvSpPr>
            <p:spPr bwMode="auto">
              <a:xfrm>
                <a:off x="1038083" y="1356969"/>
                <a:ext cx="745999" cy="544010"/>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9" name="Freeform 104"/>
              <p:cNvSpPr/>
              <p:nvPr/>
            </p:nvSpPr>
            <p:spPr bwMode="auto">
              <a:xfrm>
                <a:off x="1710970" y="1837779"/>
                <a:ext cx="33459" cy="45851"/>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0" name="Freeform 105"/>
              <p:cNvSpPr/>
              <p:nvPr/>
            </p:nvSpPr>
            <p:spPr bwMode="auto">
              <a:xfrm>
                <a:off x="1656445" y="1783254"/>
                <a:ext cx="39654" cy="57003"/>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1" name="Freeform 106"/>
              <p:cNvSpPr/>
              <p:nvPr/>
            </p:nvSpPr>
            <p:spPr bwMode="auto">
              <a:xfrm>
                <a:off x="1998464" y="1256594"/>
                <a:ext cx="366804" cy="193315"/>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2" name="Freeform 107"/>
              <p:cNvSpPr/>
              <p:nvPr/>
            </p:nvSpPr>
            <p:spPr bwMode="auto">
              <a:xfrm>
                <a:off x="1862152" y="1225614"/>
                <a:ext cx="205707" cy="136312"/>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3" name="Freeform 108"/>
              <p:cNvSpPr/>
              <p:nvPr/>
            </p:nvSpPr>
            <p:spPr bwMode="auto">
              <a:xfrm>
                <a:off x="2025727" y="1130196"/>
                <a:ext cx="247840" cy="105333"/>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4" name="Freeform 109"/>
              <p:cNvSpPr/>
              <p:nvPr/>
            </p:nvSpPr>
            <p:spPr bwMode="auto">
              <a:xfrm>
                <a:off x="1992268" y="1166132"/>
                <a:ext cx="30980" cy="24784"/>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5" name="Freeform 110"/>
              <p:cNvSpPr/>
              <p:nvPr/>
            </p:nvSpPr>
            <p:spPr bwMode="auto">
              <a:xfrm>
                <a:off x="2080252" y="1132674"/>
                <a:ext cx="23545" cy="9914"/>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6" name="Freeform 111"/>
              <p:cNvSpPr/>
              <p:nvPr/>
            </p:nvSpPr>
            <p:spPr bwMode="auto">
              <a:xfrm>
                <a:off x="1920394" y="1100455"/>
                <a:ext cx="140030" cy="78070"/>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8" name="Freeform 112"/>
              <p:cNvSpPr/>
              <p:nvPr/>
            </p:nvSpPr>
            <p:spPr bwMode="auto">
              <a:xfrm>
                <a:off x="2108753" y="1049647"/>
                <a:ext cx="80548" cy="23545"/>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9" name="Freeform 113"/>
              <p:cNvSpPr/>
              <p:nvPr/>
            </p:nvSpPr>
            <p:spPr bwMode="auto">
              <a:xfrm>
                <a:off x="2111231" y="1078149"/>
                <a:ext cx="69395" cy="37176"/>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0" name="Freeform 114"/>
              <p:cNvSpPr/>
              <p:nvPr/>
            </p:nvSpPr>
            <p:spPr bwMode="auto">
              <a:xfrm>
                <a:off x="2077773" y="1073192"/>
                <a:ext cx="23545" cy="27262"/>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1" name="Freeform 115"/>
              <p:cNvSpPr/>
              <p:nvPr/>
            </p:nvSpPr>
            <p:spPr bwMode="auto">
              <a:xfrm>
                <a:off x="2336766" y="1254116"/>
                <a:ext cx="120203" cy="97897"/>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2" name="Freeform 116"/>
              <p:cNvSpPr/>
              <p:nvPr/>
            </p:nvSpPr>
            <p:spPr bwMode="auto">
              <a:xfrm>
                <a:off x="2292155" y="1140109"/>
                <a:ext cx="135073" cy="70635"/>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3" name="Freeform 117"/>
              <p:cNvSpPr/>
              <p:nvPr/>
            </p:nvSpPr>
            <p:spPr bwMode="auto">
              <a:xfrm>
                <a:off x="2395009" y="1409016"/>
                <a:ext cx="78070" cy="45851"/>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4" name="Freeform 118"/>
              <p:cNvSpPr/>
              <p:nvPr/>
            </p:nvSpPr>
            <p:spPr bwMode="auto">
              <a:xfrm>
                <a:off x="2468121" y="1242963"/>
                <a:ext cx="105333" cy="85505"/>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5" name="Freeform 119"/>
              <p:cNvSpPr/>
              <p:nvPr/>
            </p:nvSpPr>
            <p:spPr bwMode="auto">
              <a:xfrm>
                <a:off x="2258697" y="1093020"/>
                <a:ext cx="33459" cy="29741"/>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6" name="Freeform 120"/>
              <p:cNvSpPr/>
              <p:nvPr/>
            </p:nvSpPr>
            <p:spPr bwMode="auto">
              <a:xfrm>
                <a:off x="2279763" y="1188438"/>
                <a:ext cx="24784" cy="19827"/>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7" name="Freeform 121"/>
              <p:cNvSpPr/>
              <p:nvPr/>
            </p:nvSpPr>
            <p:spPr bwMode="auto">
              <a:xfrm>
                <a:off x="2268610" y="1022385"/>
                <a:ext cx="128877" cy="70635"/>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8" name="Freeform 122"/>
              <p:cNvSpPr/>
              <p:nvPr/>
            </p:nvSpPr>
            <p:spPr bwMode="auto">
              <a:xfrm>
                <a:off x="2319417" y="1083106"/>
                <a:ext cx="34698" cy="9914"/>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9" name="Freeform 123"/>
              <p:cNvSpPr/>
              <p:nvPr/>
            </p:nvSpPr>
            <p:spPr bwMode="auto">
              <a:xfrm>
                <a:off x="2447055" y="1122760"/>
                <a:ext cx="344498" cy="110289"/>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0" name="Freeform 124"/>
              <p:cNvSpPr/>
              <p:nvPr/>
            </p:nvSpPr>
            <p:spPr bwMode="auto">
              <a:xfrm>
                <a:off x="2452012" y="1181002"/>
                <a:ext cx="60721" cy="47090"/>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1" name="Freeform 125"/>
              <p:cNvSpPr/>
              <p:nvPr/>
            </p:nvSpPr>
            <p:spPr bwMode="auto">
              <a:xfrm>
                <a:off x="2458208" y="1093020"/>
                <a:ext cx="57003" cy="17349"/>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2" name="Freeform 126"/>
              <p:cNvSpPr/>
              <p:nvPr/>
            </p:nvSpPr>
            <p:spPr bwMode="auto">
              <a:xfrm>
                <a:off x="2417315" y="1042212"/>
                <a:ext cx="65678" cy="50808"/>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3" name="Freeform 127"/>
              <p:cNvSpPr/>
              <p:nvPr/>
            </p:nvSpPr>
            <p:spPr bwMode="auto">
              <a:xfrm>
                <a:off x="2392530" y="992644"/>
                <a:ext cx="24784" cy="14870"/>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4" name="Freeform 128"/>
              <p:cNvSpPr/>
              <p:nvPr/>
            </p:nvSpPr>
            <p:spPr bwMode="auto">
              <a:xfrm>
                <a:off x="2463165" y="931923"/>
                <a:ext cx="218099" cy="146226"/>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5" name="Freeform 129"/>
              <p:cNvSpPr/>
              <p:nvPr/>
            </p:nvSpPr>
            <p:spPr bwMode="auto">
              <a:xfrm>
                <a:off x="2637892" y="1544089"/>
                <a:ext cx="143747" cy="9046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6" name="Freeform 130"/>
              <p:cNvSpPr/>
              <p:nvPr/>
            </p:nvSpPr>
            <p:spPr bwMode="auto">
              <a:xfrm>
                <a:off x="2839882" y="1452388"/>
                <a:ext cx="44611" cy="44611"/>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7" name="Freeform 131"/>
              <p:cNvSpPr/>
              <p:nvPr/>
            </p:nvSpPr>
            <p:spPr bwMode="auto">
              <a:xfrm>
                <a:off x="2711005" y="1637029"/>
                <a:ext cx="33459" cy="2602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8" name="Freeform 132"/>
              <p:cNvSpPr/>
              <p:nvPr/>
            </p:nvSpPr>
            <p:spPr bwMode="auto">
              <a:xfrm>
                <a:off x="2766769" y="1259073"/>
                <a:ext cx="95419" cy="39654"/>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9" name="Freeform 133"/>
              <p:cNvSpPr/>
              <p:nvPr/>
            </p:nvSpPr>
            <p:spPr bwMode="auto">
              <a:xfrm>
                <a:off x="2774204" y="1653139"/>
                <a:ext cx="24784" cy="24784"/>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0" name="Freeform 134"/>
              <p:cNvSpPr/>
              <p:nvPr/>
            </p:nvSpPr>
            <p:spPr bwMode="auto">
              <a:xfrm>
                <a:off x="2891928" y="1464780"/>
                <a:ext cx="22306" cy="14870"/>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1" name="Freeform 135"/>
              <p:cNvSpPr/>
              <p:nvPr/>
            </p:nvSpPr>
            <p:spPr bwMode="auto">
              <a:xfrm>
                <a:off x="2791553" y="1426364"/>
                <a:ext cx="24784" cy="14870"/>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2" name="Freeform 136"/>
              <p:cNvSpPr/>
              <p:nvPr/>
            </p:nvSpPr>
            <p:spPr bwMode="auto">
              <a:xfrm>
                <a:off x="2580889" y="1256594"/>
                <a:ext cx="577468" cy="416372"/>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3" name="Freeform 137"/>
              <p:cNvSpPr/>
              <p:nvPr/>
            </p:nvSpPr>
            <p:spPr bwMode="auto">
              <a:xfrm>
                <a:off x="2818816" y="1617201"/>
                <a:ext cx="13632" cy="14870"/>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4" name="Freeform 138"/>
              <p:cNvSpPr/>
              <p:nvPr/>
            </p:nvSpPr>
            <p:spPr bwMode="auto">
              <a:xfrm>
                <a:off x="2698613" y="1536654"/>
                <a:ext cx="14870" cy="13632"/>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5" name="Freeform 139"/>
              <p:cNvSpPr/>
              <p:nvPr/>
            </p:nvSpPr>
            <p:spPr bwMode="auto">
              <a:xfrm>
                <a:off x="2544952" y="838983"/>
                <a:ext cx="615883" cy="322192"/>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6" name="Freeform 140"/>
              <p:cNvSpPr/>
              <p:nvPr/>
            </p:nvSpPr>
            <p:spPr bwMode="auto">
              <a:xfrm>
                <a:off x="2930344" y="809242"/>
                <a:ext cx="1203265" cy="915770"/>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7" name="Freeform 141"/>
              <p:cNvSpPr/>
              <p:nvPr/>
            </p:nvSpPr>
            <p:spPr bwMode="auto">
              <a:xfrm>
                <a:off x="3289712" y="1384232"/>
                <a:ext cx="57003" cy="39654"/>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8" name="Freeform 142"/>
              <p:cNvSpPr/>
              <p:nvPr/>
            </p:nvSpPr>
            <p:spPr bwMode="auto">
              <a:xfrm>
                <a:off x="4007209" y="1188438"/>
                <a:ext cx="30980" cy="19827"/>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9" name="Freeform 143"/>
              <p:cNvSpPr/>
              <p:nvPr/>
            </p:nvSpPr>
            <p:spPr bwMode="auto">
              <a:xfrm>
                <a:off x="3201729" y="1966656"/>
                <a:ext cx="132595" cy="127638"/>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0" name="Freeform 145"/>
              <p:cNvSpPr/>
              <p:nvPr/>
            </p:nvSpPr>
            <p:spPr bwMode="auto">
              <a:xfrm>
                <a:off x="2043076" y="2427639"/>
                <a:ext cx="801764" cy="537813"/>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1" name="Freeform 146"/>
              <p:cNvSpPr/>
              <p:nvPr/>
            </p:nvSpPr>
            <p:spPr bwMode="auto">
              <a:xfrm>
                <a:off x="2746942" y="1925763"/>
                <a:ext cx="24784" cy="12392"/>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2" name="Freeform 147"/>
              <p:cNvSpPr/>
              <p:nvPr/>
            </p:nvSpPr>
            <p:spPr bwMode="auto">
              <a:xfrm>
                <a:off x="1820019" y="1991440"/>
                <a:ext cx="92940" cy="60721"/>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3" name="Freeform 148"/>
              <p:cNvSpPr/>
              <p:nvPr/>
            </p:nvSpPr>
            <p:spPr bwMode="auto">
              <a:xfrm>
                <a:off x="1727079" y="1903457"/>
                <a:ext cx="32219" cy="48329"/>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4" name="Freeform 149"/>
              <p:cNvSpPr/>
              <p:nvPr/>
            </p:nvSpPr>
            <p:spPr bwMode="auto">
              <a:xfrm>
                <a:off x="1297076" y="1798125"/>
                <a:ext cx="42133" cy="27262"/>
              </a:xfrm>
              <a:custGeom>
                <a:avLst/>
                <a:gdLst>
                  <a:gd name="T0" fmla="*/ 14 w 17"/>
                  <a:gd name="T1" fmla="*/ 0 h 11"/>
                  <a:gd name="T2" fmla="*/ 17 w 17"/>
                  <a:gd name="T3" fmla="*/ 0 h 11"/>
                  <a:gd name="T4" fmla="*/ 17 w 17"/>
                  <a:gd name="T5" fmla="*/ 3 h 11"/>
                  <a:gd name="T6" fmla="*/ 6 w 17"/>
                  <a:gd name="T7" fmla="*/ 11 h 11"/>
                  <a:gd name="T8" fmla="*/ 0 w 17"/>
                  <a:gd name="T9" fmla="*/ 8 h 11"/>
                  <a:gd name="T10" fmla="*/ 0 w 17"/>
                  <a:gd name="T11" fmla="*/ 4 h 11"/>
                  <a:gd name="T12" fmla="*/ 14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4" y="0"/>
                    </a:moveTo>
                    <a:cubicBezTo>
                      <a:pt x="16" y="0"/>
                      <a:pt x="16" y="0"/>
                      <a:pt x="17" y="0"/>
                    </a:cubicBezTo>
                    <a:cubicBezTo>
                      <a:pt x="17" y="3"/>
                      <a:pt x="17" y="3"/>
                      <a:pt x="17" y="3"/>
                    </a:cubicBezTo>
                    <a:cubicBezTo>
                      <a:pt x="12" y="6"/>
                      <a:pt x="11" y="8"/>
                      <a:pt x="6" y="11"/>
                    </a:cubicBezTo>
                    <a:cubicBezTo>
                      <a:pt x="4" y="9"/>
                      <a:pt x="2" y="9"/>
                      <a:pt x="0" y="8"/>
                    </a:cubicBezTo>
                    <a:cubicBezTo>
                      <a:pt x="0" y="4"/>
                      <a:pt x="0" y="4"/>
                      <a:pt x="0" y="4"/>
                    </a:cubicBezTo>
                    <a:cubicBezTo>
                      <a:pt x="5" y="3"/>
                      <a:pt x="9" y="0"/>
                      <a:pt x="1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5" name="Freeform 167"/>
              <p:cNvSpPr/>
              <p:nvPr/>
            </p:nvSpPr>
            <p:spPr bwMode="auto">
              <a:xfrm>
                <a:off x="3098875" y="2008789"/>
                <a:ext cx="52046" cy="24784"/>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6" name="Freeform 168"/>
              <p:cNvSpPr/>
              <p:nvPr/>
            </p:nvSpPr>
            <p:spPr bwMode="auto">
              <a:xfrm>
                <a:off x="3103832" y="2089338"/>
                <a:ext cx="39654" cy="22306"/>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7" name="Freeform 169"/>
              <p:cNvSpPr/>
              <p:nvPr/>
            </p:nvSpPr>
            <p:spPr bwMode="auto">
              <a:xfrm>
                <a:off x="3160835" y="2089338"/>
                <a:ext cx="27262" cy="32219"/>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8" name="Freeform 170"/>
              <p:cNvSpPr/>
              <p:nvPr/>
            </p:nvSpPr>
            <p:spPr bwMode="auto">
              <a:xfrm>
                <a:off x="1047997" y="1722534"/>
                <a:ext cx="32219" cy="14870"/>
              </a:xfrm>
              <a:custGeom>
                <a:avLst/>
                <a:gdLst>
                  <a:gd name="T0" fmla="*/ 4 w 13"/>
                  <a:gd name="T1" fmla="*/ 3 h 6"/>
                  <a:gd name="T2" fmla="*/ 8 w 13"/>
                  <a:gd name="T3" fmla="*/ 1 h 6"/>
                  <a:gd name="T4" fmla="*/ 13 w 13"/>
                  <a:gd name="T5" fmla="*/ 6 h 6"/>
                  <a:gd name="T6" fmla="*/ 3 w 13"/>
                  <a:gd name="T7" fmla="*/ 6 h 6"/>
                  <a:gd name="T8" fmla="*/ 0 w 13"/>
                  <a:gd name="T9" fmla="*/ 3 h 6"/>
                  <a:gd name="T10" fmla="*/ 4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4" y="3"/>
                    </a:moveTo>
                    <a:cubicBezTo>
                      <a:pt x="5" y="0"/>
                      <a:pt x="6" y="1"/>
                      <a:pt x="8" y="1"/>
                    </a:cubicBezTo>
                    <a:cubicBezTo>
                      <a:pt x="12" y="1"/>
                      <a:pt x="12" y="3"/>
                      <a:pt x="13" y="6"/>
                    </a:cubicBezTo>
                    <a:cubicBezTo>
                      <a:pt x="3" y="6"/>
                      <a:pt x="3" y="6"/>
                      <a:pt x="3" y="6"/>
                    </a:cubicBezTo>
                    <a:cubicBezTo>
                      <a:pt x="2" y="5"/>
                      <a:pt x="0" y="4"/>
                      <a:pt x="0" y="3"/>
                    </a:cubicBezTo>
                    <a:lnTo>
                      <a:pt x="4"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9" name="Oval 177"/>
              <p:cNvSpPr>
                <a:spLocks noChangeArrowheads="1"/>
              </p:cNvSpPr>
              <p:nvPr/>
            </p:nvSpPr>
            <p:spPr bwMode="auto">
              <a:xfrm>
                <a:off x="2241348" y="1205786"/>
                <a:ext cx="291213" cy="291213"/>
              </a:xfrm>
              <a:prstGeom prst="ellipse">
                <a:avLst/>
              </a:pr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1">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6" name="Group 1"/>
          <p:cNvGrpSpPr/>
          <p:nvPr userDrawn="1"/>
        </p:nvGrpSpPr>
        <p:grpSpPr>
          <a:xfrm>
            <a:off x="818194" y="814828"/>
            <a:ext cx="10555612" cy="5228344"/>
            <a:chOff x="327104" y="1009727"/>
            <a:chExt cx="7140279" cy="3536682"/>
          </a:xfrm>
          <a:solidFill>
            <a:schemeClr val="accent6">
              <a:alpha val="70000"/>
            </a:schemeClr>
          </a:solidFill>
        </p:grpSpPr>
        <p:sp>
          <p:nvSpPr>
            <p:cNvPr id="7" name="Freeform 6"/>
            <p:cNvSpPr/>
            <p:nvPr/>
          </p:nvSpPr>
          <p:spPr bwMode="auto">
            <a:xfrm>
              <a:off x="3329689" y="2512879"/>
              <a:ext cx="1361883" cy="1524218"/>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nvGrpSpPr>
            <p:cNvPr id="8" name="Group 3"/>
            <p:cNvGrpSpPr/>
            <p:nvPr/>
          </p:nvGrpSpPr>
          <p:grpSpPr>
            <a:xfrm>
              <a:off x="5618494" y="3253921"/>
              <a:ext cx="1240440" cy="983926"/>
              <a:chOff x="6329473" y="3053436"/>
              <a:chExt cx="1240440" cy="983926"/>
            </a:xfrm>
            <a:grpFill/>
          </p:grpSpPr>
          <p:sp>
            <p:nvSpPr>
              <p:cNvPr id="151" name="Freeform 12"/>
              <p:cNvSpPr/>
              <p:nvPr/>
            </p:nvSpPr>
            <p:spPr bwMode="auto">
              <a:xfrm>
                <a:off x="6753280" y="3065828"/>
                <a:ext cx="126399" cy="146226"/>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2" name="Freeform 13"/>
              <p:cNvSpPr/>
              <p:nvPr/>
            </p:nvSpPr>
            <p:spPr bwMode="auto">
              <a:xfrm>
                <a:off x="6485612" y="3214533"/>
                <a:ext cx="205707" cy="6196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3" name="Freeform 14"/>
              <p:cNvSpPr/>
              <p:nvPr/>
            </p:nvSpPr>
            <p:spPr bwMode="auto">
              <a:xfrm>
                <a:off x="6774346" y="3264101"/>
                <a:ext cx="61960" cy="14870"/>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4" name="Freeform 15"/>
              <p:cNvSpPr/>
              <p:nvPr/>
            </p:nvSpPr>
            <p:spPr bwMode="auto">
              <a:xfrm>
                <a:off x="6713625" y="3266579"/>
                <a:ext cx="44611" cy="14870"/>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5" name="Freeform 16"/>
              <p:cNvSpPr/>
              <p:nvPr/>
            </p:nvSpPr>
            <p:spPr bwMode="auto">
              <a:xfrm>
                <a:off x="6760715" y="3283928"/>
                <a:ext cx="30980" cy="24784"/>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6" name="Freeform 17"/>
              <p:cNvSpPr/>
              <p:nvPr/>
            </p:nvSpPr>
            <p:spPr bwMode="auto">
              <a:xfrm>
                <a:off x="6698755" y="3266579"/>
                <a:ext cx="12392" cy="12392"/>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7" name="Freeform 18"/>
              <p:cNvSpPr/>
              <p:nvPr/>
            </p:nvSpPr>
            <p:spPr bwMode="auto">
              <a:xfrm>
                <a:off x="6848699" y="3266579"/>
                <a:ext cx="70635" cy="42133"/>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8" name="Freeform 19"/>
              <p:cNvSpPr/>
              <p:nvPr/>
            </p:nvSpPr>
            <p:spPr bwMode="auto">
              <a:xfrm>
                <a:off x="7058123" y="3210815"/>
                <a:ext cx="12392" cy="2850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9" name="Freeform 20"/>
              <p:cNvSpPr/>
              <p:nvPr/>
            </p:nvSpPr>
            <p:spPr bwMode="auto">
              <a:xfrm>
                <a:off x="6899505" y="3156290"/>
                <a:ext cx="19827" cy="22306"/>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0" name="Freeform 21"/>
              <p:cNvSpPr/>
              <p:nvPr/>
            </p:nvSpPr>
            <p:spPr bwMode="auto">
              <a:xfrm>
                <a:off x="6936681" y="3158768"/>
                <a:ext cx="55764" cy="14870"/>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1" name="Freeform 22"/>
              <p:cNvSpPr/>
              <p:nvPr/>
            </p:nvSpPr>
            <p:spPr bwMode="auto">
              <a:xfrm>
                <a:off x="6926768" y="3053436"/>
                <a:ext cx="23545" cy="54525"/>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2" name="Freeform 23"/>
              <p:cNvSpPr/>
              <p:nvPr/>
            </p:nvSpPr>
            <p:spPr bwMode="auto">
              <a:xfrm>
                <a:off x="7349336" y="3181074"/>
                <a:ext cx="78070" cy="45851"/>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3" name="Freeform 24"/>
              <p:cNvSpPr/>
              <p:nvPr/>
            </p:nvSpPr>
            <p:spPr bwMode="auto">
              <a:xfrm>
                <a:off x="6992446" y="3103004"/>
                <a:ext cx="406458" cy="211904"/>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4" name="Freeform 25"/>
              <p:cNvSpPr/>
              <p:nvPr/>
            </p:nvSpPr>
            <p:spPr bwMode="auto">
              <a:xfrm>
                <a:off x="7405100" y="3148855"/>
                <a:ext cx="39654" cy="42133"/>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5" name="Freeform 26"/>
              <p:cNvSpPr/>
              <p:nvPr/>
            </p:nvSpPr>
            <p:spPr bwMode="auto">
              <a:xfrm>
                <a:off x="7476973" y="3208336"/>
                <a:ext cx="18588" cy="2602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6" name="Freeform 27"/>
              <p:cNvSpPr/>
              <p:nvPr/>
            </p:nvSpPr>
            <p:spPr bwMode="auto">
              <a:xfrm>
                <a:off x="7542651" y="3246752"/>
                <a:ext cx="27262" cy="14870"/>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7" name="Freeform 28"/>
              <p:cNvSpPr/>
              <p:nvPr/>
            </p:nvSpPr>
            <p:spPr bwMode="auto">
              <a:xfrm>
                <a:off x="7510432" y="3229403"/>
                <a:ext cx="17349" cy="9914"/>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8" name="Freeform 29"/>
              <p:cNvSpPr/>
              <p:nvPr/>
            </p:nvSpPr>
            <p:spPr bwMode="auto">
              <a:xfrm>
                <a:off x="7268787" y="3959292"/>
                <a:ext cx="78070" cy="78070"/>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9" name="Freeform 30"/>
              <p:cNvSpPr/>
              <p:nvPr/>
            </p:nvSpPr>
            <p:spPr bwMode="auto">
              <a:xfrm>
                <a:off x="7336944" y="3944422"/>
                <a:ext cx="7435" cy="12392"/>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0" name="Freeform 31"/>
              <p:cNvSpPr/>
              <p:nvPr/>
            </p:nvSpPr>
            <p:spPr bwMode="auto">
              <a:xfrm>
                <a:off x="7107691" y="3846525"/>
                <a:ext cx="23545" cy="12392"/>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1" name="Freeform 32"/>
              <p:cNvSpPr/>
              <p:nvPr/>
            </p:nvSpPr>
            <p:spPr bwMode="auto">
              <a:xfrm>
                <a:off x="6977575" y="3324821"/>
                <a:ext cx="27262" cy="12392"/>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2" name="Freeform 33"/>
              <p:cNvSpPr/>
              <p:nvPr/>
            </p:nvSpPr>
            <p:spPr bwMode="auto">
              <a:xfrm>
                <a:off x="6642991" y="3314908"/>
                <a:ext cx="806720" cy="612166"/>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3" name="Freeform 48"/>
              <p:cNvSpPr/>
              <p:nvPr/>
            </p:nvSpPr>
            <p:spPr bwMode="auto">
              <a:xfrm>
                <a:off x="6481895" y="3126549"/>
                <a:ext cx="33459" cy="32219"/>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4" name="Freeform 49"/>
              <p:cNvSpPr/>
              <p:nvPr/>
            </p:nvSpPr>
            <p:spPr bwMode="auto">
              <a:xfrm>
                <a:off x="6532702" y="3148855"/>
                <a:ext cx="14870" cy="12392"/>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5" name="Freeform 50"/>
              <p:cNvSpPr/>
              <p:nvPr/>
            </p:nvSpPr>
            <p:spPr bwMode="auto">
              <a:xfrm>
                <a:off x="6354257" y="3119114"/>
                <a:ext cx="14870" cy="19827"/>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6" name="Freeform 51"/>
              <p:cNvSpPr/>
              <p:nvPr/>
            </p:nvSpPr>
            <p:spPr bwMode="auto">
              <a:xfrm>
                <a:off x="6329473" y="3075742"/>
                <a:ext cx="19827" cy="17349"/>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9" name="Group 4"/>
            <p:cNvGrpSpPr/>
            <p:nvPr/>
          </p:nvGrpSpPr>
          <p:grpSpPr>
            <a:xfrm>
              <a:off x="2053312" y="3060606"/>
              <a:ext cx="931879" cy="1485803"/>
              <a:chOff x="3211966" y="2860121"/>
              <a:chExt cx="931879" cy="1485803"/>
            </a:xfrm>
            <a:grpFill/>
          </p:grpSpPr>
          <p:sp>
            <p:nvSpPr>
              <p:cNvPr id="149" name="Freeform 94"/>
              <p:cNvSpPr/>
              <p:nvPr/>
            </p:nvSpPr>
            <p:spPr bwMode="auto">
              <a:xfrm>
                <a:off x="3822892" y="3105483"/>
                <a:ext cx="47090" cy="35937"/>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0" name="Freeform 96"/>
              <p:cNvSpPr/>
              <p:nvPr/>
            </p:nvSpPr>
            <p:spPr bwMode="auto">
              <a:xfrm>
                <a:off x="3211966" y="2860121"/>
                <a:ext cx="931879" cy="1485803"/>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0" name="Group 5"/>
            <p:cNvGrpSpPr/>
            <p:nvPr/>
          </p:nvGrpSpPr>
          <p:grpSpPr>
            <a:xfrm>
              <a:off x="3474675" y="1163388"/>
              <a:ext cx="821591" cy="1382949"/>
              <a:chOff x="4185654" y="962903"/>
              <a:chExt cx="821591" cy="1382949"/>
            </a:xfrm>
            <a:grpFill/>
          </p:grpSpPr>
          <p:sp>
            <p:nvSpPr>
              <p:cNvPr id="133" name="Freeform 61"/>
              <p:cNvSpPr/>
              <p:nvPr/>
            </p:nvSpPr>
            <p:spPr bwMode="auto">
              <a:xfrm>
                <a:off x="4199286" y="1793168"/>
                <a:ext cx="773262" cy="552684"/>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4" name="Freeform 62"/>
              <p:cNvSpPr/>
              <p:nvPr/>
            </p:nvSpPr>
            <p:spPr bwMode="auto">
              <a:xfrm>
                <a:off x="4485541" y="1352012"/>
                <a:ext cx="521704" cy="5068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5" name="Freeform 80"/>
              <p:cNvSpPr/>
              <p:nvPr/>
            </p:nvSpPr>
            <p:spPr bwMode="auto">
              <a:xfrm>
                <a:off x="4593352" y="987687"/>
                <a:ext cx="278821" cy="154901"/>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6" name="Freeform 81"/>
              <p:cNvSpPr/>
              <p:nvPr/>
            </p:nvSpPr>
            <p:spPr bwMode="auto">
              <a:xfrm>
                <a:off x="4738338" y="962903"/>
                <a:ext cx="183402" cy="66917"/>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7" name="Freeform 82"/>
              <p:cNvSpPr/>
              <p:nvPr/>
            </p:nvSpPr>
            <p:spPr bwMode="auto">
              <a:xfrm>
                <a:off x="4580960" y="1037255"/>
                <a:ext cx="34698" cy="2850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8" name="Freeform 83"/>
              <p:cNvSpPr/>
              <p:nvPr/>
            </p:nvSpPr>
            <p:spPr bwMode="auto">
              <a:xfrm>
                <a:off x="4185654" y="1861325"/>
                <a:ext cx="87984" cy="105333"/>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9" name="Freeform 84"/>
              <p:cNvSpPr/>
              <p:nvPr/>
            </p:nvSpPr>
            <p:spPr bwMode="auto">
              <a:xfrm>
                <a:off x="4243897" y="1773341"/>
                <a:ext cx="17349" cy="14870"/>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0" name="Freeform 85"/>
              <p:cNvSpPr/>
              <p:nvPr/>
            </p:nvSpPr>
            <p:spPr bwMode="auto">
              <a:xfrm>
                <a:off x="4253811" y="1763427"/>
                <a:ext cx="166053" cy="242884"/>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1" name="Freeform 86"/>
              <p:cNvSpPr/>
              <p:nvPr/>
            </p:nvSpPr>
            <p:spPr bwMode="auto">
              <a:xfrm>
                <a:off x="4289747" y="1888587"/>
                <a:ext cx="7435" cy="7435"/>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2" name="Freeform 150"/>
              <p:cNvSpPr/>
              <p:nvPr/>
            </p:nvSpPr>
            <p:spPr bwMode="auto">
              <a:xfrm>
                <a:off x="4630528" y="2295045"/>
                <a:ext cx="55764" cy="35937"/>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3" name="Freeform 151"/>
              <p:cNvSpPr/>
              <p:nvPr/>
            </p:nvSpPr>
            <p:spPr bwMode="auto">
              <a:xfrm>
                <a:off x="4554936" y="2184756"/>
                <a:ext cx="18588" cy="37176"/>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4" name="Freeform 152"/>
              <p:cNvSpPr/>
              <p:nvPr/>
            </p:nvSpPr>
            <p:spPr bwMode="auto">
              <a:xfrm>
                <a:off x="4549980" y="2226889"/>
                <a:ext cx="28502" cy="50808"/>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5" name="Freeform 153"/>
              <p:cNvSpPr/>
              <p:nvPr/>
            </p:nvSpPr>
            <p:spPr bwMode="auto">
              <a:xfrm>
                <a:off x="4437213" y="2257869"/>
                <a:ext cx="14870" cy="9914"/>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6" name="Freeform 154"/>
              <p:cNvSpPr/>
              <p:nvPr/>
            </p:nvSpPr>
            <p:spPr bwMode="auto">
              <a:xfrm>
                <a:off x="4580960" y="1853889"/>
                <a:ext cx="19827" cy="22306"/>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7" name="Freeform 155"/>
              <p:cNvSpPr/>
              <p:nvPr/>
            </p:nvSpPr>
            <p:spPr bwMode="auto">
              <a:xfrm>
                <a:off x="4603266" y="1832822"/>
                <a:ext cx="32219" cy="45851"/>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8" name="Freeform 156"/>
              <p:cNvSpPr/>
              <p:nvPr/>
            </p:nvSpPr>
            <p:spPr bwMode="auto">
              <a:xfrm>
                <a:off x="4740817" y="1780776"/>
                <a:ext cx="18588" cy="27262"/>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1" name="Group 6"/>
            <p:cNvGrpSpPr/>
            <p:nvPr/>
          </p:nvGrpSpPr>
          <p:grpSpPr>
            <a:xfrm>
              <a:off x="4063296" y="1102668"/>
              <a:ext cx="3404087" cy="2312349"/>
              <a:chOff x="4774275" y="902183"/>
              <a:chExt cx="3404087" cy="2312349"/>
            </a:xfrm>
            <a:grpFill/>
          </p:grpSpPr>
          <p:sp>
            <p:nvSpPr>
              <p:cNvPr id="78" name="Freeform 7"/>
              <p:cNvSpPr/>
              <p:nvPr/>
            </p:nvSpPr>
            <p:spPr bwMode="auto">
              <a:xfrm>
                <a:off x="4901913" y="2184756"/>
                <a:ext cx="766442" cy="662973"/>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9" name="Freeform 8"/>
              <p:cNvSpPr/>
              <p:nvPr/>
            </p:nvSpPr>
            <p:spPr bwMode="auto">
              <a:xfrm>
                <a:off x="5970104" y="2904732"/>
                <a:ext cx="42133" cy="78070"/>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0" name="Freeform 9"/>
              <p:cNvSpPr/>
              <p:nvPr/>
            </p:nvSpPr>
            <p:spPr bwMode="auto">
              <a:xfrm>
                <a:off x="5593387" y="2257869"/>
                <a:ext cx="842979" cy="680322"/>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1" name="Freeform 11"/>
              <p:cNvSpPr/>
              <p:nvPr/>
            </p:nvSpPr>
            <p:spPr bwMode="auto">
              <a:xfrm>
                <a:off x="6557486" y="2958017"/>
                <a:ext cx="203229" cy="225535"/>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2" name="Freeform 34"/>
              <p:cNvSpPr/>
              <p:nvPr/>
            </p:nvSpPr>
            <p:spPr bwMode="auto">
              <a:xfrm>
                <a:off x="6821436" y="2902254"/>
                <a:ext cx="90462" cy="83027"/>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3" name="Freeform 35"/>
              <p:cNvSpPr/>
              <p:nvPr/>
            </p:nvSpPr>
            <p:spPr bwMode="auto">
              <a:xfrm>
                <a:off x="6738409" y="2879948"/>
                <a:ext cx="43372" cy="45851"/>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4" name="Freeform 36"/>
              <p:cNvSpPr/>
              <p:nvPr/>
            </p:nvSpPr>
            <p:spPr bwMode="auto">
              <a:xfrm>
                <a:off x="6769390" y="2725048"/>
                <a:ext cx="87984" cy="122681"/>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5" name="Freeform 37"/>
              <p:cNvSpPr/>
              <p:nvPr/>
            </p:nvSpPr>
            <p:spPr bwMode="auto">
              <a:xfrm>
                <a:off x="6859851" y="2847729"/>
                <a:ext cx="27262" cy="49568"/>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6" name="Freeform 38"/>
              <p:cNvSpPr/>
              <p:nvPr/>
            </p:nvSpPr>
            <p:spPr bwMode="auto">
              <a:xfrm>
                <a:off x="6818958" y="2860121"/>
                <a:ext cx="22306" cy="32219"/>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7" name="Freeform 39"/>
              <p:cNvSpPr/>
              <p:nvPr/>
            </p:nvSpPr>
            <p:spPr bwMode="auto">
              <a:xfrm>
                <a:off x="6831350" y="2879948"/>
                <a:ext cx="21067" cy="38416"/>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8" name="Freeform 40"/>
              <p:cNvSpPr/>
              <p:nvPr/>
            </p:nvSpPr>
            <p:spPr bwMode="auto">
              <a:xfrm>
                <a:off x="6851177" y="2882427"/>
                <a:ext cx="11153" cy="22306"/>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9" name="Freeform 41"/>
              <p:cNvSpPr/>
              <p:nvPr/>
            </p:nvSpPr>
            <p:spPr bwMode="auto">
              <a:xfrm>
                <a:off x="6854894" y="2897297"/>
                <a:ext cx="14870" cy="12392"/>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0" name="Freeform 42"/>
              <p:cNvSpPr/>
              <p:nvPr/>
            </p:nvSpPr>
            <p:spPr bwMode="auto">
              <a:xfrm>
                <a:off x="6841263" y="2847729"/>
                <a:ext cx="16110" cy="19827"/>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1" name="Freeform 43"/>
              <p:cNvSpPr/>
              <p:nvPr/>
            </p:nvSpPr>
            <p:spPr bwMode="auto">
              <a:xfrm>
                <a:off x="6786738" y="2827902"/>
                <a:ext cx="24784" cy="24784"/>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2" name="Freeform 44"/>
              <p:cNvSpPr/>
              <p:nvPr/>
            </p:nvSpPr>
            <p:spPr bwMode="auto">
              <a:xfrm>
                <a:off x="6811523" y="2830380"/>
                <a:ext cx="7435" cy="247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3" name="Freeform 45"/>
              <p:cNvSpPr/>
              <p:nvPr/>
            </p:nvSpPr>
            <p:spPr bwMode="auto">
              <a:xfrm>
                <a:off x="6776825" y="2578822"/>
                <a:ext cx="44611" cy="60721"/>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4" name="Freeform 46"/>
              <p:cNvSpPr/>
              <p:nvPr/>
            </p:nvSpPr>
            <p:spPr bwMode="auto">
              <a:xfrm>
                <a:off x="6545094" y="2689111"/>
                <a:ext cx="50808" cy="40894"/>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5" name="Freeform 47"/>
              <p:cNvSpPr/>
              <p:nvPr/>
            </p:nvSpPr>
            <p:spPr bwMode="auto">
              <a:xfrm>
                <a:off x="6322039" y="2601817"/>
                <a:ext cx="242882" cy="468970"/>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6" name="Freeform 10"/>
              <p:cNvSpPr/>
              <p:nvPr/>
            </p:nvSpPr>
            <p:spPr bwMode="auto">
              <a:xfrm>
                <a:off x="6283623" y="2987758"/>
                <a:ext cx="211904" cy="226774"/>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7" name="Freeform 52"/>
              <p:cNvSpPr/>
              <p:nvPr/>
            </p:nvSpPr>
            <p:spPr bwMode="auto">
              <a:xfrm>
                <a:off x="6970140" y="2390463"/>
                <a:ext cx="47090" cy="60721"/>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8" name="Freeform 53"/>
              <p:cNvSpPr/>
              <p:nvPr/>
            </p:nvSpPr>
            <p:spPr bwMode="auto">
              <a:xfrm>
                <a:off x="7024665" y="2375593"/>
                <a:ext cx="53286" cy="39654"/>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9" name="Freeform 54"/>
              <p:cNvSpPr/>
              <p:nvPr/>
            </p:nvSpPr>
            <p:spPr bwMode="auto">
              <a:xfrm>
                <a:off x="6994924" y="2216975"/>
                <a:ext cx="224296" cy="18092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0" name="Freeform 55"/>
              <p:cNvSpPr/>
              <p:nvPr/>
            </p:nvSpPr>
            <p:spPr bwMode="auto">
              <a:xfrm>
                <a:off x="7178326" y="2116600"/>
                <a:ext cx="112768" cy="95419"/>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1" name="Freeform 56"/>
              <p:cNvSpPr/>
              <p:nvPr/>
            </p:nvSpPr>
            <p:spPr bwMode="auto">
              <a:xfrm>
                <a:off x="7288615" y="2137666"/>
                <a:ext cx="19827" cy="19827"/>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2" name="Freeform 57"/>
              <p:cNvSpPr/>
              <p:nvPr/>
            </p:nvSpPr>
            <p:spPr bwMode="auto">
              <a:xfrm>
                <a:off x="7327030" y="2114122"/>
                <a:ext cx="27262" cy="19827"/>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3" name="Freeform 58"/>
              <p:cNvSpPr/>
              <p:nvPr/>
            </p:nvSpPr>
            <p:spPr bwMode="auto">
              <a:xfrm>
                <a:off x="7376598" y="2094294"/>
                <a:ext cx="12392" cy="14870"/>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4" name="Freeform 59"/>
              <p:cNvSpPr/>
              <p:nvPr/>
            </p:nvSpPr>
            <p:spPr bwMode="auto">
              <a:xfrm>
                <a:off x="7213024" y="1878673"/>
                <a:ext cx="55764" cy="220578"/>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5" name="Freeform 60"/>
              <p:cNvSpPr/>
              <p:nvPr/>
            </p:nvSpPr>
            <p:spPr bwMode="auto">
              <a:xfrm>
                <a:off x="5405029" y="1117804"/>
                <a:ext cx="351933" cy="256515"/>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6" name="Freeform 63"/>
              <p:cNvSpPr/>
              <p:nvPr/>
            </p:nvSpPr>
            <p:spPr bwMode="auto">
              <a:xfrm>
                <a:off x="4774275" y="1093020"/>
                <a:ext cx="3404087" cy="1265225"/>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7" name="Freeform 64"/>
              <p:cNvSpPr/>
              <p:nvPr/>
            </p:nvSpPr>
            <p:spPr bwMode="auto">
              <a:xfrm>
                <a:off x="5830186" y="1888619"/>
                <a:ext cx="1258261" cy="798046"/>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8" name="Freeform 65"/>
              <p:cNvSpPr/>
              <p:nvPr/>
            </p:nvSpPr>
            <p:spPr bwMode="auto">
              <a:xfrm>
                <a:off x="7949109" y="1328468"/>
                <a:ext cx="70635" cy="3098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9" name="Freeform 66"/>
              <p:cNvSpPr/>
              <p:nvPr/>
            </p:nvSpPr>
            <p:spPr bwMode="auto">
              <a:xfrm>
                <a:off x="7735967" y="1386710"/>
                <a:ext cx="29741" cy="14870"/>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0" name="Freeform 67"/>
              <p:cNvSpPr/>
              <p:nvPr/>
            </p:nvSpPr>
            <p:spPr bwMode="auto">
              <a:xfrm>
                <a:off x="7082907" y="1163654"/>
                <a:ext cx="14870" cy="14870"/>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1" name="Freeform 68"/>
              <p:cNvSpPr/>
              <p:nvPr/>
            </p:nvSpPr>
            <p:spPr bwMode="auto">
              <a:xfrm>
                <a:off x="6613250" y="1215700"/>
                <a:ext cx="29741" cy="19827"/>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2" name="Freeform 69"/>
              <p:cNvSpPr/>
              <p:nvPr/>
            </p:nvSpPr>
            <p:spPr bwMode="auto">
              <a:xfrm>
                <a:off x="6364170" y="1012471"/>
                <a:ext cx="121442" cy="65678"/>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3" name="Freeform 70"/>
              <p:cNvSpPr/>
              <p:nvPr/>
            </p:nvSpPr>
            <p:spPr bwMode="auto">
              <a:xfrm>
                <a:off x="6195639" y="977773"/>
                <a:ext cx="45851" cy="24784"/>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4" name="Freeform 71"/>
              <p:cNvSpPr/>
              <p:nvPr/>
            </p:nvSpPr>
            <p:spPr bwMode="auto">
              <a:xfrm>
                <a:off x="6210509" y="924488"/>
                <a:ext cx="166053" cy="117725"/>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5" name="Freeform 72"/>
              <p:cNvSpPr/>
              <p:nvPr/>
            </p:nvSpPr>
            <p:spPr bwMode="auto">
              <a:xfrm>
                <a:off x="6283623" y="1110368"/>
                <a:ext cx="18588" cy="14870"/>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6" name="Freeform 73"/>
              <p:cNvSpPr/>
              <p:nvPr/>
            </p:nvSpPr>
            <p:spPr bwMode="auto">
              <a:xfrm>
                <a:off x="6178290" y="929445"/>
                <a:ext cx="27262" cy="7435"/>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7" name="Freeform 74"/>
              <p:cNvSpPr/>
              <p:nvPr/>
            </p:nvSpPr>
            <p:spPr bwMode="auto">
              <a:xfrm>
                <a:off x="6507918" y="1063279"/>
                <a:ext cx="24784" cy="9914"/>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8" name="Freeform 75"/>
              <p:cNvSpPr/>
              <p:nvPr/>
            </p:nvSpPr>
            <p:spPr bwMode="auto">
              <a:xfrm>
                <a:off x="5261281" y="946794"/>
                <a:ext cx="141269" cy="40894"/>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9" name="Freeform 76"/>
              <p:cNvSpPr/>
              <p:nvPr/>
            </p:nvSpPr>
            <p:spPr bwMode="auto">
              <a:xfrm>
                <a:off x="5630563" y="917053"/>
                <a:ext cx="48329" cy="32219"/>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0" name="Freeform 77"/>
              <p:cNvSpPr/>
              <p:nvPr/>
            </p:nvSpPr>
            <p:spPr bwMode="auto">
              <a:xfrm>
                <a:off x="5564886" y="939359"/>
                <a:ext cx="53286" cy="3098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1" name="Freeform 78"/>
              <p:cNvSpPr/>
              <p:nvPr/>
            </p:nvSpPr>
            <p:spPr bwMode="auto">
              <a:xfrm>
                <a:off x="5493012" y="965381"/>
                <a:ext cx="57003" cy="19827"/>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2" name="Freeform 79"/>
              <p:cNvSpPr/>
              <p:nvPr/>
            </p:nvSpPr>
            <p:spPr bwMode="auto">
              <a:xfrm>
                <a:off x="5462032" y="902183"/>
                <a:ext cx="85505" cy="58243"/>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3" name="Freeform 144"/>
              <p:cNvSpPr/>
              <p:nvPr/>
            </p:nvSpPr>
            <p:spPr bwMode="auto">
              <a:xfrm>
                <a:off x="7122562" y="1150023"/>
                <a:ext cx="153661" cy="58243"/>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4" name="Freeform 157"/>
              <p:cNvSpPr/>
              <p:nvPr/>
            </p:nvSpPr>
            <p:spPr bwMode="auto">
              <a:xfrm>
                <a:off x="4816408" y="1746078"/>
                <a:ext cx="23545" cy="32219"/>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5" name="Freeform 158"/>
              <p:cNvSpPr/>
              <p:nvPr/>
            </p:nvSpPr>
            <p:spPr bwMode="auto">
              <a:xfrm>
                <a:off x="4859780" y="2360722"/>
                <a:ext cx="44611" cy="9914"/>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6" name="Freeform 159"/>
              <p:cNvSpPr/>
              <p:nvPr/>
            </p:nvSpPr>
            <p:spPr bwMode="auto">
              <a:xfrm>
                <a:off x="5028311" y="2353287"/>
                <a:ext cx="39654" cy="22306"/>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7" name="Freeform 161"/>
              <p:cNvSpPr/>
              <p:nvPr/>
            </p:nvSpPr>
            <p:spPr bwMode="auto">
              <a:xfrm>
                <a:off x="5336873" y="1409016"/>
                <a:ext cx="42133" cy="32219"/>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8" name="Freeform 162"/>
              <p:cNvSpPr/>
              <p:nvPr/>
            </p:nvSpPr>
            <p:spPr bwMode="auto">
              <a:xfrm>
                <a:off x="5547537" y="1371840"/>
                <a:ext cx="33459" cy="34698"/>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9" name="Freeform 163"/>
              <p:cNvSpPr/>
              <p:nvPr/>
            </p:nvSpPr>
            <p:spPr bwMode="auto">
              <a:xfrm>
                <a:off x="5774311" y="1259073"/>
                <a:ext cx="29741" cy="22306"/>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0" name="Freeform 164"/>
              <p:cNvSpPr/>
              <p:nvPr/>
            </p:nvSpPr>
            <p:spPr bwMode="auto">
              <a:xfrm>
                <a:off x="7183283" y="1240484"/>
                <a:ext cx="65678" cy="2602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1" name="Freeform 165"/>
              <p:cNvSpPr/>
              <p:nvPr/>
            </p:nvSpPr>
            <p:spPr bwMode="auto">
              <a:xfrm>
                <a:off x="7308442" y="1173567"/>
                <a:ext cx="90462" cy="32219"/>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2" name="Freeform 166"/>
              <p:cNvSpPr/>
              <p:nvPr/>
            </p:nvSpPr>
            <p:spPr bwMode="auto">
              <a:xfrm>
                <a:off x="7180805" y="1218179"/>
                <a:ext cx="19827" cy="22306"/>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2" name="Group 7"/>
            <p:cNvGrpSpPr/>
            <p:nvPr/>
          </p:nvGrpSpPr>
          <p:grpSpPr>
            <a:xfrm>
              <a:off x="327104" y="1009727"/>
              <a:ext cx="3095526" cy="2156210"/>
              <a:chOff x="1038083" y="809242"/>
              <a:chExt cx="3095526" cy="2156210"/>
            </a:xfrm>
            <a:grpFill/>
          </p:grpSpPr>
          <p:sp>
            <p:nvSpPr>
              <p:cNvPr id="13" name="Oval 8"/>
              <p:cNvSpPr/>
              <p:nvPr/>
            </p:nvSpPr>
            <p:spPr>
              <a:xfrm>
                <a:off x="2223255" y="2002097"/>
                <a:ext cx="58242" cy="58243"/>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8965">
                  <a:defRPr/>
                </a:pPr>
                <a:endParaRPr lang="de-DE" sz="2400">
                  <a:solidFill>
                    <a:srgbClr val="000000"/>
                  </a:solidFill>
                  <a:latin typeface="Raleway"/>
                  <a:cs typeface="Raleway"/>
                </a:endParaRPr>
              </a:p>
            </p:txBody>
          </p:sp>
          <p:sp>
            <p:nvSpPr>
              <p:cNvPr id="14" name="Freeform 87"/>
              <p:cNvSpPr/>
              <p:nvPr/>
            </p:nvSpPr>
            <p:spPr bwMode="auto">
              <a:xfrm>
                <a:off x="3911791" y="1516826"/>
                <a:ext cx="201990" cy="92941"/>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 name="Freeform 88"/>
              <p:cNvSpPr/>
              <p:nvPr/>
            </p:nvSpPr>
            <p:spPr bwMode="auto">
              <a:xfrm>
                <a:off x="2693656" y="2634586"/>
                <a:ext cx="208186" cy="71874"/>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 name="Freeform 89"/>
              <p:cNvSpPr/>
              <p:nvPr/>
            </p:nvSpPr>
            <p:spPr bwMode="auto">
              <a:xfrm>
                <a:off x="2723397" y="2661849"/>
                <a:ext cx="8675" cy="12392"/>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 name="Freeform 90"/>
              <p:cNvSpPr/>
              <p:nvPr/>
            </p:nvSpPr>
            <p:spPr bwMode="auto">
              <a:xfrm>
                <a:off x="2827490" y="2732483"/>
                <a:ext cx="34698" cy="14870"/>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8" name="Freeform 91"/>
              <p:cNvSpPr/>
              <p:nvPr/>
            </p:nvSpPr>
            <p:spPr bwMode="auto">
              <a:xfrm>
                <a:off x="3048068" y="2730004"/>
                <a:ext cx="29741" cy="12392"/>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9" name="Freeform 92"/>
              <p:cNvSpPr/>
              <p:nvPr/>
            </p:nvSpPr>
            <p:spPr bwMode="auto">
              <a:xfrm>
                <a:off x="2904320" y="2701503"/>
                <a:ext cx="118963" cy="48329"/>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0" name="Freeform 93"/>
              <p:cNvSpPr/>
              <p:nvPr/>
            </p:nvSpPr>
            <p:spPr bwMode="auto">
              <a:xfrm>
                <a:off x="3155879" y="2894819"/>
                <a:ext cx="14870" cy="14870"/>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1" name="Freeform 97"/>
              <p:cNvSpPr/>
              <p:nvPr/>
            </p:nvSpPr>
            <p:spPr bwMode="auto">
              <a:xfrm>
                <a:off x="2821294" y="2596171"/>
                <a:ext cx="8675" cy="14870"/>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2" name="Freeform 98"/>
              <p:cNvSpPr/>
              <p:nvPr/>
            </p:nvSpPr>
            <p:spPr bwMode="auto">
              <a:xfrm>
                <a:off x="2811381" y="2556516"/>
                <a:ext cx="16110" cy="4957"/>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3" name="Freeform 99"/>
              <p:cNvSpPr/>
              <p:nvPr/>
            </p:nvSpPr>
            <p:spPr bwMode="auto">
              <a:xfrm>
                <a:off x="2839882" y="2563951"/>
                <a:ext cx="4957" cy="7435"/>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4" name="Freeform 100"/>
              <p:cNvSpPr/>
              <p:nvPr/>
            </p:nvSpPr>
            <p:spPr bwMode="auto">
              <a:xfrm>
                <a:off x="2914234" y="2669284"/>
                <a:ext cx="11153" cy="12392"/>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5" name="Freeform 101"/>
              <p:cNvSpPr/>
              <p:nvPr/>
            </p:nvSpPr>
            <p:spPr bwMode="auto">
              <a:xfrm>
                <a:off x="1862152" y="2011220"/>
                <a:ext cx="1216242" cy="598322"/>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6" name="Freeform 102"/>
              <p:cNvSpPr/>
              <p:nvPr/>
            </p:nvSpPr>
            <p:spPr bwMode="auto">
              <a:xfrm>
                <a:off x="1570940" y="1333425"/>
                <a:ext cx="1702663" cy="881073"/>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7" name="Freeform 103"/>
              <p:cNvSpPr/>
              <p:nvPr/>
            </p:nvSpPr>
            <p:spPr bwMode="auto">
              <a:xfrm>
                <a:off x="1038083" y="1356969"/>
                <a:ext cx="745999" cy="544010"/>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8" name="Freeform 104"/>
              <p:cNvSpPr/>
              <p:nvPr/>
            </p:nvSpPr>
            <p:spPr bwMode="auto">
              <a:xfrm>
                <a:off x="1710970" y="1837779"/>
                <a:ext cx="33459" cy="45851"/>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9" name="Freeform 105"/>
              <p:cNvSpPr/>
              <p:nvPr/>
            </p:nvSpPr>
            <p:spPr bwMode="auto">
              <a:xfrm>
                <a:off x="1656445" y="1783254"/>
                <a:ext cx="39654" cy="57003"/>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0" name="Freeform 106"/>
              <p:cNvSpPr/>
              <p:nvPr/>
            </p:nvSpPr>
            <p:spPr bwMode="auto">
              <a:xfrm>
                <a:off x="1998464" y="1256594"/>
                <a:ext cx="366804" cy="193315"/>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1" name="Freeform 107"/>
              <p:cNvSpPr/>
              <p:nvPr/>
            </p:nvSpPr>
            <p:spPr bwMode="auto">
              <a:xfrm>
                <a:off x="1862152" y="1225614"/>
                <a:ext cx="205707" cy="136312"/>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2" name="Freeform 108"/>
              <p:cNvSpPr/>
              <p:nvPr/>
            </p:nvSpPr>
            <p:spPr bwMode="auto">
              <a:xfrm>
                <a:off x="2025727" y="1130196"/>
                <a:ext cx="247840" cy="105333"/>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3" name="Freeform 109"/>
              <p:cNvSpPr/>
              <p:nvPr/>
            </p:nvSpPr>
            <p:spPr bwMode="auto">
              <a:xfrm>
                <a:off x="1992268" y="1166132"/>
                <a:ext cx="30980" cy="24784"/>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4" name="Freeform 110"/>
              <p:cNvSpPr/>
              <p:nvPr/>
            </p:nvSpPr>
            <p:spPr bwMode="auto">
              <a:xfrm>
                <a:off x="2080252" y="1132674"/>
                <a:ext cx="23545" cy="9914"/>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5" name="Freeform 111"/>
              <p:cNvSpPr/>
              <p:nvPr/>
            </p:nvSpPr>
            <p:spPr bwMode="auto">
              <a:xfrm>
                <a:off x="1920394" y="1100455"/>
                <a:ext cx="140030" cy="78070"/>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6" name="Freeform 112"/>
              <p:cNvSpPr/>
              <p:nvPr/>
            </p:nvSpPr>
            <p:spPr bwMode="auto">
              <a:xfrm>
                <a:off x="2108753" y="1049647"/>
                <a:ext cx="80548" cy="23545"/>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7" name="Freeform 113"/>
              <p:cNvSpPr/>
              <p:nvPr/>
            </p:nvSpPr>
            <p:spPr bwMode="auto">
              <a:xfrm>
                <a:off x="2111231" y="1078149"/>
                <a:ext cx="69395" cy="37176"/>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8" name="Freeform 114"/>
              <p:cNvSpPr/>
              <p:nvPr/>
            </p:nvSpPr>
            <p:spPr bwMode="auto">
              <a:xfrm>
                <a:off x="2077773" y="1073192"/>
                <a:ext cx="23545" cy="27262"/>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9" name="Freeform 115"/>
              <p:cNvSpPr/>
              <p:nvPr/>
            </p:nvSpPr>
            <p:spPr bwMode="auto">
              <a:xfrm>
                <a:off x="2336766" y="1254116"/>
                <a:ext cx="120203" cy="97897"/>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0" name="Freeform 116"/>
              <p:cNvSpPr/>
              <p:nvPr/>
            </p:nvSpPr>
            <p:spPr bwMode="auto">
              <a:xfrm>
                <a:off x="2292155" y="1140109"/>
                <a:ext cx="135073" cy="70635"/>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1" name="Freeform 117"/>
              <p:cNvSpPr/>
              <p:nvPr/>
            </p:nvSpPr>
            <p:spPr bwMode="auto">
              <a:xfrm>
                <a:off x="2395009" y="1409016"/>
                <a:ext cx="78070" cy="45851"/>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2" name="Freeform 118"/>
              <p:cNvSpPr/>
              <p:nvPr/>
            </p:nvSpPr>
            <p:spPr bwMode="auto">
              <a:xfrm>
                <a:off x="2468121" y="1242963"/>
                <a:ext cx="105333" cy="85505"/>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3" name="Freeform 119"/>
              <p:cNvSpPr/>
              <p:nvPr/>
            </p:nvSpPr>
            <p:spPr bwMode="auto">
              <a:xfrm>
                <a:off x="2258697" y="1093020"/>
                <a:ext cx="33459" cy="29741"/>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4" name="Freeform 120"/>
              <p:cNvSpPr/>
              <p:nvPr/>
            </p:nvSpPr>
            <p:spPr bwMode="auto">
              <a:xfrm>
                <a:off x="2279763" y="1188438"/>
                <a:ext cx="24784" cy="19827"/>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5" name="Freeform 121"/>
              <p:cNvSpPr/>
              <p:nvPr/>
            </p:nvSpPr>
            <p:spPr bwMode="auto">
              <a:xfrm>
                <a:off x="2268610" y="1022385"/>
                <a:ext cx="128877" cy="70635"/>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6" name="Freeform 122"/>
              <p:cNvSpPr/>
              <p:nvPr/>
            </p:nvSpPr>
            <p:spPr bwMode="auto">
              <a:xfrm>
                <a:off x="2319417" y="1083106"/>
                <a:ext cx="34698" cy="9914"/>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7" name="Freeform 123"/>
              <p:cNvSpPr/>
              <p:nvPr/>
            </p:nvSpPr>
            <p:spPr bwMode="auto">
              <a:xfrm>
                <a:off x="2447055" y="1122760"/>
                <a:ext cx="344498" cy="110289"/>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8" name="Freeform 124"/>
              <p:cNvSpPr/>
              <p:nvPr/>
            </p:nvSpPr>
            <p:spPr bwMode="auto">
              <a:xfrm>
                <a:off x="2452012" y="1181002"/>
                <a:ext cx="60721" cy="47090"/>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9" name="Freeform 125"/>
              <p:cNvSpPr/>
              <p:nvPr/>
            </p:nvSpPr>
            <p:spPr bwMode="auto">
              <a:xfrm>
                <a:off x="2458208" y="1093020"/>
                <a:ext cx="57003" cy="17349"/>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0" name="Freeform 126"/>
              <p:cNvSpPr/>
              <p:nvPr/>
            </p:nvSpPr>
            <p:spPr bwMode="auto">
              <a:xfrm>
                <a:off x="2417315" y="1042212"/>
                <a:ext cx="65678" cy="50808"/>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1" name="Freeform 127"/>
              <p:cNvSpPr/>
              <p:nvPr/>
            </p:nvSpPr>
            <p:spPr bwMode="auto">
              <a:xfrm>
                <a:off x="2392530" y="992644"/>
                <a:ext cx="24784" cy="14870"/>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2" name="Freeform 128"/>
              <p:cNvSpPr/>
              <p:nvPr/>
            </p:nvSpPr>
            <p:spPr bwMode="auto">
              <a:xfrm>
                <a:off x="2463165" y="931923"/>
                <a:ext cx="218099" cy="146226"/>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3" name="Freeform 129"/>
              <p:cNvSpPr/>
              <p:nvPr/>
            </p:nvSpPr>
            <p:spPr bwMode="auto">
              <a:xfrm>
                <a:off x="2637892" y="1544089"/>
                <a:ext cx="143747" cy="9046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4" name="Freeform 130"/>
              <p:cNvSpPr/>
              <p:nvPr/>
            </p:nvSpPr>
            <p:spPr bwMode="auto">
              <a:xfrm>
                <a:off x="2839882" y="1452388"/>
                <a:ext cx="44611" cy="44611"/>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5" name="Freeform 131"/>
              <p:cNvSpPr/>
              <p:nvPr/>
            </p:nvSpPr>
            <p:spPr bwMode="auto">
              <a:xfrm>
                <a:off x="2711005" y="1637029"/>
                <a:ext cx="33459" cy="2602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6" name="Freeform 132"/>
              <p:cNvSpPr/>
              <p:nvPr/>
            </p:nvSpPr>
            <p:spPr bwMode="auto">
              <a:xfrm>
                <a:off x="2766769" y="1259073"/>
                <a:ext cx="95419" cy="39654"/>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7" name="Freeform 133"/>
              <p:cNvSpPr/>
              <p:nvPr/>
            </p:nvSpPr>
            <p:spPr bwMode="auto">
              <a:xfrm>
                <a:off x="2774204" y="1653139"/>
                <a:ext cx="24784" cy="24784"/>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8" name="Freeform 134"/>
              <p:cNvSpPr/>
              <p:nvPr/>
            </p:nvSpPr>
            <p:spPr bwMode="auto">
              <a:xfrm>
                <a:off x="2891928" y="1464780"/>
                <a:ext cx="22306" cy="14870"/>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9" name="Freeform 135"/>
              <p:cNvSpPr/>
              <p:nvPr/>
            </p:nvSpPr>
            <p:spPr bwMode="auto">
              <a:xfrm>
                <a:off x="2791553" y="1426364"/>
                <a:ext cx="24784" cy="14870"/>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0" name="Freeform 136"/>
              <p:cNvSpPr/>
              <p:nvPr/>
            </p:nvSpPr>
            <p:spPr bwMode="auto">
              <a:xfrm>
                <a:off x="2580889" y="1256594"/>
                <a:ext cx="577468" cy="416372"/>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1" name="Freeform 137"/>
              <p:cNvSpPr/>
              <p:nvPr/>
            </p:nvSpPr>
            <p:spPr bwMode="auto">
              <a:xfrm>
                <a:off x="2818816" y="1617201"/>
                <a:ext cx="13632" cy="14870"/>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2" name="Freeform 138"/>
              <p:cNvSpPr/>
              <p:nvPr/>
            </p:nvSpPr>
            <p:spPr bwMode="auto">
              <a:xfrm>
                <a:off x="2698613" y="1536654"/>
                <a:ext cx="14870" cy="13632"/>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3" name="Freeform 139"/>
              <p:cNvSpPr/>
              <p:nvPr/>
            </p:nvSpPr>
            <p:spPr bwMode="auto">
              <a:xfrm>
                <a:off x="2544952" y="838983"/>
                <a:ext cx="615883" cy="322192"/>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4" name="Freeform 140"/>
              <p:cNvSpPr/>
              <p:nvPr/>
            </p:nvSpPr>
            <p:spPr bwMode="auto">
              <a:xfrm>
                <a:off x="2930344" y="809242"/>
                <a:ext cx="1203265" cy="915770"/>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5" name="Freeform 141"/>
              <p:cNvSpPr/>
              <p:nvPr/>
            </p:nvSpPr>
            <p:spPr bwMode="auto">
              <a:xfrm>
                <a:off x="3289712" y="1384232"/>
                <a:ext cx="57003" cy="39654"/>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6" name="Freeform 142"/>
              <p:cNvSpPr/>
              <p:nvPr/>
            </p:nvSpPr>
            <p:spPr bwMode="auto">
              <a:xfrm>
                <a:off x="4007209" y="1188438"/>
                <a:ext cx="30980" cy="19827"/>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7" name="Freeform 143"/>
              <p:cNvSpPr/>
              <p:nvPr/>
            </p:nvSpPr>
            <p:spPr bwMode="auto">
              <a:xfrm>
                <a:off x="3201729" y="1966656"/>
                <a:ext cx="132595" cy="127638"/>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8" name="Freeform 145"/>
              <p:cNvSpPr/>
              <p:nvPr/>
            </p:nvSpPr>
            <p:spPr bwMode="auto">
              <a:xfrm>
                <a:off x="2043076" y="2427639"/>
                <a:ext cx="801764" cy="537813"/>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9" name="Freeform 146"/>
              <p:cNvSpPr/>
              <p:nvPr/>
            </p:nvSpPr>
            <p:spPr bwMode="auto">
              <a:xfrm>
                <a:off x="2746942" y="1925763"/>
                <a:ext cx="24784" cy="12392"/>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0" name="Freeform 147"/>
              <p:cNvSpPr/>
              <p:nvPr/>
            </p:nvSpPr>
            <p:spPr bwMode="auto">
              <a:xfrm>
                <a:off x="1820019" y="1991440"/>
                <a:ext cx="92940" cy="60721"/>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1" name="Freeform 148"/>
              <p:cNvSpPr/>
              <p:nvPr/>
            </p:nvSpPr>
            <p:spPr bwMode="auto">
              <a:xfrm>
                <a:off x="1727079" y="1903457"/>
                <a:ext cx="32219" cy="48329"/>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2" name="Freeform 149"/>
              <p:cNvSpPr/>
              <p:nvPr/>
            </p:nvSpPr>
            <p:spPr bwMode="auto">
              <a:xfrm>
                <a:off x="1297076" y="1798125"/>
                <a:ext cx="42133" cy="27262"/>
              </a:xfrm>
              <a:custGeom>
                <a:avLst/>
                <a:gdLst>
                  <a:gd name="T0" fmla="*/ 14 w 17"/>
                  <a:gd name="T1" fmla="*/ 0 h 11"/>
                  <a:gd name="T2" fmla="*/ 17 w 17"/>
                  <a:gd name="T3" fmla="*/ 0 h 11"/>
                  <a:gd name="T4" fmla="*/ 17 w 17"/>
                  <a:gd name="T5" fmla="*/ 3 h 11"/>
                  <a:gd name="T6" fmla="*/ 6 w 17"/>
                  <a:gd name="T7" fmla="*/ 11 h 11"/>
                  <a:gd name="T8" fmla="*/ 0 w 17"/>
                  <a:gd name="T9" fmla="*/ 8 h 11"/>
                  <a:gd name="T10" fmla="*/ 0 w 17"/>
                  <a:gd name="T11" fmla="*/ 4 h 11"/>
                  <a:gd name="T12" fmla="*/ 14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4" y="0"/>
                    </a:moveTo>
                    <a:cubicBezTo>
                      <a:pt x="16" y="0"/>
                      <a:pt x="16" y="0"/>
                      <a:pt x="17" y="0"/>
                    </a:cubicBezTo>
                    <a:cubicBezTo>
                      <a:pt x="17" y="3"/>
                      <a:pt x="17" y="3"/>
                      <a:pt x="17" y="3"/>
                    </a:cubicBezTo>
                    <a:cubicBezTo>
                      <a:pt x="12" y="6"/>
                      <a:pt x="11" y="8"/>
                      <a:pt x="6" y="11"/>
                    </a:cubicBezTo>
                    <a:cubicBezTo>
                      <a:pt x="4" y="9"/>
                      <a:pt x="2" y="9"/>
                      <a:pt x="0" y="8"/>
                    </a:cubicBezTo>
                    <a:cubicBezTo>
                      <a:pt x="0" y="4"/>
                      <a:pt x="0" y="4"/>
                      <a:pt x="0" y="4"/>
                    </a:cubicBezTo>
                    <a:cubicBezTo>
                      <a:pt x="5" y="3"/>
                      <a:pt x="9" y="0"/>
                      <a:pt x="1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3" name="Freeform 167"/>
              <p:cNvSpPr/>
              <p:nvPr/>
            </p:nvSpPr>
            <p:spPr bwMode="auto">
              <a:xfrm>
                <a:off x="3098875" y="2008789"/>
                <a:ext cx="52046" cy="24784"/>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4" name="Freeform 168"/>
              <p:cNvSpPr/>
              <p:nvPr/>
            </p:nvSpPr>
            <p:spPr bwMode="auto">
              <a:xfrm>
                <a:off x="3103832" y="2089338"/>
                <a:ext cx="39654" cy="22306"/>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5" name="Freeform 169"/>
              <p:cNvSpPr/>
              <p:nvPr/>
            </p:nvSpPr>
            <p:spPr bwMode="auto">
              <a:xfrm>
                <a:off x="3160835" y="2089338"/>
                <a:ext cx="27262" cy="32219"/>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6" name="Freeform 170"/>
              <p:cNvSpPr/>
              <p:nvPr/>
            </p:nvSpPr>
            <p:spPr bwMode="auto">
              <a:xfrm>
                <a:off x="1047997" y="1722534"/>
                <a:ext cx="32219" cy="14870"/>
              </a:xfrm>
              <a:custGeom>
                <a:avLst/>
                <a:gdLst>
                  <a:gd name="T0" fmla="*/ 4 w 13"/>
                  <a:gd name="T1" fmla="*/ 3 h 6"/>
                  <a:gd name="T2" fmla="*/ 8 w 13"/>
                  <a:gd name="T3" fmla="*/ 1 h 6"/>
                  <a:gd name="T4" fmla="*/ 13 w 13"/>
                  <a:gd name="T5" fmla="*/ 6 h 6"/>
                  <a:gd name="T6" fmla="*/ 3 w 13"/>
                  <a:gd name="T7" fmla="*/ 6 h 6"/>
                  <a:gd name="T8" fmla="*/ 0 w 13"/>
                  <a:gd name="T9" fmla="*/ 3 h 6"/>
                  <a:gd name="T10" fmla="*/ 4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4" y="3"/>
                    </a:moveTo>
                    <a:cubicBezTo>
                      <a:pt x="5" y="0"/>
                      <a:pt x="6" y="1"/>
                      <a:pt x="8" y="1"/>
                    </a:cubicBezTo>
                    <a:cubicBezTo>
                      <a:pt x="12" y="1"/>
                      <a:pt x="12" y="3"/>
                      <a:pt x="13" y="6"/>
                    </a:cubicBezTo>
                    <a:cubicBezTo>
                      <a:pt x="3" y="6"/>
                      <a:pt x="3" y="6"/>
                      <a:pt x="3" y="6"/>
                    </a:cubicBezTo>
                    <a:cubicBezTo>
                      <a:pt x="2" y="5"/>
                      <a:pt x="0" y="4"/>
                      <a:pt x="0" y="3"/>
                    </a:cubicBezTo>
                    <a:lnTo>
                      <a:pt x="4"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7" name="Oval 177"/>
              <p:cNvSpPr>
                <a:spLocks noChangeArrowheads="1"/>
              </p:cNvSpPr>
              <p:nvPr/>
            </p:nvSpPr>
            <p:spPr bwMode="auto">
              <a:xfrm>
                <a:off x="2241348" y="1205786"/>
                <a:ext cx="291213" cy="291213"/>
              </a:xfrm>
              <a:prstGeom prst="ellipse">
                <a:avLst/>
              </a:pr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3260414"/>
            <a:ext cx="10515600" cy="1410144"/>
          </a:xfrm>
        </p:spPr>
        <p:txBody>
          <a:bodyPr tIns="0">
            <a:normAutofit/>
          </a:bodyPr>
          <a:lstStyle>
            <a:lvl1pPr algn="ctr">
              <a:defRPr sz="7200" b="1"/>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grpSp>
        <p:nvGrpSpPr>
          <p:cNvPr id="7" name="Group 1"/>
          <p:cNvGrpSpPr/>
          <p:nvPr userDrawn="1"/>
        </p:nvGrpSpPr>
        <p:grpSpPr>
          <a:xfrm>
            <a:off x="818194" y="814828"/>
            <a:ext cx="10555612" cy="5228344"/>
            <a:chOff x="327104" y="1009727"/>
            <a:chExt cx="7140279" cy="3536682"/>
          </a:xfrm>
          <a:solidFill>
            <a:schemeClr val="accent6">
              <a:alpha val="70000"/>
            </a:schemeClr>
          </a:solidFill>
        </p:grpSpPr>
        <p:sp>
          <p:nvSpPr>
            <p:cNvPr id="8" name="Freeform 6"/>
            <p:cNvSpPr/>
            <p:nvPr/>
          </p:nvSpPr>
          <p:spPr bwMode="auto">
            <a:xfrm>
              <a:off x="3329689" y="2512879"/>
              <a:ext cx="1361883" cy="1524218"/>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nvGrpSpPr>
            <p:cNvPr id="9" name="Group 3"/>
            <p:cNvGrpSpPr/>
            <p:nvPr/>
          </p:nvGrpSpPr>
          <p:grpSpPr>
            <a:xfrm>
              <a:off x="5618494" y="3253921"/>
              <a:ext cx="1240440" cy="983926"/>
              <a:chOff x="6329473" y="3053436"/>
              <a:chExt cx="1240440" cy="983926"/>
            </a:xfrm>
            <a:grpFill/>
          </p:grpSpPr>
          <p:sp>
            <p:nvSpPr>
              <p:cNvPr id="153" name="Freeform 12"/>
              <p:cNvSpPr/>
              <p:nvPr/>
            </p:nvSpPr>
            <p:spPr bwMode="auto">
              <a:xfrm>
                <a:off x="6753280" y="3065828"/>
                <a:ext cx="126399" cy="146226"/>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4" name="Freeform 13"/>
              <p:cNvSpPr/>
              <p:nvPr/>
            </p:nvSpPr>
            <p:spPr bwMode="auto">
              <a:xfrm>
                <a:off x="6485612" y="3214533"/>
                <a:ext cx="205707" cy="6196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5" name="Freeform 14"/>
              <p:cNvSpPr/>
              <p:nvPr/>
            </p:nvSpPr>
            <p:spPr bwMode="auto">
              <a:xfrm>
                <a:off x="6774346" y="3264101"/>
                <a:ext cx="61960" cy="14870"/>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6" name="Freeform 15"/>
              <p:cNvSpPr/>
              <p:nvPr/>
            </p:nvSpPr>
            <p:spPr bwMode="auto">
              <a:xfrm>
                <a:off x="6713625" y="3266579"/>
                <a:ext cx="44611" cy="14870"/>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7" name="Freeform 16"/>
              <p:cNvSpPr/>
              <p:nvPr/>
            </p:nvSpPr>
            <p:spPr bwMode="auto">
              <a:xfrm>
                <a:off x="6760715" y="3283928"/>
                <a:ext cx="30980" cy="24784"/>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8" name="Freeform 17"/>
              <p:cNvSpPr/>
              <p:nvPr/>
            </p:nvSpPr>
            <p:spPr bwMode="auto">
              <a:xfrm>
                <a:off x="6698755" y="3266579"/>
                <a:ext cx="12392" cy="12392"/>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9" name="Freeform 18"/>
              <p:cNvSpPr/>
              <p:nvPr/>
            </p:nvSpPr>
            <p:spPr bwMode="auto">
              <a:xfrm>
                <a:off x="6848699" y="3266579"/>
                <a:ext cx="70635" cy="42133"/>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0" name="Freeform 19"/>
              <p:cNvSpPr/>
              <p:nvPr/>
            </p:nvSpPr>
            <p:spPr bwMode="auto">
              <a:xfrm>
                <a:off x="7058123" y="3210815"/>
                <a:ext cx="12392" cy="2850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1" name="Freeform 20"/>
              <p:cNvSpPr/>
              <p:nvPr/>
            </p:nvSpPr>
            <p:spPr bwMode="auto">
              <a:xfrm>
                <a:off x="6899505" y="3156290"/>
                <a:ext cx="19827" cy="22306"/>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2" name="Freeform 21"/>
              <p:cNvSpPr/>
              <p:nvPr/>
            </p:nvSpPr>
            <p:spPr bwMode="auto">
              <a:xfrm>
                <a:off x="6936681" y="3158768"/>
                <a:ext cx="55764" cy="14870"/>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3" name="Freeform 22"/>
              <p:cNvSpPr/>
              <p:nvPr/>
            </p:nvSpPr>
            <p:spPr bwMode="auto">
              <a:xfrm>
                <a:off x="6926768" y="3053436"/>
                <a:ext cx="23545" cy="54525"/>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4" name="Freeform 23"/>
              <p:cNvSpPr/>
              <p:nvPr/>
            </p:nvSpPr>
            <p:spPr bwMode="auto">
              <a:xfrm>
                <a:off x="7349336" y="3181074"/>
                <a:ext cx="78070" cy="45851"/>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5" name="Freeform 24"/>
              <p:cNvSpPr/>
              <p:nvPr/>
            </p:nvSpPr>
            <p:spPr bwMode="auto">
              <a:xfrm>
                <a:off x="6992446" y="3103004"/>
                <a:ext cx="406458" cy="211904"/>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6" name="Freeform 25"/>
              <p:cNvSpPr/>
              <p:nvPr/>
            </p:nvSpPr>
            <p:spPr bwMode="auto">
              <a:xfrm>
                <a:off x="7405100" y="3148855"/>
                <a:ext cx="39654" cy="42133"/>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7" name="Freeform 26"/>
              <p:cNvSpPr/>
              <p:nvPr/>
            </p:nvSpPr>
            <p:spPr bwMode="auto">
              <a:xfrm>
                <a:off x="7476973" y="3208336"/>
                <a:ext cx="18588" cy="2602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8" name="Freeform 27"/>
              <p:cNvSpPr/>
              <p:nvPr/>
            </p:nvSpPr>
            <p:spPr bwMode="auto">
              <a:xfrm>
                <a:off x="7542651" y="3246752"/>
                <a:ext cx="27262" cy="14870"/>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9" name="Freeform 28"/>
              <p:cNvSpPr/>
              <p:nvPr/>
            </p:nvSpPr>
            <p:spPr bwMode="auto">
              <a:xfrm>
                <a:off x="7510432" y="3229403"/>
                <a:ext cx="17349" cy="9914"/>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0" name="Freeform 29"/>
              <p:cNvSpPr/>
              <p:nvPr/>
            </p:nvSpPr>
            <p:spPr bwMode="auto">
              <a:xfrm>
                <a:off x="7268787" y="3959292"/>
                <a:ext cx="78070" cy="78070"/>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1" name="Freeform 30"/>
              <p:cNvSpPr/>
              <p:nvPr/>
            </p:nvSpPr>
            <p:spPr bwMode="auto">
              <a:xfrm>
                <a:off x="7336944" y="3944422"/>
                <a:ext cx="7435" cy="12392"/>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2" name="Freeform 31"/>
              <p:cNvSpPr/>
              <p:nvPr/>
            </p:nvSpPr>
            <p:spPr bwMode="auto">
              <a:xfrm>
                <a:off x="7107691" y="3846525"/>
                <a:ext cx="23545" cy="12392"/>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3" name="Freeform 32"/>
              <p:cNvSpPr/>
              <p:nvPr/>
            </p:nvSpPr>
            <p:spPr bwMode="auto">
              <a:xfrm>
                <a:off x="6977575" y="3324821"/>
                <a:ext cx="27262" cy="12392"/>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4" name="Freeform 33"/>
              <p:cNvSpPr/>
              <p:nvPr/>
            </p:nvSpPr>
            <p:spPr bwMode="auto">
              <a:xfrm>
                <a:off x="6642991" y="3314908"/>
                <a:ext cx="806720" cy="612166"/>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5" name="Freeform 48"/>
              <p:cNvSpPr/>
              <p:nvPr/>
            </p:nvSpPr>
            <p:spPr bwMode="auto">
              <a:xfrm>
                <a:off x="6481895" y="3126549"/>
                <a:ext cx="33459" cy="32219"/>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6" name="Freeform 49"/>
              <p:cNvSpPr/>
              <p:nvPr/>
            </p:nvSpPr>
            <p:spPr bwMode="auto">
              <a:xfrm>
                <a:off x="6532702" y="3148855"/>
                <a:ext cx="14870" cy="12392"/>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7" name="Freeform 50"/>
              <p:cNvSpPr/>
              <p:nvPr/>
            </p:nvSpPr>
            <p:spPr bwMode="auto">
              <a:xfrm>
                <a:off x="6354257" y="3119114"/>
                <a:ext cx="14870" cy="19827"/>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8" name="Freeform 51"/>
              <p:cNvSpPr/>
              <p:nvPr/>
            </p:nvSpPr>
            <p:spPr bwMode="auto">
              <a:xfrm>
                <a:off x="6329473" y="3075742"/>
                <a:ext cx="19827" cy="17349"/>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0" name="Group 4"/>
            <p:cNvGrpSpPr/>
            <p:nvPr/>
          </p:nvGrpSpPr>
          <p:grpSpPr>
            <a:xfrm>
              <a:off x="2053312" y="3060606"/>
              <a:ext cx="931879" cy="1485803"/>
              <a:chOff x="3211966" y="2860121"/>
              <a:chExt cx="931879" cy="1485803"/>
            </a:xfrm>
            <a:grpFill/>
          </p:grpSpPr>
          <p:sp>
            <p:nvSpPr>
              <p:cNvPr id="151" name="Freeform 94"/>
              <p:cNvSpPr/>
              <p:nvPr/>
            </p:nvSpPr>
            <p:spPr bwMode="auto">
              <a:xfrm>
                <a:off x="3822892" y="3105483"/>
                <a:ext cx="47090" cy="35937"/>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2" name="Freeform 96"/>
              <p:cNvSpPr/>
              <p:nvPr/>
            </p:nvSpPr>
            <p:spPr bwMode="auto">
              <a:xfrm>
                <a:off x="3211966" y="2860121"/>
                <a:ext cx="931879" cy="1485803"/>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1" name="Group 5"/>
            <p:cNvGrpSpPr/>
            <p:nvPr/>
          </p:nvGrpSpPr>
          <p:grpSpPr>
            <a:xfrm>
              <a:off x="3474675" y="1163388"/>
              <a:ext cx="821591" cy="1382949"/>
              <a:chOff x="4185654" y="962903"/>
              <a:chExt cx="821591" cy="1382949"/>
            </a:xfrm>
            <a:grpFill/>
          </p:grpSpPr>
          <p:sp>
            <p:nvSpPr>
              <p:cNvPr id="135" name="Freeform 61"/>
              <p:cNvSpPr/>
              <p:nvPr/>
            </p:nvSpPr>
            <p:spPr bwMode="auto">
              <a:xfrm>
                <a:off x="4199286" y="1793168"/>
                <a:ext cx="773262" cy="552684"/>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6" name="Freeform 62"/>
              <p:cNvSpPr/>
              <p:nvPr/>
            </p:nvSpPr>
            <p:spPr bwMode="auto">
              <a:xfrm>
                <a:off x="4485541" y="1352012"/>
                <a:ext cx="521704" cy="5068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7" name="Freeform 80"/>
              <p:cNvSpPr/>
              <p:nvPr/>
            </p:nvSpPr>
            <p:spPr bwMode="auto">
              <a:xfrm>
                <a:off x="4593352" y="987687"/>
                <a:ext cx="278821" cy="154901"/>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8" name="Freeform 81"/>
              <p:cNvSpPr/>
              <p:nvPr/>
            </p:nvSpPr>
            <p:spPr bwMode="auto">
              <a:xfrm>
                <a:off x="4738338" y="962903"/>
                <a:ext cx="183402" cy="66917"/>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9" name="Freeform 82"/>
              <p:cNvSpPr/>
              <p:nvPr/>
            </p:nvSpPr>
            <p:spPr bwMode="auto">
              <a:xfrm>
                <a:off x="4580960" y="1037255"/>
                <a:ext cx="34698" cy="2850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0" name="Freeform 83"/>
              <p:cNvSpPr/>
              <p:nvPr/>
            </p:nvSpPr>
            <p:spPr bwMode="auto">
              <a:xfrm>
                <a:off x="4185654" y="1861325"/>
                <a:ext cx="87984" cy="105333"/>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1" name="Freeform 84"/>
              <p:cNvSpPr/>
              <p:nvPr/>
            </p:nvSpPr>
            <p:spPr bwMode="auto">
              <a:xfrm>
                <a:off x="4243897" y="1773341"/>
                <a:ext cx="17349" cy="14870"/>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2" name="Freeform 85"/>
              <p:cNvSpPr/>
              <p:nvPr/>
            </p:nvSpPr>
            <p:spPr bwMode="auto">
              <a:xfrm>
                <a:off x="4253811" y="1763427"/>
                <a:ext cx="166053" cy="242884"/>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3" name="Freeform 86"/>
              <p:cNvSpPr/>
              <p:nvPr/>
            </p:nvSpPr>
            <p:spPr bwMode="auto">
              <a:xfrm>
                <a:off x="4289747" y="1888587"/>
                <a:ext cx="7435" cy="7435"/>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4" name="Freeform 150"/>
              <p:cNvSpPr/>
              <p:nvPr/>
            </p:nvSpPr>
            <p:spPr bwMode="auto">
              <a:xfrm>
                <a:off x="4630528" y="2295045"/>
                <a:ext cx="55764" cy="35937"/>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5" name="Freeform 151"/>
              <p:cNvSpPr/>
              <p:nvPr/>
            </p:nvSpPr>
            <p:spPr bwMode="auto">
              <a:xfrm>
                <a:off x="4554936" y="2184756"/>
                <a:ext cx="18588" cy="37176"/>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6" name="Freeform 152"/>
              <p:cNvSpPr/>
              <p:nvPr/>
            </p:nvSpPr>
            <p:spPr bwMode="auto">
              <a:xfrm>
                <a:off x="4549980" y="2226889"/>
                <a:ext cx="28502" cy="50808"/>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7" name="Freeform 153"/>
              <p:cNvSpPr/>
              <p:nvPr/>
            </p:nvSpPr>
            <p:spPr bwMode="auto">
              <a:xfrm>
                <a:off x="4437213" y="2257869"/>
                <a:ext cx="14870" cy="9914"/>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8" name="Freeform 154"/>
              <p:cNvSpPr/>
              <p:nvPr/>
            </p:nvSpPr>
            <p:spPr bwMode="auto">
              <a:xfrm>
                <a:off x="4580960" y="1853889"/>
                <a:ext cx="19827" cy="22306"/>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49" name="Freeform 155"/>
              <p:cNvSpPr/>
              <p:nvPr/>
            </p:nvSpPr>
            <p:spPr bwMode="auto">
              <a:xfrm>
                <a:off x="4603266" y="1832822"/>
                <a:ext cx="32219" cy="45851"/>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50" name="Freeform 156"/>
              <p:cNvSpPr/>
              <p:nvPr/>
            </p:nvSpPr>
            <p:spPr bwMode="auto">
              <a:xfrm>
                <a:off x="4740817" y="1780776"/>
                <a:ext cx="18588" cy="27262"/>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2" name="Group 6"/>
            <p:cNvGrpSpPr/>
            <p:nvPr/>
          </p:nvGrpSpPr>
          <p:grpSpPr>
            <a:xfrm>
              <a:off x="4063296" y="1102668"/>
              <a:ext cx="3404087" cy="2312349"/>
              <a:chOff x="4774275" y="902183"/>
              <a:chExt cx="3404087" cy="2312349"/>
            </a:xfrm>
            <a:grpFill/>
          </p:grpSpPr>
          <p:sp>
            <p:nvSpPr>
              <p:cNvPr id="80" name="Freeform 7"/>
              <p:cNvSpPr/>
              <p:nvPr/>
            </p:nvSpPr>
            <p:spPr bwMode="auto">
              <a:xfrm>
                <a:off x="4901913" y="2184756"/>
                <a:ext cx="766442" cy="662973"/>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1" name="Freeform 8"/>
              <p:cNvSpPr/>
              <p:nvPr/>
            </p:nvSpPr>
            <p:spPr bwMode="auto">
              <a:xfrm>
                <a:off x="5970104" y="2904732"/>
                <a:ext cx="42133" cy="78070"/>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2" name="Freeform 9"/>
              <p:cNvSpPr/>
              <p:nvPr/>
            </p:nvSpPr>
            <p:spPr bwMode="auto">
              <a:xfrm>
                <a:off x="5593387" y="2257869"/>
                <a:ext cx="842979" cy="680322"/>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3" name="Freeform 11"/>
              <p:cNvSpPr/>
              <p:nvPr/>
            </p:nvSpPr>
            <p:spPr bwMode="auto">
              <a:xfrm>
                <a:off x="6557486" y="2958017"/>
                <a:ext cx="203229" cy="225535"/>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4" name="Freeform 34"/>
              <p:cNvSpPr/>
              <p:nvPr/>
            </p:nvSpPr>
            <p:spPr bwMode="auto">
              <a:xfrm>
                <a:off x="6821436" y="2902254"/>
                <a:ext cx="90462" cy="83027"/>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5" name="Freeform 35"/>
              <p:cNvSpPr/>
              <p:nvPr/>
            </p:nvSpPr>
            <p:spPr bwMode="auto">
              <a:xfrm>
                <a:off x="6738409" y="2879948"/>
                <a:ext cx="43372" cy="45851"/>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6" name="Freeform 36"/>
              <p:cNvSpPr/>
              <p:nvPr/>
            </p:nvSpPr>
            <p:spPr bwMode="auto">
              <a:xfrm>
                <a:off x="6769390" y="2725048"/>
                <a:ext cx="87984" cy="122681"/>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7" name="Freeform 37"/>
              <p:cNvSpPr/>
              <p:nvPr/>
            </p:nvSpPr>
            <p:spPr bwMode="auto">
              <a:xfrm>
                <a:off x="6859851" y="2847729"/>
                <a:ext cx="27262" cy="49568"/>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8" name="Freeform 38"/>
              <p:cNvSpPr/>
              <p:nvPr/>
            </p:nvSpPr>
            <p:spPr bwMode="auto">
              <a:xfrm>
                <a:off x="6818958" y="2860121"/>
                <a:ext cx="22306" cy="32219"/>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89" name="Freeform 39"/>
              <p:cNvSpPr/>
              <p:nvPr/>
            </p:nvSpPr>
            <p:spPr bwMode="auto">
              <a:xfrm>
                <a:off x="6831350" y="2879948"/>
                <a:ext cx="21067" cy="38416"/>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0" name="Freeform 40"/>
              <p:cNvSpPr/>
              <p:nvPr/>
            </p:nvSpPr>
            <p:spPr bwMode="auto">
              <a:xfrm>
                <a:off x="6851177" y="2882427"/>
                <a:ext cx="11153" cy="22306"/>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1" name="Freeform 41"/>
              <p:cNvSpPr/>
              <p:nvPr/>
            </p:nvSpPr>
            <p:spPr bwMode="auto">
              <a:xfrm>
                <a:off x="6854894" y="2897297"/>
                <a:ext cx="14870" cy="12392"/>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2" name="Freeform 42"/>
              <p:cNvSpPr/>
              <p:nvPr/>
            </p:nvSpPr>
            <p:spPr bwMode="auto">
              <a:xfrm>
                <a:off x="6841263" y="2847729"/>
                <a:ext cx="16110" cy="19827"/>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3" name="Freeform 43"/>
              <p:cNvSpPr/>
              <p:nvPr/>
            </p:nvSpPr>
            <p:spPr bwMode="auto">
              <a:xfrm>
                <a:off x="6786738" y="2827902"/>
                <a:ext cx="24784" cy="24784"/>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4" name="Freeform 44"/>
              <p:cNvSpPr/>
              <p:nvPr/>
            </p:nvSpPr>
            <p:spPr bwMode="auto">
              <a:xfrm>
                <a:off x="6811523" y="2830380"/>
                <a:ext cx="7435" cy="247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5" name="Freeform 45"/>
              <p:cNvSpPr/>
              <p:nvPr/>
            </p:nvSpPr>
            <p:spPr bwMode="auto">
              <a:xfrm>
                <a:off x="6776825" y="2578822"/>
                <a:ext cx="44611" cy="60721"/>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6" name="Freeform 46"/>
              <p:cNvSpPr/>
              <p:nvPr/>
            </p:nvSpPr>
            <p:spPr bwMode="auto">
              <a:xfrm>
                <a:off x="6545094" y="2689111"/>
                <a:ext cx="50808" cy="40894"/>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7" name="Freeform 47"/>
              <p:cNvSpPr/>
              <p:nvPr/>
            </p:nvSpPr>
            <p:spPr bwMode="auto">
              <a:xfrm>
                <a:off x="6322039" y="2601817"/>
                <a:ext cx="242882" cy="468970"/>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8" name="Freeform 10"/>
              <p:cNvSpPr/>
              <p:nvPr/>
            </p:nvSpPr>
            <p:spPr bwMode="auto">
              <a:xfrm>
                <a:off x="6283623" y="2987758"/>
                <a:ext cx="211904" cy="226774"/>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99" name="Freeform 52"/>
              <p:cNvSpPr/>
              <p:nvPr/>
            </p:nvSpPr>
            <p:spPr bwMode="auto">
              <a:xfrm>
                <a:off x="6970140" y="2390463"/>
                <a:ext cx="47090" cy="60721"/>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0" name="Freeform 53"/>
              <p:cNvSpPr/>
              <p:nvPr/>
            </p:nvSpPr>
            <p:spPr bwMode="auto">
              <a:xfrm>
                <a:off x="7024665" y="2375593"/>
                <a:ext cx="53286" cy="39654"/>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1" name="Freeform 54"/>
              <p:cNvSpPr/>
              <p:nvPr/>
            </p:nvSpPr>
            <p:spPr bwMode="auto">
              <a:xfrm>
                <a:off x="6994924" y="2216975"/>
                <a:ext cx="224296" cy="18092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2" name="Freeform 55"/>
              <p:cNvSpPr/>
              <p:nvPr/>
            </p:nvSpPr>
            <p:spPr bwMode="auto">
              <a:xfrm>
                <a:off x="7178326" y="2116600"/>
                <a:ext cx="112768" cy="95419"/>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3" name="Freeform 56"/>
              <p:cNvSpPr/>
              <p:nvPr/>
            </p:nvSpPr>
            <p:spPr bwMode="auto">
              <a:xfrm>
                <a:off x="7288615" y="2137666"/>
                <a:ext cx="19827" cy="19827"/>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4" name="Freeform 57"/>
              <p:cNvSpPr/>
              <p:nvPr/>
            </p:nvSpPr>
            <p:spPr bwMode="auto">
              <a:xfrm>
                <a:off x="7327030" y="2114122"/>
                <a:ext cx="27262" cy="19827"/>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5" name="Freeform 58"/>
              <p:cNvSpPr/>
              <p:nvPr/>
            </p:nvSpPr>
            <p:spPr bwMode="auto">
              <a:xfrm>
                <a:off x="7376598" y="2094294"/>
                <a:ext cx="12392" cy="14870"/>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6" name="Freeform 59"/>
              <p:cNvSpPr/>
              <p:nvPr/>
            </p:nvSpPr>
            <p:spPr bwMode="auto">
              <a:xfrm>
                <a:off x="7213024" y="1878673"/>
                <a:ext cx="55764" cy="220578"/>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7" name="Freeform 60"/>
              <p:cNvSpPr/>
              <p:nvPr/>
            </p:nvSpPr>
            <p:spPr bwMode="auto">
              <a:xfrm>
                <a:off x="5405029" y="1117804"/>
                <a:ext cx="351933" cy="256515"/>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8" name="Freeform 63"/>
              <p:cNvSpPr/>
              <p:nvPr/>
            </p:nvSpPr>
            <p:spPr bwMode="auto">
              <a:xfrm>
                <a:off x="4774275" y="1093020"/>
                <a:ext cx="3404087" cy="1265225"/>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09" name="Freeform 64"/>
              <p:cNvSpPr/>
              <p:nvPr/>
            </p:nvSpPr>
            <p:spPr bwMode="auto">
              <a:xfrm>
                <a:off x="5830186" y="1888619"/>
                <a:ext cx="1258261" cy="798046"/>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0" name="Freeform 65"/>
              <p:cNvSpPr/>
              <p:nvPr/>
            </p:nvSpPr>
            <p:spPr bwMode="auto">
              <a:xfrm>
                <a:off x="7949109" y="1328468"/>
                <a:ext cx="70635" cy="3098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1" name="Freeform 66"/>
              <p:cNvSpPr/>
              <p:nvPr/>
            </p:nvSpPr>
            <p:spPr bwMode="auto">
              <a:xfrm>
                <a:off x="7735967" y="1386710"/>
                <a:ext cx="29741" cy="14870"/>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2" name="Freeform 67"/>
              <p:cNvSpPr/>
              <p:nvPr/>
            </p:nvSpPr>
            <p:spPr bwMode="auto">
              <a:xfrm>
                <a:off x="7082907" y="1163654"/>
                <a:ext cx="14870" cy="14870"/>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3" name="Freeform 68"/>
              <p:cNvSpPr/>
              <p:nvPr/>
            </p:nvSpPr>
            <p:spPr bwMode="auto">
              <a:xfrm>
                <a:off x="6613250" y="1215700"/>
                <a:ext cx="29741" cy="19827"/>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4" name="Freeform 69"/>
              <p:cNvSpPr/>
              <p:nvPr/>
            </p:nvSpPr>
            <p:spPr bwMode="auto">
              <a:xfrm>
                <a:off x="6364170" y="1012471"/>
                <a:ext cx="121442" cy="65678"/>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5" name="Freeform 70"/>
              <p:cNvSpPr/>
              <p:nvPr/>
            </p:nvSpPr>
            <p:spPr bwMode="auto">
              <a:xfrm>
                <a:off x="6195639" y="977773"/>
                <a:ext cx="45851" cy="24784"/>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6" name="Freeform 71"/>
              <p:cNvSpPr/>
              <p:nvPr/>
            </p:nvSpPr>
            <p:spPr bwMode="auto">
              <a:xfrm>
                <a:off x="6210509" y="924488"/>
                <a:ext cx="166053" cy="117725"/>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7" name="Freeform 72"/>
              <p:cNvSpPr/>
              <p:nvPr/>
            </p:nvSpPr>
            <p:spPr bwMode="auto">
              <a:xfrm>
                <a:off x="6283623" y="1110368"/>
                <a:ext cx="18588" cy="14870"/>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8" name="Freeform 73"/>
              <p:cNvSpPr/>
              <p:nvPr/>
            </p:nvSpPr>
            <p:spPr bwMode="auto">
              <a:xfrm>
                <a:off x="6178290" y="929445"/>
                <a:ext cx="27262" cy="7435"/>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19" name="Freeform 74"/>
              <p:cNvSpPr/>
              <p:nvPr/>
            </p:nvSpPr>
            <p:spPr bwMode="auto">
              <a:xfrm>
                <a:off x="6507918" y="1063279"/>
                <a:ext cx="24784" cy="9914"/>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0" name="Freeform 75"/>
              <p:cNvSpPr/>
              <p:nvPr/>
            </p:nvSpPr>
            <p:spPr bwMode="auto">
              <a:xfrm>
                <a:off x="5261281" y="946794"/>
                <a:ext cx="141269" cy="40894"/>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1" name="Freeform 76"/>
              <p:cNvSpPr/>
              <p:nvPr/>
            </p:nvSpPr>
            <p:spPr bwMode="auto">
              <a:xfrm>
                <a:off x="5630563" y="917053"/>
                <a:ext cx="48329" cy="32219"/>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2" name="Freeform 77"/>
              <p:cNvSpPr/>
              <p:nvPr/>
            </p:nvSpPr>
            <p:spPr bwMode="auto">
              <a:xfrm>
                <a:off x="5564886" y="939359"/>
                <a:ext cx="53286" cy="3098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3" name="Freeform 78"/>
              <p:cNvSpPr/>
              <p:nvPr/>
            </p:nvSpPr>
            <p:spPr bwMode="auto">
              <a:xfrm>
                <a:off x="5493012" y="965381"/>
                <a:ext cx="57003" cy="19827"/>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4" name="Freeform 79"/>
              <p:cNvSpPr/>
              <p:nvPr/>
            </p:nvSpPr>
            <p:spPr bwMode="auto">
              <a:xfrm>
                <a:off x="5462032" y="902183"/>
                <a:ext cx="85505" cy="58243"/>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5" name="Freeform 144"/>
              <p:cNvSpPr/>
              <p:nvPr/>
            </p:nvSpPr>
            <p:spPr bwMode="auto">
              <a:xfrm>
                <a:off x="7122562" y="1150023"/>
                <a:ext cx="153661" cy="58243"/>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6" name="Freeform 157"/>
              <p:cNvSpPr/>
              <p:nvPr/>
            </p:nvSpPr>
            <p:spPr bwMode="auto">
              <a:xfrm>
                <a:off x="4816408" y="1746078"/>
                <a:ext cx="23545" cy="32219"/>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7" name="Freeform 158"/>
              <p:cNvSpPr/>
              <p:nvPr/>
            </p:nvSpPr>
            <p:spPr bwMode="auto">
              <a:xfrm>
                <a:off x="4859780" y="2360722"/>
                <a:ext cx="44611" cy="9914"/>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8" name="Freeform 159"/>
              <p:cNvSpPr/>
              <p:nvPr/>
            </p:nvSpPr>
            <p:spPr bwMode="auto">
              <a:xfrm>
                <a:off x="5028311" y="2353287"/>
                <a:ext cx="39654" cy="22306"/>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29" name="Freeform 161"/>
              <p:cNvSpPr/>
              <p:nvPr/>
            </p:nvSpPr>
            <p:spPr bwMode="auto">
              <a:xfrm>
                <a:off x="5336873" y="1409016"/>
                <a:ext cx="42133" cy="32219"/>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0" name="Freeform 162"/>
              <p:cNvSpPr/>
              <p:nvPr/>
            </p:nvSpPr>
            <p:spPr bwMode="auto">
              <a:xfrm>
                <a:off x="5547537" y="1371840"/>
                <a:ext cx="33459" cy="34698"/>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1" name="Freeform 163"/>
              <p:cNvSpPr/>
              <p:nvPr/>
            </p:nvSpPr>
            <p:spPr bwMode="auto">
              <a:xfrm>
                <a:off x="5774311" y="1259073"/>
                <a:ext cx="29741" cy="22306"/>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2" name="Freeform 164"/>
              <p:cNvSpPr/>
              <p:nvPr/>
            </p:nvSpPr>
            <p:spPr bwMode="auto">
              <a:xfrm>
                <a:off x="7183283" y="1240484"/>
                <a:ext cx="65678" cy="2602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3" name="Freeform 165"/>
              <p:cNvSpPr/>
              <p:nvPr/>
            </p:nvSpPr>
            <p:spPr bwMode="auto">
              <a:xfrm>
                <a:off x="7308442" y="1173567"/>
                <a:ext cx="90462" cy="32219"/>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34" name="Freeform 166"/>
              <p:cNvSpPr/>
              <p:nvPr/>
            </p:nvSpPr>
            <p:spPr bwMode="auto">
              <a:xfrm>
                <a:off x="7180805" y="1218179"/>
                <a:ext cx="19827" cy="22306"/>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nvGrpSpPr>
            <p:cNvPr id="13" name="Group 7"/>
            <p:cNvGrpSpPr/>
            <p:nvPr/>
          </p:nvGrpSpPr>
          <p:grpSpPr>
            <a:xfrm>
              <a:off x="327104" y="1009727"/>
              <a:ext cx="3095526" cy="2156210"/>
              <a:chOff x="1038083" y="809242"/>
              <a:chExt cx="3095526" cy="2156210"/>
            </a:xfrm>
            <a:grpFill/>
          </p:grpSpPr>
          <p:sp>
            <p:nvSpPr>
              <p:cNvPr id="14" name="Oval 8"/>
              <p:cNvSpPr/>
              <p:nvPr/>
            </p:nvSpPr>
            <p:spPr>
              <a:xfrm>
                <a:off x="2223255" y="2002097"/>
                <a:ext cx="58242" cy="58243"/>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8965">
                  <a:defRPr/>
                </a:pPr>
                <a:endParaRPr lang="de-DE" sz="2400">
                  <a:solidFill>
                    <a:srgbClr val="000000"/>
                  </a:solidFill>
                  <a:latin typeface="Raleway"/>
                  <a:cs typeface="Raleway"/>
                </a:endParaRPr>
              </a:p>
            </p:txBody>
          </p:sp>
          <p:sp>
            <p:nvSpPr>
              <p:cNvPr id="15" name="Freeform 87"/>
              <p:cNvSpPr/>
              <p:nvPr/>
            </p:nvSpPr>
            <p:spPr bwMode="auto">
              <a:xfrm>
                <a:off x="3911791" y="1516826"/>
                <a:ext cx="201990" cy="92941"/>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6" name="Freeform 88"/>
              <p:cNvSpPr/>
              <p:nvPr/>
            </p:nvSpPr>
            <p:spPr bwMode="auto">
              <a:xfrm>
                <a:off x="2693656" y="2634586"/>
                <a:ext cx="208186" cy="71874"/>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7" name="Freeform 89"/>
              <p:cNvSpPr/>
              <p:nvPr/>
            </p:nvSpPr>
            <p:spPr bwMode="auto">
              <a:xfrm>
                <a:off x="2723397" y="2661849"/>
                <a:ext cx="8675" cy="12392"/>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8" name="Freeform 90"/>
              <p:cNvSpPr/>
              <p:nvPr/>
            </p:nvSpPr>
            <p:spPr bwMode="auto">
              <a:xfrm>
                <a:off x="2827490" y="2732483"/>
                <a:ext cx="34698" cy="14870"/>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19" name="Freeform 91"/>
              <p:cNvSpPr/>
              <p:nvPr/>
            </p:nvSpPr>
            <p:spPr bwMode="auto">
              <a:xfrm>
                <a:off x="3048068" y="2730004"/>
                <a:ext cx="29741" cy="12392"/>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0" name="Freeform 92"/>
              <p:cNvSpPr/>
              <p:nvPr/>
            </p:nvSpPr>
            <p:spPr bwMode="auto">
              <a:xfrm>
                <a:off x="2904320" y="2701503"/>
                <a:ext cx="118963" cy="48329"/>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1" name="Freeform 93"/>
              <p:cNvSpPr/>
              <p:nvPr/>
            </p:nvSpPr>
            <p:spPr bwMode="auto">
              <a:xfrm>
                <a:off x="3155879" y="2894819"/>
                <a:ext cx="14870" cy="14870"/>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2" name="Freeform 97"/>
              <p:cNvSpPr/>
              <p:nvPr/>
            </p:nvSpPr>
            <p:spPr bwMode="auto">
              <a:xfrm>
                <a:off x="2821294" y="2596171"/>
                <a:ext cx="8675" cy="14870"/>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3" name="Freeform 98"/>
              <p:cNvSpPr/>
              <p:nvPr/>
            </p:nvSpPr>
            <p:spPr bwMode="auto">
              <a:xfrm>
                <a:off x="2811381" y="2556516"/>
                <a:ext cx="16110" cy="4957"/>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4" name="Freeform 99"/>
              <p:cNvSpPr/>
              <p:nvPr/>
            </p:nvSpPr>
            <p:spPr bwMode="auto">
              <a:xfrm>
                <a:off x="2839882" y="2563951"/>
                <a:ext cx="4957" cy="7435"/>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5" name="Freeform 100"/>
              <p:cNvSpPr/>
              <p:nvPr/>
            </p:nvSpPr>
            <p:spPr bwMode="auto">
              <a:xfrm>
                <a:off x="2914234" y="2669284"/>
                <a:ext cx="11153" cy="12392"/>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6" name="Freeform 101"/>
              <p:cNvSpPr/>
              <p:nvPr/>
            </p:nvSpPr>
            <p:spPr bwMode="auto">
              <a:xfrm>
                <a:off x="1862152" y="2011220"/>
                <a:ext cx="1216242" cy="598322"/>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7" name="Freeform 102"/>
              <p:cNvSpPr/>
              <p:nvPr/>
            </p:nvSpPr>
            <p:spPr bwMode="auto">
              <a:xfrm>
                <a:off x="1570940" y="1333425"/>
                <a:ext cx="1702663" cy="881073"/>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8" name="Freeform 103"/>
              <p:cNvSpPr/>
              <p:nvPr/>
            </p:nvSpPr>
            <p:spPr bwMode="auto">
              <a:xfrm>
                <a:off x="1038083" y="1356969"/>
                <a:ext cx="745999" cy="544010"/>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29" name="Freeform 104"/>
              <p:cNvSpPr/>
              <p:nvPr/>
            </p:nvSpPr>
            <p:spPr bwMode="auto">
              <a:xfrm>
                <a:off x="1710970" y="1837779"/>
                <a:ext cx="33459" cy="45851"/>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0" name="Freeform 105"/>
              <p:cNvSpPr/>
              <p:nvPr/>
            </p:nvSpPr>
            <p:spPr bwMode="auto">
              <a:xfrm>
                <a:off x="1656445" y="1783254"/>
                <a:ext cx="39654" cy="57003"/>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1" name="Freeform 106"/>
              <p:cNvSpPr/>
              <p:nvPr/>
            </p:nvSpPr>
            <p:spPr bwMode="auto">
              <a:xfrm>
                <a:off x="1998464" y="1256594"/>
                <a:ext cx="366804" cy="193315"/>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2" name="Freeform 107"/>
              <p:cNvSpPr/>
              <p:nvPr/>
            </p:nvSpPr>
            <p:spPr bwMode="auto">
              <a:xfrm>
                <a:off x="1862152" y="1225614"/>
                <a:ext cx="205707" cy="136312"/>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3" name="Freeform 108"/>
              <p:cNvSpPr/>
              <p:nvPr/>
            </p:nvSpPr>
            <p:spPr bwMode="auto">
              <a:xfrm>
                <a:off x="2025727" y="1130196"/>
                <a:ext cx="247840" cy="105333"/>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4" name="Freeform 109"/>
              <p:cNvSpPr/>
              <p:nvPr/>
            </p:nvSpPr>
            <p:spPr bwMode="auto">
              <a:xfrm>
                <a:off x="1992268" y="1166132"/>
                <a:ext cx="30980" cy="24784"/>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5" name="Freeform 110"/>
              <p:cNvSpPr/>
              <p:nvPr/>
            </p:nvSpPr>
            <p:spPr bwMode="auto">
              <a:xfrm>
                <a:off x="2080252" y="1132674"/>
                <a:ext cx="23545" cy="9914"/>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6" name="Freeform 111"/>
              <p:cNvSpPr/>
              <p:nvPr/>
            </p:nvSpPr>
            <p:spPr bwMode="auto">
              <a:xfrm>
                <a:off x="1920394" y="1100455"/>
                <a:ext cx="140030" cy="78070"/>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8" name="Freeform 112"/>
              <p:cNvSpPr/>
              <p:nvPr/>
            </p:nvSpPr>
            <p:spPr bwMode="auto">
              <a:xfrm>
                <a:off x="2108753" y="1049647"/>
                <a:ext cx="80548" cy="23545"/>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39" name="Freeform 113"/>
              <p:cNvSpPr/>
              <p:nvPr/>
            </p:nvSpPr>
            <p:spPr bwMode="auto">
              <a:xfrm>
                <a:off x="2111231" y="1078149"/>
                <a:ext cx="69395" cy="37176"/>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0" name="Freeform 114"/>
              <p:cNvSpPr/>
              <p:nvPr/>
            </p:nvSpPr>
            <p:spPr bwMode="auto">
              <a:xfrm>
                <a:off x="2077773" y="1073192"/>
                <a:ext cx="23545" cy="27262"/>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1" name="Freeform 115"/>
              <p:cNvSpPr/>
              <p:nvPr/>
            </p:nvSpPr>
            <p:spPr bwMode="auto">
              <a:xfrm>
                <a:off x="2336766" y="1254116"/>
                <a:ext cx="120203" cy="97897"/>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2" name="Freeform 116"/>
              <p:cNvSpPr/>
              <p:nvPr/>
            </p:nvSpPr>
            <p:spPr bwMode="auto">
              <a:xfrm>
                <a:off x="2292155" y="1140109"/>
                <a:ext cx="135073" cy="70635"/>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3" name="Freeform 117"/>
              <p:cNvSpPr/>
              <p:nvPr/>
            </p:nvSpPr>
            <p:spPr bwMode="auto">
              <a:xfrm>
                <a:off x="2395009" y="1409016"/>
                <a:ext cx="78070" cy="45851"/>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4" name="Freeform 118"/>
              <p:cNvSpPr/>
              <p:nvPr/>
            </p:nvSpPr>
            <p:spPr bwMode="auto">
              <a:xfrm>
                <a:off x="2468121" y="1242963"/>
                <a:ext cx="105333" cy="85505"/>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5" name="Freeform 119"/>
              <p:cNvSpPr/>
              <p:nvPr/>
            </p:nvSpPr>
            <p:spPr bwMode="auto">
              <a:xfrm>
                <a:off x="2258697" y="1093020"/>
                <a:ext cx="33459" cy="29741"/>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6" name="Freeform 120"/>
              <p:cNvSpPr/>
              <p:nvPr/>
            </p:nvSpPr>
            <p:spPr bwMode="auto">
              <a:xfrm>
                <a:off x="2279763" y="1188438"/>
                <a:ext cx="24784" cy="19827"/>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7" name="Freeform 121"/>
              <p:cNvSpPr/>
              <p:nvPr/>
            </p:nvSpPr>
            <p:spPr bwMode="auto">
              <a:xfrm>
                <a:off x="2268610" y="1022385"/>
                <a:ext cx="128877" cy="70635"/>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8" name="Freeform 122"/>
              <p:cNvSpPr/>
              <p:nvPr/>
            </p:nvSpPr>
            <p:spPr bwMode="auto">
              <a:xfrm>
                <a:off x="2319417" y="1083106"/>
                <a:ext cx="34698" cy="9914"/>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49" name="Freeform 123"/>
              <p:cNvSpPr/>
              <p:nvPr/>
            </p:nvSpPr>
            <p:spPr bwMode="auto">
              <a:xfrm>
                <a:off x="2447055" y="1122760"/>
                <a:ext cx="344498" cy="110289"/>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0" name="Freeform 124"/>
              <p:cNvSpPr/>
              <p:nvPr/>
            </p:nvSpPr>
            <p:spPr bwMode="auto">
              <a:xfrm>
                <a:off x="2452012" y="1181002"/>
                <a:ext cx="60721" cy="47090"/>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1" name="Freeform 125"/>
              <p:cNvSpPr/>
              <p:nvPr/>
            </p:nvSpPr>
            <p:spPr bwMode="auto">
              <a:xfrm>
                <a:off x="2458208" y="1093020"/>
                <a:ext cx="57003" cy="17349"/>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2" name="Freeform 126"/>
              <p:cNvSpPr/>
              <p:nvPr/>
            </p:nvSpPr>
            <p:spPr bwMode="auto">
              <a:xfrm>
                <a:off x="2417315" y="1042212"/>
                <a:ext cx="65678" cy="50808"/>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3" name="Freeform 127"/>
              <p:cNvSpPr/>
              <p:nvPr/>
            </p:nvSpPr>
            <p:spPr bwMode="auto">
              <a:xfrm>
                <a:off x="2392530" y="992644"/>
                <a:ext cx="24784" cy="14870"/>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4" name="Freeform 128"/>
              <p:cNvSpPr/>
              <p:nvPr/>
            </p:nvSpPr>
            <p:spPr bwMode="auto">
              <a:xfrm>
                <a:off x="2463165" y="931923"/>
                <a:ext cx="218099" cy="146226"/>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5" name="Freeform 129"/>
              <p:cNvSpPr/>
              <p:nvPr/>
            </p:nvSpPr>
            <p:spPr bwMode="auto">
              <a:xfrm>
                <a:off x="2637892" y="1544089"/>
                <a:ext cx="143747" cy="9046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6" name="Freeform 130"/>
              <p:cNvSpPr/>
              <p:nvPr/>
            </p:nvSpPr>
            <p:spPr bwMode="auto">
              <a:xfrm>
                <a:off x="2839882" y="1452388"/>
                <a:ext cx="44611" cy="44611"/>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7" name="Freeform 131"/>
              <p:cNvSpPr/>
              <p:nvPr/>
            </p:nvSpPr>
            <p:spPr bwMode="auto">
              <a:xfrm>
                <a:off x="2711005" y="1637029"/>
                <a:ext cx="33459" cy="2602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8" name="Freeform 132"/>
              <p:cNvSpPr/>
              <p:nvPr/>
            </p:nvSpPr>
            <p:spPr bwMode="auto">
              <a:xfrm>
                <a:off x="2766769" y="1259073"/>
                <a:ext cx="95419" cy="39654"/>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59" name="Freeform 133"/>
              <p:cNvSpPr/>
              <p:nvPr/>
            </p:nvSpPr>
            <p:spPr bwMode="auto">
              <a:xfrm>
                <a:off x="2774204" y="1653139"/>
                <a:ext cx="24784" cy="24784"/>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0" name="Freeform 134"/>
              <p:cNvSpPr/>
              <p:nvPr/>
            </p:nvSpPr>
            <p:spPr bwMode="auto">
              <a:xfrm>
                <a:off x="2891928" y="1464780"/>
                <a:ext cx="22306" cy="14870"/>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1" name="Freeform 135"/>
              <p:cNvSpPr/>
              <p:nvPr/>
            </p:nvSpPr>
            <p:spPr bwMode="auto">
              <a:xfrm>
                <a:off x="2791553" y="1426364"/>
                <a:ext cx="24784" cy="14870"/>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2" name="Freeform 136"/>
              <p:cNvSpPr/>
              <p:nvPr/>
            </p:nvSpPr>
            <p:spPr bwMode="auto">
              <a:xfrm>
                <a:off x="2580889" y="1256594"/>
                <a:ext cx="577468" cy="416372"/>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3" name="Freeform 137"/>
              <p:cNvSpPr/>
              <p:nvPr/>
            </p:nvSpPr>
            <p:spPr bwMode="auto">
              <a:xfrm>
                <a:off x="2818816" y="1617201"/>
                <a:ext cx="13632" cy="14870"/>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4" name="Freeform 138"/>
              <p:cNvSpPr/>
              <p:nvPr/>
            </p:nvSpPr>
            <p:spPr bwMode="auto">
              <a:xfrm>
                <a:off x="2698613" y="1536654"/>
                <a:ext cx="14870" cy="13632"/>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5" name="Freeform 139"/>
              <p:cNvSpPr/>
              <p:nvPr/>
            </p:nvSpPr>
            <p:spPr bwMode="auto">
              <a:xfrm>
                <a:off x="2544952" y="838983"/>
                <a:ext cx="615883" cy="322192"/>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6" name="Freeform 140"/>
              <p:cNvSpPr/>
              <p:nvPr/>
            </p:nvSpPr>
            <p:spPr bwMode="auto">
              <a:xfrm>
                <a:off x="2930344" y="809242"/>
                <a:ext cx="1203265" cy="915770"/>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7" name="Freeform 141"/>
              <p:cNvSpPr/>
              <p:nvPr/>
            </p:nvSpPr>
            <p:spPr bwMode="auto">
              <a:xfrm>
                <a:off x="3289712" y="1384232"/>
                <a:ext cx="57003" cy="39654"/>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8" name="Freeform 142"/>
              <p:cNvSpPr/>
              <p:nvPr/>
            </p:nvSpPr>
            <p:spPr bwMode="auto">
              <a:xfrm>
                <a:off x="4007209" y="1188438"/>
                <a:ext cx="30980" cy="19827"/>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69" name="Freeform 143"/>
              <p:cNvSpPr/>
              <p:nvPr/>
            </p:nvSpPr>
            <p:spPr bwMode="auto">
              <a:xfrm>
                <a:off x="3201729" y="1966656"/>
                <a:ext cx="132595" cy="127638"/>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0" name="Freeform 145"/>
              <p:cNvSpPr/>
              <p:nvPr/>
            </p:nvSpPr>
            <p:spPr bwMode="auto">
              <a:xfrm>
                <a:off x="2043076" y="2427639"/>
                <a:ext cx="801764" cy="537813"/>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1" name="Freeform 146"/>
              <p:cNvSpPr/>
              <p:nvPr/>
            </p:nvSpPr>
            <p:spPr bwMode="auto">
              <a:xfrm>
                <a:off x="2746942" y="1925763"/>
                <a:ext cx="24784" cy="12392"/>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2" name="Freeform 147"/>
              <p:cNvSpPr/>
              <p:nvPr/>
            </p:nvSpPr>
            <p:spPr bwMode="auto">
              <a:xfrm>
                <a:off x="1820019" y="1991440"/>
                <a:ext cx="92940" cy="60721"/>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3" name="Freeform 148"/>
              <p:cNvSpPr/>
              <p:nvPr/>
            </p:nvSpPr>
            <p:spPr bwMode="auto">
              <a:xfrm>
                <a:off x="1727079" y="1903457"/>
                <a:ext cx="32219" cy="48329"/>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4" name="Freeform 149"/>
              <p:cNvSpPr/>
              <p:nvPr/>
            </p:nvSpPr>
            <p:spPr bwMode="auto">
              <a:xfrm>
                <a:off x="1297076" y="1798125"/>
                <a:ext cx="42133" cy="27262"/>
              </a:xfrm>
              <a:custGeom>
                <a:avLst/>
                <a:gdLst>
                  <a:gd name="T0" fmla="*/ 14 w 17"/>
                  <a:gd name="T1" fmla="*/ 0 h 11"/>
                  <a:gd name="T2" fmla="*/ 17 w 17"/>
                  <a:gd name="T3" fmla="*/ 0 h 11"/>
                  <a:gd name="T4" fmla="*/ 17 w 17"/>
                  <a:gd name="T5" fmla="*/ 3 h 11"/>
                  <a:gd name="T6" fmla="*/ 6 w 17"/>
                  <a:gd name="T7" fmla="*/ 11 h 11"/>
                  <a:gd name="T8" fmla="*/ 0 w 17"/>
                  <a:gd name="T9" fmla="*/ 8 h 11"/>
                  <a:gd name="T10" fmla="*/ 0 w 17"/>
                  <a:gd name="T11" fmla="*/ 4 h 11"/>
                  <a:gd name="T12" fmla="*/ 14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4" y="0"/>
                    </a:moveTo>
                    <a:cubicBezTo>
                      <a:pt x="16" y="0"/>
                      <a:pt x="16" y="0"/>
                      <a:pt x="17" y="0"/>
                    </a:cubicBezTo>
                    <a:cubicBezTo>
                      <a:pt x="17" y="3"/>
                      <a:pt x="17" y="3"/>
                      <a:pt x="17" y="3"/>
                    </a:cubicBezTo>
                    <a:cubicBezTo>
                      <a:pt x="12" y="6"/>
                      <a:pt x="11" y="8"/>
                      <a:pt x="6" y="11"/>
                    </a:cubicBezTo>
                    <a:cubicBezTo>
                      <a:pt x="4" y="9"/>
                      <a:pt x="2" y="9"/>
                      <a:pt x="0" y="8"/>
                    </a:cubicBezTo>
                    <a:cubicBezTo>
                      <a:pt x="0" y="4"/>
                      <a:pt x="0" y="4"/>
                      <a:pt x="0" y="4"/>
                    </a:cubicBezTo>
                    <a:cubicBezTo>
                      <a:pt x="5" y="3"/>
                      <a:pt x="9" y="0"/>
                      <a:pt x="14"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5" name="Freeform 167"/>
              <p:cNvSpPr/>
              <p:nvPr/>
            </p:nvSpPr>
            <p:spPr bwMode="auto">
              <a:xfrm>
                <a:off x="3098875" y="2008789"/>
                <a:ext cx="52046" cy="24784"/>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6" name="Freeform 168"/>
              <p:cNvSpPr/>
              <p:nvPr/>
            </p:nvSpPr>
            <p:spPr bwMode="auto">
              <a:xfrm>
                <a:off x="3103832" y="2089338"/>
                <a:ext cx="39654" cy="22306"/>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7" name="Freeform 169"/>
              <p:cNvSpPr/>
              <p:nvPr/>
            </p:nvSpPr>
            <p:spPr bwMode="auto">
              <a:xfrm>
                <a:off x="3160835" y="2089338"/>
                <a:ext cx="27262" cy="32219"/>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8" name="Freeform 170"/>
              <p:cNvSpPr/>
              <p:nvPr/>
            </p:nvSpPr>
            <p:spPr bwMode="auto">
              <a:xfrm>
                <a:off x="1047997" y="1722534"/>
                <a:ext cx="32219" cy="14870"/>
              </a:xfrm>
              <a:custGeom>
                <a:avLst/>
                <a:gdLst>
                  <a:gd name="T0" fmla="*/ 4 w 13"/>
                  <a:gd name="T1" fmla="*/ 3 h 6"/>
                  <a:gd name="T2" fmla="*/ 8 w 13"/>
                  <a:gd name="T3" fmla="*/ 1 h 6"/>
                  <a:gd name="T4" fmla="*/ 13 w 13"/>
                  <a:gd name="T5" fmla="*/ 6 h 6"/>
                  <a:gd name="T6" fmla="*/ 3 w 13"/>
                  <a:gd name="T7" fmla="*/ 6 h 6"/>
                  <a:gd name="T8" fmla="*/ 0 w 13"/>
                  <a:gd name="T9" fmla="*/ 3 h 6"/>
                  <a:gd name="T10" fmla="*/ 4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4" y="3"/>
                    </a:moveTo>
                    <a:cubicBezTo>
                      <a:pt x="5" y="0"/>
                      <a:pt x="6" y="1"/>
                      <a:pt x="8" y="1"/>
                    </a:cubicBezTo>
                    <a:cubicBezTo>
                      <a:pt x="12" y="1"/>
                      <a:pt x="12" y="3"/>
                      <a:pt x="13" y="6"/>
                    </a:cubicBezTo>
                    <a:cubicBezTo>
                      <a:pt x="3" y="6"/>
                      <a:pt x="3" y="6"/>
                      <a:pt x="3" y="6"/>
                    </a:cubicBezTo>
                    <a:cubicBezTo>
                      <a:pt x="2" y="5"/>
                      <a:pt x="0" y="4"/>
                      <a:pt x="0" y="3"/>
                    </a:cubicBezTo>
                    <a:lnTo>
                      <a:pt x="4" y="3"/>
                    </a:lnTo>
                    <a:close/>
                  </a:path>
                </a:pathLst>
              </a:cu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sp>
            <p:nvSpPr>
              <p:cNvPr id="79" name="Oval 177"/>
              <p:cNvSpPr>
                <a:spLocks noChangeArrowheads="1"/>
              </p:cNvSpPr>
              <p:nvPr/>
            </p:nvSpPr>
            <p:spPr bwMode="auto">
              <a:xfrm>
                <a:off x="2241348" y="1205786"/>
                <a:ext cx="291213" cy="291213"/>
              </a:xfrm>
              <a:prstGeom prst="ellipse">
                <a:avLst/>
              </a:prstGeom>
              <a:grp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endParaRPr lang="en-US" sz="2400">
                  <a:solidFill>
                    <a:srgbClr val="000000"/>
                  </a:solidFill>
                </a:endParaRPr>
              </a:p>
            </p:txBody>
          </p:sp>
        </p:grpSp>
      </p:grpSp>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1">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3000">
              <a:schemeClr val="accent1">
                <a:lumMod val="5000"/>
                <a:lumOff val="95000"/>
              </a:schemeClr>
            </a:gs>
            <a:gs pos="100000">
              <a:schemeClr val="accent1">
                <a:lumMod val="45000"/>
                <a:lumOff val="55000"/>
              </a:schemeClr>
            </a:gs>
            <a:gs pos="7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3000">
              <a:schemeClr val="accent1">
                <a:lumMod val="5000"/>
                <a:lumOff val="95000"/>
              </a:schemeClr>
            </a:gs>
            <a:gs pos="100000">
              <a:schemeClr val="accent1">
                <a:lumMod val="45000"/>
                <a:lumOff val="55000"/>
              </a:schemeClr>
            </a:gs>
            <a:gs pos="7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18.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xml"/><Relationship Id="rId7"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20.xml"/><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ags" Target="../tags/tag23.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25.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image" Target="../media/image31.pn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43.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8.xml"/><Relationship Id="rId2" Type="http://schemas.openxmlformats.org/officeDocument/2006/relationships/image" Target="../media/image45.png"/><Relationship Id="rId1"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0.xml"/><Relationship Id="rId2" Type="http://schemas.openxmlformats.org/officeDocument/2006/relationships/image" Target="../media/image48.png"/><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image" Target="../media/image51.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xml"/><Relationship Id="rId2" Type="http://schemas.openxmlformats.org/officeDocument/2006/relationships/image" Target="../media/image53.png"/><Relationship Id="rId1" Type="http://schemas.openxmlformats.org/officeDocument/2006/relationships/image" Target="../media/image52.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5.xml"/><Relationship Id="rId2" Type="http://schemas.openxmlformats.org/officeDocument/2006/relationships/image" Target="../media/image55.png"/><Relationship Id="rId1"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6.xml"/><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image" Target="../media/image5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16.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custDataLst>
              <p:tags r:id="rId1"/>
            </p:custDataLst>
          </p:nvPr>
        </p:nvSpPr>
        <p:spPr>
          <a:xfrm>
            <a:off x="4991099" y="1896810"/>
            <a:ext cx="2209802" cy="19380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0" b="1" dirty="0">
                <a:latin typeface="+mj-ea"/>
                <a:ea typeface="+mj-ea"/>
                <a:cs typeface="Arial" panose="020B0604020202020204" pitchFamily="34" charset="0"/>
              </a:rPr>
              <a:t>2019</a:t>
            </a:r>
            <a:endParaRPr lang="en-US" altLang="zh-CN" sz="6000" b="1" dirty="0">
              <a:latin typeface="+mj-ea"/>
              <a:ea typeface="+mj-ea"/>
              <a:cs typeface="Arial" panose="020B0604020202020204" pitchFamily="34" charset="0"/>
            </a:endParaRPr>
          </a:p>
          <a:p>
            <a:pPr algn="ctr"/>
            <a:endParaRPr lang="zh-CN" altLang="en-US" sz="6000" dirty="0">
              <a:latin typeface="+mj-ea"/>
              <a:ea typeface="+mj-ea"/>
            </a:endParaRPr>
          </a:p>
        </p:txBody>
      </p:sp>
      <p:sp>
        <p:nvSpPr>
          <p:cNvPr id="7" name="标题 6"/>
          <p:cNvSpPr>
            <a:spLocks noGrp="1"/>
          </p:cNvSpPr>
          <p:nvPr>
            <p:ph type="ctrTitle"/>
            <p:custDataLst>
              <p:tags r:id="rId2"/>
            </p:custDataLst>
          </p:nvPr>
        </p:nvSpPr>
        <p:spPr/>
        <p:txBody>
          <a:bodyPr>
            <a:normAutofit fontScale="90000"/>
          </a:bodyPr>
          <a:lstStyle/>
          <a:p>
            <a:r>
              <a:rPr lang="zh-CN" altLang="en-US" dirty="0"/>
              <a:t>百度文库</a:t>
            </a:r>
            <a:r>
              <a:rPr lang="en-US" altLang="zh-CN" dirty="0"/>
              <a:t>&amp;</a:t>
            </a:r>
            <a:r>
              <a:rPr lang="zh-CN" altLang="en-US" dirty="0"/>
              <a:t>学术</a:t>
            </a:r>
            <a:r>
              <a:rPr lang="zh-CN" altLang="en-US" dirty="0"/>
              <a:t>资源服务介绍</a:t>
            </a:r>
            <a:endParaRPr lang="zh-CN" altLang="en-US" dirty="0"/>
          </a:p>
        </p:txBody>
      </p:sp>
      <p:sp>
        <p:nvSpPr>
          <p:cNvPr id="8" name="副标题 7"/>
          <p:cNvSpPr>
            <a:spLocks noGrp="1"/>
          </p:cNvSpPr>
          <p:nvPr>
            <p:ph type="subTitle" idx="1"/>
            <p:custDataLst>
              <p:tags r:id="rId3"/>
            </p:custDataLst>
          </p:nvPr>
        </p:nvSpPr>
        <p:spPr/>
        <p:txBody>
          <a:bodyPr/>
          <a:lstStyle/>
          <a:p>
            <a:r>
              <a:rPr lang="en-US" altLang="zh-CN"/>
              <a:t>Baidu library resource and Baidu scholar</a:t>
            </a:r>
            <a:endParaRPr lang="en-US" altLang="zh-CN" dirty="0"/>
          </a:p>
        </p:txBody>
      </p:sp>
      <p:sp>
        <p:nvSpPr>
          <p:cNvPr id="9" name="矩形 8"/>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0" name="矩形 9"/>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1" name="矩形 10"/>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2" name="矩形 11"/>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3" name="矩形 12"/>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0" y="465516"/>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14400" y="465516"/>
            <a:ext cx="8540686"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634" y="1348166"/>
            <a:ext cx="9454452"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107315" y="518221"/>
            <a:ext cx="9833715" cy="830997"/>
          </a:xfrm>
          <a:prstGeom prst="rect">
            <a:avLst/>
          </a:prstGeom>
          <a:noFill/>
          <a:ln w="9525">
            <a:noFill/>
          </a:ln>
        </p:spPr>
        <p:txBody>
          <a:bodyPr wrap="square">
            <a:spAutoFit/>
          </a:bodyPr>
          <a:lstStyle/>
          <a:p>
            <a:pPr indent="0"/>
            <a:r>
              <a:rPr lang="en-US" altLang="zh-CN" sz="2400" b="1" dirty="0">
                <a:solidFill>
                  <a:schemeClr val="bg1"/>
                </a:solidFill>
                <a:latin typeface="宋体" panose="02010600030101010101" pitchFamily="2" charset="-122"/>
                <a:ea typeface="宋体" panose="02010600030101010101" pitchFamily="2" charset="-122"/>
                <a:cs typeface="宋体" panose="02010600030101010101" pitchFamily="2" charset="-122"/>
              </a:rPr>
              <a:t> 2</a:t>
            </a:r>
            <a:r>
              <a:rPr lang="zh-CN" altLang="en-US" sz="24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b="0" dirty="0">
                <a:latin typeface="宋体" panose="02010600030101010101" pitchFamily="2" charset="-122"/>
                <a:ea typeface="宋体" panose="02010600030101010101" pitchFamily="2" charset="-122"/>
                <a:cs typeface="宋体" panose="02010600030101010101" pitchFamily="2" charset="-122"/>
              </a:rPr>
              <a:t>  检索技巧 </a:t>
            </a:r>
            <a:r>
              <a:rPr lang="en-US" altLang="zh-CN" sz="2400" b="0" dirty="0">
                <a:latin typeface="宋体" panose="02010600030101010101" pitchFamily="2" charset="-122"/>
                <a:ea typeface="宋体" panose="02010600030101010101" pitchFamily="2" charset="-122"/>
                <a:cs typeface="宋体" panose="02010600030101010101" pitchFamily="2" charset="-122"/>
              </a:rPr>
              <a:t>——— </a:t>
            </a:r>
            <a:r>
              <a:rPr lang="zh-CN" altLang="en-US" sz="2400" b="0" dirty="0">
                <a:latin typeface="宋体" panose="02010600030101010101" pitchFamily="2" charset="-122"/>
                <a:ea typeface="宋体" panose="02010600030101010101" pitchFamily="2" charset="-122"/>
                <a:cs typeface="宋体" panose="02010600030101010101" pitchFamily="2" charset="-122"/>
              </a:rPr>
              <a:t>①</a:t>
            </a:r>
            <a:r>
              <a:rPr lang="en-US" altLang="zh-CN" sz="2400" b="0" dirty="0">
                <a:latin typeface="宋体" panose="02010600030101010101" pitchFamily="2" charset="-122"/>
                <a:ea typeface="宋体" panose="02010600030101010101" pitchFamily="2" charset="-122"/>
                <a:cs typeface="宋体" panose="02010600030101010101" pitchFamily="2" charset="-122"/>
              </a:rPr>
              <a:t>.</a:t>
            </a:r>
            <a:r>
              <a:rPr lang="zh-CN" altLang="en-US" sz="2400" b="0" dirty="0">
                <a:latin typeface="宋体" panose="02010600030101010101" pitchFamily="2" charset="-122"/>
                <a:ea typeface="宋体" panose="02010600030101010101" pitchFamily="2" charset="-122"/>
                <a:cs typeface="宋体" panose="02010600030101010101" pitchFamily="2" charset="-122"/>
              </a:rPr>
              <a:t>可根据文档格式、相关性排序、页数、</a:t>
            </a:r>
            <a:endParaRPr lang="zh-CN" altLang="en-US" sz="2400" b="0" dirty="0">
              <a:latin typeface="宋体" panose="02010600030101010101" pitchFamily="2" charset="-122"/>
              <a:ea typeface="宋体" panose="02010600030101010101" pitchFamily="2" charset="-122"/>
              <a:cs typeface="宋体" panose="02010600030101010101" pitchFamily="2" charset="-122"/>
            </a:endParaRPr>
          </a:p>
          <a:p>
            <a:pPr indent="0"/>
            <a:r>
              <a:rPr lang="zh-CN" altLang="en-US" sz="2400" b="0" dirty="0">
                <a:latin typeface="宋体" panose="02010600030101010101" pitchFamily="2" charset="-122"/>
                <a:ea typeface="宋体" panose="02010600030101010101" pitchFamily="2" charset="-122"/>
                <a:cs typeface="宋体" panose="02010600030101010101" pitchFamily="2" charset="-122"/>
              </a:rPr>
              <a:t>                            发布时间等快速定位所需资源：</a:t>
            </a:r>
            <a:endParaRPr lang="zh-CN" altLang="en-US" sz="2400" b="0" dirty="0">
              <a:latin typeface="宋体" panose="02010600030101010101" pitchFamily="2" charset="-122"/>
              <a:ea typeface="宋体" panose="02010600030101010101" pitchFamily="2" charset="-122"/>
              <a:cs typeface="宋体" panose="02010600030101010101" pitchFamily="2" charset="-122"/>
            </a:endParaRPr>
          </a:p>
        </p:txBody>
      </p:sp>
      <p:pic>
        <p:nvPicPr>
          <p:cNvPr id="10" name="图片 10"/>
          <p:cNvPicPr>
            <a:picLocks noChangeAspect="1"/>
          </p:cNvPicPr>
          <p:nvPr/>
        </p:nvPicPr>
        <p:blipFill>
          <a:blip r:embed="rId1"/>
          <a:stretch>
            <a:fillRect/>
          </a:stretch>
        </p:blipFill>
        <p:spPr>
          <a:xfrm>
            <a:off x="251338" y="1601264"/>
            <a:ext cx="11797665" cy="3768725"/>
          </a:xfrm>
          <a:prstGeom prst="rect">
            <a:avLst/>
          </a:prstGeom>
          <a:noFill/>
          <a:ln w="9525">
            <a:noFill/>
          </a:ln>
        </p:spPr>
      </p:pic>
      <p:cxnSp>
        <p:nvCxnSpPr>
          <p:cNvPr id="2" name="直接连接符 1"/>
          <p:cNvCxnSpPr/>
          <p:nvPr/>
        </p:nvCxnSpPr>
        <p:spPr>
          <a:xfrm flipH="1" flipV="1">
            <a:off x="225303" y="1606344"/>
            <a:ext cx="11823700" cy="146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251338" y="5369989"/>
            <a:ext cx="11823700" cy="146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2028683" y="1595549"/>
            <a:ext cx="45085" cy="37909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6733" y="1606344"/>
            <a:ext cx="33655" cy="37687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2" name="矩形 11"/>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3" name="矩形 12"/>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4" name="矩形 13"/>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5" name="矩形 14"/>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2"/>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305560"/>
            <a:ext cx="5955665"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pic>
        <p:nvPicPr>
          <p:cNvPr id="9" name="图片 8"/>
          <p:cNvPicPr>
            <a:picLocks noChangeAspect="1"/>
          </p:cNvPicPr>
          <p:nvPr/>
        </p:nvPicPr>
        <p:blipFill>
          <a:blip r:embed="rId1"/>
          <a:stretch>
            <a:fillRect/>
          </a:stretch>
        </p:blipFill>
        <p:spPr>
          <a:xfrm>
            <a:off x="103414" y="1551462"/>
            <a:ext cx="9028420" cy="5094010"/>
          </a:xfrm>
          <a:prstGeom prst="rect">
            <a:avLst/>
          </a:prstGeom>
        </p:spPr>
      </p:pic>
      <p:sp>
        <p:nvSpPr>
          <p:cNvPr id="3" name="流程图: 过程 2"/>
          <p:cNvSpPr/>
          <p:nvPr/>
        </p:nvSpPr>
        <p:spPr>
          <a:xfrm>
            <a:off x="0" y="42291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25830" y="422910"/>
            <a:ext cx="5466739"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84454" y="475615"/>
            <a:ext cx="6171733" cy="830997"/>
          </a:xfrm>
          <a:prstGeom prst="rect">
            <a:avLst/>
          </a:prstGeom>
          <a:noFill/>
          <a:ln w="9525">
            <a:noFill/>
          </a:ln>
        </p:spPr>
        <p:txBody>
          <a:bodyPr wrap="square">
            <a:spAutoFit/>
          </a:bodyPr>
          <a:lstStyle/>
          <a:p>
            <a:pPr indent="0"/>
            <a:r>
              <a:rPr 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rPr>
              <a:t>②</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000" b="0" dirty="0">
                <a:latin typeface="宋体" panose="02010600030101010101" pitchFamily="2" charset="-122"/>
                <a:ea typeface="宋体" panose="02010600030101010101" pitchFamily="2" charset="-122"/>
                <a:cs typeface="宋体" panose="02010600030101010101" pitchFamily="2" charset="-122"/>
              </a:rPr>
              <a:t>点开所需资源，可在线预览，也可以直接下    </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p>
            <a:pPr indent="0"/>
            <a:r>
              <a:rPr lang="zh-CN" altLang="en-US" sz="2000" b="0" dirty="0">
                <a:latin typeface="宋体" panose="02010600030101010101" pitchFamily="2" charset="-122"/>
                <a:ea typeface="宋体" panose="02010600030101010101" pitchFamily="2" charset="-122"/>
                <a:cs typeface="宋体" panose="02010600030101010101" pitchFamily="2" charset="-122"/>
              </a:rPr>
              <a:t>       载到本地进行二次编辑：</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p:txBody>
      </p:sp>
      <p:cxnSp>
        <p:nvCxnSpPr>
          <p:cNvPr id="8" name="直接连接符 7"/>
          <p:cNvCxnSpPr/>
          <p:nvPr/>
        </p:nvCxnSpPr>
        <p:spPr>
          <a:xfrm flipH="1">
            <a:off x="103414" y="1559247"/>
            <a:ext cx="902842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84455" y="6603623"/>
            <a:ext cx="9042736" cy="561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129512" y="1537205"/>
            <a:ext cx="0" cy="51082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03414" y="1559247"/>
            <a:ext cx="5390" cy="505216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6" name="矩形 15"/>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7" name="矩形 16"/>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8" name="矩形 17"/>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9" name="矩形 18"/>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pic>
        <p:nvPicPr>
          <p:cNvPr id="11" name="图片 11"/>
          <p:cNvPicPr>
            <a:picLocks noChangeAspect="1"/>
          </p:cNvPicPr>
          <p:nvPr/>
        </p:nvPicPr>
        <p:blipFill>
          <a:blip r:embed="rId2"/>
          <a:stretch>
            <a:fillRect/>
          </a:stretch>
        </p:blipFill>
        <p:spPr>
          <a:xfrm>
            <a:off x="1937046" y="1440854"/>
            <a:ext cx="8843551" cy="5309392"/>
          </a:xfrm>
          <a:prstGeom prst="rect">
            <a:avLst/>
          </a:prstGeom>
          <a:noFill/>
          <a:ln w="9525">
            <a:noFill/>
          </a:ln>
        </p:spPr>
      </p:pic>
      <p:cxnSp>
        <p:nvCxnSpPr>
          <p:cNvPr id="10" name="直接连接符 9"/>
          <p:cNvCxnSpPr/>
          <p:nvPr/>
        </p:nvCxnSpPr>
        <p:spPr>
          <a:xfrm flipH="1">
            <a:off x="1931656" y="1445425"/>
            <a:ext cx="8848941" cy="997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1937046" y="6750246"/>
            <a:ext cx="884355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931656" y="1445425"/>
            <a:ext cx="5390" cy="527899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0772308" y="1437639"/>
            <a:ext cx="6755" cy="52867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8255" y="45501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34084" y="455010"/>
            <a:ext cx="8044676"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0" y="1470595"/>
            <a:ext cx="8550111"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92710" y="507715"/>
            <a:ext cx="8886050" cy="830997"/>
          </a:xfrm>
          <a:prstGeom prst="rect">
            <a:avLst/>
          </a:prstGeom>
          <a:noFill/>
          <a:ln w="9525">
            <a:noFill/>
          </a:ln>
        </p:spPr>
        <p:txBody>
          <a:bodyPr wrap="square">
            <a:spAutoFit/>
          </a:bodyPr>
          <a:lstStyle/>
          <a:p>
            <a:pPr marL="457200" indent="-457200">
              <a:buAutoNum type="arabicPeriod" startAt="3"/>
            </a:pPr>
            <a:r>
              <a:rPr lang="zh-CN" altLang="en-US" sz="2400" b="0" dirty="0">
                <a:latin typeface="宋体" panose="02010600030101010101" pitchFamily="2" charset="-122"/>
                <a:ea typeface="宋体" panose="02010600030101010101" pitchFamily="2" charset="-122"/>
                <a:cs typeface="宋体" panose="02010600030101010101" pitchFamily="2" charset="-122"/>
              </a:rPr>
              <a:t>   功能和模块 </a:t>
            </a:r>
            <a:r>
              <a:rPr lang="en-US" altLang="zh-CN" sz="2400" b="0" dirty="0">
                <a:latin typeface="宋体" panose="02010600030101010101" pitchFamily="2" charset="-122"/>
                <a:ea typeface="宋体" panose="02010600030101010101" pitchFamily="2" charset="-122"/>
                <a:cs typeface="宋体" panose="02010600030101010101" pitchFamily="2" charset="-122"/>
              </a:rPr>
              <a:t>———  </a:t>
            </a:r>
            <a:r>
              <a:rPr lang="zh-CN" altLang="en-US" sz="2400" b="0" dirty="0">
                <a:latin typeface="宋体" panose="02010600030101010101" pitchFamily="2" charset="-122"/>
                <a:ea typeface="宋体" panose="02010600030101010101" pitchFamily="2" charset="-122"/>
                <a:cs typeface="宋体" panose="02010600030101010101" pitchFamily="2" charset="-122"/>
              </a:rPr>
              <a:t>①</a:t>
            </a:r>
            <a:r>
              <a:rPr lang="en-US" altLang="zh-CN" sz="2400" b="0" dirty="0">
                <a:latin typeface="宋体" panose="02010600030101010101" pitchFamily="2" charset="-122"/>
                <a:ea typeface="宋体" panose="02010600030101010101" pitchFamily="2" charset="-122"/>
                <a:cs typeface="宋体" panose="02010600030101010101" pitchFamily="2" charset="-122"/>
              </a:rPr>
              <a:t>.</a:t>
            </a:r>
            <a:r>
              <a:rPr lang="zh-CN" altLang="en-US" sz="2400" b="0" dirty="0">
                <a:latin typeface="宋体" panose="02010600030101010101" pitchFamily="2" charset="-122"/>
                <a:ea typeface="宋体" panose="02010600030101010101" pitchFamily="2" charset="-122"/>
                <a:cs typeface="宋体" panose="02010600030101010101" pitchFamily="2" charset="-122"/>
              </a:rPr>
              <a:t>除了直接搜索，也可以在各功能</a:t>
            </a:r>
            <a:endParaRPr lang="en-US" altLang="zh-CN" sz="2400" b="0" dirty="0">
              <a:latin typeface="宋体" panose="02010600030101010101" pitchFamily="2" charset="-122"/>
              <a:ea typeface="宋体" panose="02010600030101010101" pitchFamily="2" charset="-122"/>
              <a:cs typeface="宋体" panose="02010600030101010101" pitchFamily="2" charset="-122"/>
            </a:endParaRPr>
          </a:p>
          <a:p>
            <a:r>
              <a:rPr lang="zh-CN" altLang="en-US" sz="2400" b="0" dirty="0">
                <a:latin typeface="宋体" panose="02010600030101010101" pitchFamily="2" charset="-122"/>
                <a:ea typeface="宋体" panose="02010600030101010101" pitchFamily="2" charset="-122"/>
                <a:cs typeface="宋体" panose="02010600030101010101" pitchFamily="2" charset="-122"/>
              </a:rPr>
              <a:t>                              模块中寻找所需资源：</a:t>
            </a:r>
            <a:endParaRPr lang="zh-CN" altLang="en-US" sz="3200" b="0" dirty="0">
              <a:latin typeface="宋体" panose="02010600030101010101" pitchFamily="2" charset="-122"/>
              <a:ea typeface="宋体" panose="02010600030101010101" pitchFamily="2" charset="-122"/>
              <a:cs typeface="宋体" panose="02010600030101010101" pitchFamily="2" charset="-122"/>
            </a:endParaRPr>
          </a:p>
        </p:txBody>
      </p:sp>
      <p:pic>
        <p:nvPicPr>
          <p:cNvPr id="12" name="图片 12"/>
          <p:cNvPicPr>
            <a:picLocks noChangeAspect="1"/>
          </p:cNvPicPr>
          <p:nvPr/>
        </p:nvPicPr>
        <p:blipFill>
          <a:blip r:embed="rId1"/>
          <a:stretch>
            <a:fillRect/>
          </a:stretch>
        </p:blipFill>
        <p:spPr>
          <a:xfrm>
            <a:off x="197998" y="1438874"/>
            <a:ext cx="10377170" cy="5327650"/>
          </a:xfrm>
          <a:prstGeom prst="rect">
            <a:avLst/>
          </a:prstGeom>
          <a:noFill/>
          <a:ln w="9525">
            <a:noFill/>
          </a:ln>
        </p:spPr>
      </p:pic>
      <p:cxnSp>
        <p:nvCxnSpPr>
          <p:cNvPr id="10" name="直接连接符 9"/>
          <p:cNvCxnSpPr/>
          <p:nvPr/>
        </p:nvCxnSpPr>
        <p:spPr>
          <a:xfrm flipH="1">
            <a:off x="201173" y="1469914"/>
            <a:ext cx="10398126" cy="1354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201173" y="6751601"/>
            <a:ext cx="10380980" cy="1841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7998" y="1469914"/>
            <a:ext cx="22225" cy="529311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3" name="矩形 12"/>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4" name="矩形 13"/>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5" name="矩形 14"/>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6" name="矩形 15"/>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pic>
        <p:nvPicPr>
          <p:cNvPr id="23" name="图片 22"/>
          <p:cNvPicPr>
            <a:picLocks noChangeAspect="1"/>
          </p:cNvPicPr>
          <p:nvPr/>
        </p:nvPicPr>
        <p:blipFill>
          <a:blip r:embed="rId2"/>
          <a:stretch>
            <a:fillRect/>
          </a:stretch>
        </p:blipFill>
        <p:spPr>
          <a:xfrm>
            <a:off x="6261762" y="1421600"/>
            <a:ext cx="5930238" cy="3305952"/>
          </a:xfrm>
          <a:prstGeom prst="rect">
            <a:avLst/>
          </a:prstGeom>
        </p:spPr>
      </p:pic>
      <p:pic>
        <p:nvPicPr>
          <p:cNvPr id="22" name="图片 21"/>
          <p:cNvPicPr>
            <a:picLocks noChangeAspect="1"/>
          </p:cNvPicPr>
          <p:nvPr/>
        </p:nvPicPr>
        <p:blipFill>
          <a:blip r:embed="rId3"/>
          <a:stretch>
            <a:fillRect/>
          </a:stretch>
        </p:blipFill>
        <p:spPr>
          <a:xfrm>
            <a:off x="6172738" y="1770944"/>
            <a:ext cx="5930238" cy="3316112"/>
          </a:xfrm>
          <a:prstGeom prst="rect">
            <a:avLst/>
          </a:prstGeom>
        </p:spPr>
      </p:pic>
      <p:pic>
        <p:nvPicPr>
          <p:cNvPr id="24" name="图片 23"/>
          <p:cNvPicPr>
            <a:picLocks noChangeAspect="1"/>
          </p:cNvPicPr>
          <p:nvPr/>
        </p:nvPicPr>
        <p:blipFill rotWithShape="1">
          <a:blip r:embed="rId4"/>
          <a:srcRect t="450"/>
          <a:stretch>
            <a:fillRect/>
          </a:stretch>
        </p:blipFill>
        <p:spPr>
          <a:xfrm>
            <a:off x="6058436" y="2106681"/>
            <a:ext cx="5991638" cy="3316112"/>
          </a:xfrm>
          <a:prstGeom prst="rect">
            <a:avLst/>
          </a:prstGeom>
        </p:spPr>
      </p:pic>
      <p:pic>
        <p:nvPicPr>
          <p:cNvPr id="8" name="图片 7"/>
          <p:cNvPicPr>
            <a:picLocks noChangeAspect="1"/>
          </p:cNvPicPr>
          <p:nvPr/>
        </p:nvPicPr>
        <p:blipFill>
          <a:blip r:embed="rId5"/>
          <a:stretch>
            <a:fillRect/>
          </a:stretch>
        </p:blipFill>
        <p:spPr>
          <a:xfrm>
            <a:off x="5684210" y="2351794"/>
            <a:ext cx="6241717" cy="3055066"/>
          </a:xfrm>
          <a:prstGeom prst="rect">
            <a:avLst/>
          </a:prstGeom>
        </p:spPr>
      </p:pic>
      <p:pic>
        <p:nvPicPr>
          <p:cNvPr id="25" name="图片 24"/>
          <p:cNvPicPr>
            <a:picLocks noChangeAspect="1"/>
          </p:cNvPicPr>
          <p:nvPr/>
        </p:nvPicPr>
        <p:blipFill rotWithShape="1">
          <a:blip r:embed="rId6"/>
          <a:srcRect t="412"/>
          <a:stretch>
            <a:fillRect/>
          </a:stretch>
        </p:blipFill>
        <p:spPr>
          <a:xfrm>
            <a:off x="5404196" y="2593671"/>
            <a:ext cx="5979388" cy="336877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8255" y="31369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34085" y="313690"/>
            <a:ext cx="8473866"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8255" y="1328420"/>
            <a:ext cx="5651500"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251338" y="313224"/>
            <a:ext cx="8647565" cy="923330"/>
          </a:xfrm>
          <a:prstGeom prst="rect">
            <a:avLst/>
          </a:prstGeom>
          <a:noFill/>
          <a:ln w="9525">
            <a:noFill/>
          </a:ln>
        </p:spPr>
        <p:txBody>
          <a:bodyPr wrap="square">
            <a:spAutoFit/>
          </a:bodyPr>
          <a:lstStyle/>
          <a:p>
            <a:pPr indent="0"/>
            <a:r>
              <a:rPr lang="zh-CN" altLang="en-US" b="0" dirty="0">
                <a:latin typeface="宋体" panose="02010600030101010101" pitchFamily="2" charset="-122"/>
                <a:ea typeface="宋体" panose="02010600030101010101" pitchFamily="2" charset="-122"/>
                <a:cs typeface="宋体" panose="02010600030101010101" pitchFamily="2" charset="-122"/>
              </a:rPr>
              <a:t>                          ②</a:t>
            </a:r>
            <a:r>
              <a:rPr lang="en-US" altLang="zh-CN" b="0" dirty="0">
                <a:latin typeface="宋体" panose="02010600030101010101" pitchFamily="2" charset="-122"/>
                <a:ea typeface="宋体" panose="02010600030101010101" pitchFamily="2" charset="-122"/>
                <a:cs typeface="宋体" panose="02010600030101010101" pitchFamily="2" charset="-122"/>
              </a:rPr>
              <a:t>.</a:t>
            </a:r>
            <a:r>
              <a:rPr lang="zh-CN" altLang="en-US" b="0" dirty="0">
                <a:latin typeface="宋体" panose="02010600030101010101" pitchFamily="2" charset="-122"/>
                <a:ea typeface="宋体" panose="02010600030101010101" pitchFamily="2" charset="-122"/>
                <a:cs typeface="宋体" panose="02010600030101010101" pitchFamily="2" charset="-122"/>
              </a:rPr>
              <a:t>以资格考试为例</a:t>
            </a:r>
            <a:r>
              <a:rPr lang="zh-CN" altLang="en-US" dirty="0">
                <a:latin typeface="宋体" panose="02010600030101010101" pitchFamily="2" charset="-122"/>
                <a:ea typeface="宋体" panose="02010600030101010101" pitchFamily="2" charset="-122"/>
                <a:cs typeface="宋体" panose="02010600030101010101" pitchFamily="2" charset="-122"/>
              </a:rPr>
              <a:t>，考试库涵盖</a:t>
            </a:r>
            <a:r>
              <a:rPr lang="zh-CN" altLang="en-US" b="0" dirty="0">
                <a:latin typeface="宋体" panose="02010600030101010101" pitchFamily="2" charset="-122"/>
                <a:ea typeface="宋体" panose="02010600030101010101" pitchFamily="2" charset="-122"/>
                <a:cs typeface="宋体" panose="02010600030101010101" pitchFamily="2" charset="-122"/>
              </a:rPr>
              <a:t>财务类、</a:t>
            </a:r>
            <a:endParaRPr lang="en-US" altLang="zh-CN" b="0" dirty="0">
              <a:latin typeface="宋体" panose="02010600030101010101" pitchFamily="2" charset="-122"/>
              <a:ea typeface="宋体" panose="02010600030101010101" pitchFamily="2" charset="-122"/>
              <a:cs typeface="宋体" panose="02010600030101010101" pitchFamily="2" charset="-122"/>
            </a:endParaRPr>
          </a:p>
          <a:p>
            <a:pPr indent="0"/>
            <a:r>
              <a:rPr lang="en-US" altLang="zh-CN" dirty="0">
                <a:latin typeface="宋体" panose="02010600030101010101" pitchFamily="2" charset="-122"/>
                <a:ea typeface="宋体" panose="02010600030101010101" pitchFamily="2" charset="-122"/>
                <a:cs typeface="宋体" panose="02010600030101010101" pitchFamily="2" charset="-122"/>
              </a:rPr>
              <a:t>3.    </a:t>
            </a:r>
            <a:r>
              <a:rPr lang="zh-CN" altLang="en-US" dirty="0">
                <a:latin typeface="宋体" panose="02010600030101010101" pitchFamily="2" charset="-122"/>
                <a:ea typeface="宋体" panose="02010600030101010101" pitchFamily="2" charset="-122"/>
                <a:cs typeface="宋体" panose="02010600030101010101" pitchFamily="2" charset="-122"/>
              </a:rPr>
              <a:t>功能和模块</a:t>
            </a:r>
            <a:r>
              <a:rPr lang="en-US" altLang="zh-CN" dirty="0">
                <a:latin typeface="宋体" panose="02010600030101010101" pitchFamily="2" charset="-122"/>
                <a:ea typeface="宋体" panose="02010600030101010101" pitchFamily="2" charset="-122"/>
                <a:cs typeface="宋体" panose="02010600030101010101" pitchFamily="2" charset="-122"/>
              </a:rPr>
              <a:t>  ———      </a:t>
            </a:r>
            <a:r>
              <a:rPr lang="zh-CN" altLang="en-US" b="0" dirty="0">
                <a:latin typeface="宋体" panose="02010600030101010101" pitchFamily="2" charset="-122"/>
                <a:ea typeface="宋体" panose="02010600030101010101" pitchFamily="2" charset="-122"/>
                <a:cs typeface="宋体" panose="02010600030101010101" pitchFamily="2" charset="-122"/>
              </a:rPr>
              <a:t>公务员类、学历类、建筑类、外语类、</a:t>
            </a:r>
            <a:endParaRPr lang="en-US" altLang="zh-CN" b="0" dirty="0">
              <a:latin typeface="宋体" panose="02010600030101010101" pitchFamily="2" charset="-122"/>
              <a:ea typeface="宋体" panose="02010600030101010101" pitchFamily="2" charset="-122"/>
              <a:cs typeface="宋体" panose="02010600030101010101" pitchFamily="2" charset="-122"/>
            </a:endParaRPr>
          </a:p>
          <a:p>
            <a:pPr indent="0"/>
            <a:r>
              <a:rPr lang="en-US" altLang="zh-CN" dirty="0">
                <a:latin typeface="宋体" panose="02010600030101010101" pitchFamily="2" charset="-122"/>
                <a:ea typeface="宋体" panose="02010600030101010101" pitchFamily="2" charset="-122"/>
                <a:cs typeface="宋体" panose="02010600030101010101" pitchFamily="2" charset="-122"/>
              </a:rPr>
              <a:t>                              </a:t>
            </a:r>
            <a:r>
              <a:rPr lang="zh-CN" altLang="en-US" b="0" dirty="0">
                <a:latin typeface="宋体" panose="02010600030101010101" pitchFamily="2" charset="-122"/>
                <a:ea typeface="宋体" panose="02010600030101010101" pitchFamily="2" charset="-122"/>
                <a:cs typeface="宋体" panose="02010600030101010101" pitchFamily="2" charset="-122"/>
              </a:rPr>
              <a:t>资格类、外贸类、医药类、计算机类</a:t>
            </a:r>
            <a:r>
              <a:rPr lang="zh-CN" altLang="en-US" dirty="0">
                <a:latin typeface="宋体" panose="02010600030101010101" pitchFamily="2" charset="-122"/>
                <a:ea typeface="宋体" panose="02010600030101010101" pitchFamily="2" charset="-122"/>
                <a:cs typeface="宋体" panose="02010600030101010101" pitchFamily="2" charset="-122"/>
              </a:rPr>
              <a:t>等专业：</a:t>
            </a:r>
            <a:endParaRPr lang="zh-CN" altLang="en-US" b="0" dirty="0">
              <a:latin typeface="宋体" panose="02010600030101010101" pitchFamily="2" charset="-122"/>
              <a:ea typeface="宋体" panose="02010600030101010101" pitchFamily="2" charset="-122"/>
              <a:cs typeface="宋体" panose="02010600030101010101" pitchFamily="2" charset="-122"/>
            </a:endParaRPr>
          </a:p>
        </p:txBody>
      </p:sp>
      <p:pic>
        <p:nvPicPr>
          <p:cNvPr id="13" name="图片 13"/>
          <p:cNvPicPr>
            <a:picLocks noChangeAspect="1"/>
          </p:cNvPicPr>
          <p:nvPr/>
        </p:nvPicPr>
        <p:blipFill>
          <a:blip r:embed="rId1"/>
          <a:stretch>
            <a:fillRect/>
          </a:stretch>
        </p:blipFill>
        <p:spPr>
          <a:xfrm>
            <a:off x="390316" y="1328419"/>
            <a:ext cx="9017635" cy="5182870"/>
          </a:xfrm>
          <a:prstGeom prst="rect">
            <a:avLst/>
          </a:prstGeom>
          <a:noFill/>
          <a:ln w="9525">
            <a:noFill/>
          </a:ln>
        </p:spPr>
      </p:pic>
      <p:cxnSp>
        <p:nvCxnSpPr>
          <p:cNvPr id="10" name="直接连接符 9"/>
          <p:cNvCxnSpPr/>
          <p:nvPr/>
        </p:nvCxnSpPr>
        <p:spPr>
          <a:xfrm flipH="1" flipV="1">
            <a:off x="4602271" y="1328419"/>
            <a:ext cx="4825365" cy="38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390316" y="6507479"/>
            <a:ext cx="9048750" cy="38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9427636" y="1343659"/>
            <a:ext cx="11430" cy="51752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378886" y="1328419"/>
            <a:ext cx="11430" cy="51752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51338" y="-788"/>
            <a:ext cx="216000" cy="455798"/>
          </a:xfrm>
          <a:prstGeom prst="rect">
            <a:avLst/>
          </a:prstGeom>
          <a:solidFill>
            <a:srgbClr val="DD6161"/>
          </a:solidFill>
          <a:ln w="25400" cap="flat" cmpd="sng" algn="ctr">
            <a:noFill/>
            <a:prstDash val="solid"/>
          </a:ln>
          <a:effectLst/>
        </p:spPr>
        <p:txBody>
          <a:bodyPr lIns="91390" tIns="45694" rIns="91390" bIns="45694"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1061401" y="-788"/>
            <a:ext cx="216000" cy="466304"/>
          </a:xfrm>
          <a:prstGeom prst="rect">
            <a:avLst/>
          </a:prstGeom>
          <a:solidFill>
            <a:srgbClr val="00B0F0"/>
          </a:solidFill>
          <a:ln w="25400" cap="flat" cmpd="sng" algn="ctr">
            <a:noFill/>
            <a:prstDash val="solid"/>
          </a:ln>
          <a:effectLst/>
        </p:spPr>
        <p:txBody>
          <a:bodyPr lIns="91390" tIns="45694" rIns="91390" bIns="45694"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13"/>
          <p:cNvSpPr/>
          <p:nvPr/>
        </p:nvSpPr>
        <p:spPr>
          <a:xfrm>
            <a:off x="521359" y="-785"/>
            <a:ext cx="216000" cy="572273"/>
          </a:xfrm>
          <a:prstGeom prst="rect">
            <a:avLst/>
          </a:prstGeom>
          <a:solidFill>
            <a:srgbClr val="F8CA56"/>
          </a:solidFill>
          <a:ln w="25400" cap="flat" cmpd="sng" algn="ctr">
            <a:noFill/>
            <a:prstDash val="solid"/>
          </a:ln>
          <a:effectLst/>
        </p:spPr>
        <p:txBody>
          <a:bodyPr lIns="91390" tIns="45694" rIns="91390" bIns="45694"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14"/>
          <p:cNvSpPr/>
          <p:nvPr/>
        </p:nvSpPr>
        <p:spPr>
          <a:xfrm>
            <a:off x="791380" y="-788"/>
            <a:ext cx="216000" cy="378000"/>
          </a:xfrm>
          <a:prstGeom prst="rect">
            <a:avLst/>
          </a:prstGeom>
          <a:solidFill>
            <a:srgbClr val="4BACC6">
              <a:lumMod val="75000"/>
            </a:srgbClr>
          </a:solidFill>
          <a:ln w="25400" cap="flat" cmpd="sng" algn="ctr">
            <a:noFill/>
            <a:prstDash val="solid"/>
          </a:ln>
          <a:effectLst/>
        </p:spPr>
        <p:txBody>
          <a:bodyPr lIns="91390" tIns="45694" rIns="91390" bIns="45694"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15"/>
          <p:cNvSpPr/>
          <p:nvPr/>
        </p:nvSpPr>
        <p:spPr>
          <a:xfrm>
            <a:off x="1331422" y="-788"/>
            <a:ext cx="216000" cy="351000"/>
          </a:xfrm>
          <a:prstGeom prst="rect">
            <a:avLst/>
          </a:prstGeom>
          <a:solidFill>
            <a:srgbClr val="0361A1"/>
          </a:solidFill>
          <a:ln w="25400" cap="flat" cmpd="sng" algn="ctr">
            <a:noFill/>
            <a:prstDash val="solid"/>
          </a:ln>
          <a:effectLst/>
        </p:spPr>
        <p:txBody>
          <a:bodyPr lIns="91390" tIns="45694" rIns="91390" bIns="45694"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rotWithShape="1">
          <a:blip r:embed="rId2"/>
          <a:srcRect l="2560" t="2054" r="10107" b="2855"/>
          <a:stretch>
            <a:fillRect/>
          </a:stretch>
        </p:blipFill>
        <p:spPr>
          <a:xfrm>
            <a:off x="3790410" y="1682750"/>
            <a:ext cx="8269407" cy="5051112"/>
          </a:xfrm>
          <a:prstGeom prst="rect">
            <a:avLst/>
          </a:prstGeom>
        </p:spPr>
      </p:pic>
      <p:cxnSp>
        <p:nvCxnSpPr>
          <p:cNvPr id="17" name="直接连接符 16"/>
          <p:cNvCxnSpPr/>
          <p:nvPr/>
        </p:nvCxnSpPr>
        <p:spPr>
          <a:xfrm flipH="1" flipV="1">
            <a:off x="3795715" y="1620681"/>
            <a:ext cx="11430" cy="51752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3770100" y="1646228"/>
            <a:ext cx="8289717" cy="3652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8255" y="31369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34085" y="313690"/>
            <a:ext cx="4752952"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8255" y="1328420"/>
            <a:ext cx="5333365"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92711" y="191135"/>
            <a:ext cx="5584166" cy="1138773"/>
          </a:xfrm>
          <a:prstGeom prst="rect">
            <a:avLst/>
          </a:prstGeom>
          <a:noFill/>
          <a:ln w="9525">
            <a:noFill/>
          </a:ln>
        </p:spPr>
        <p:txBody>
          <a:bodyPr wrap="square">
            <a:spAutoFit/>
          </a:bodyPr>
          <a:lstStyle/>
          <a:p>
            <a:pPr indent="0"/>
            <a:r>
              <a:rPr lang="en-US" altLang="zh-CN" sz="32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en-US" altLang="zh-CN" sz="2400" b="1" dirty="0">
                <a:solidFill>
                  <a:schemeClr val="bg1"/>
                </a:solidFill>
                <a:latin typeface="宋体" panose="02010600030101010101" pitchFamily="2" charset="-122"/>
                <a:ea typeface="宋体" panose="02010600030101010101" pitchFamily="2" charset="-122"/>
                <a:cs typeface="宋体" panose="02010600030101010101" pitchFamily="2" charset="-122"/>
              </a:rPr>
              <a:t>3</a:t>
            </a:r>
            <a:r>
              <a:rPr lang="zh-CN" altLang="en-US" sz="24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b="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400" b="0" dirty="0">
                <a:latin typeface="宋体" panose="02010600030101010101" pitchFamily="2" charset="-122"/>
                <a:ea typeface="宋体" panose="02010600030101010101" pitchFamily="2" charset="-122"/>
                <a:cs typeface="宋体" panose="02010600030101010101" pitchFamily="2" charset="-122"/>
              </a:rPr>
              <a:t>  ③</a:t>
            </a:r>
            <a:r>
              <a:rPr lang="en-US" altLang="zh-CN" sz="2400" b="0" dirty="0">
                <a:latin typeface="宋体" panose="02010600030101010101" pitchFamily="2" charset="-122"/>
                <a:ea typeface="宋体" panose="02010600030101010101" pitchFamily="2" charset="-122"/>
                <a:cs typeface="宋体" panose="02010600030101010101" pitchFamily="2" charset="-122"/>
              </a:rPr>
              <a:t>.</a:t>
            </a:r>
            <a:r>
              <a:rPr lang="zh-CN" altLang="en-US" b="0" dirty="0">
                <a:latin typeface="宋体" panose="02010600030101010101" pitchFamily="2" charset="-122"/>
                <a:ea typeface="宋体" panose="02010600030101010101" pitchFamily="2" charset="-122"/>
                <a:cs typeface="宋体" panose="02010600030101010101" pitchFamily="2" charset="-122"/>
              </a:rPr>
              <a:t>点击公务员考试库，收录全国各省真题，</a:t>
            </a:r>
            <a:endParaRPr lang="zh-CN" altLang="en-US" b="0" dirty="0">
              <a:latin typeface="宋体" panose="02010600030101010101" pitchFamily="2" charset="-122"/>
              <a:ea typeface="宋体" panose="02010600030101010101" pitchFamily="2" charset="-122"/>
              <a:cs typeface="宋体" panose="02010600030101010101" pitchFamily="2" charset="-122"/>
            </a:endParaRPr>
          </a:p>
          <a:p>
            <a:pPr indent="0"/>
            <a:r>
              <a:rPr lang="zh-CN" altLang="en-US" b="0" dirty="0">
                <a:latin typeface="宋体" panose="02010600030101010101" pitchFamily="2" charset="-122"/>
                <a:ea typeface="宋体" panose="02010600030101010101" pitchFamily="2" charset="-122"/>
                <a:cs typeface="宋体" panose="02010600030101010101" pitchFamily="2" charset="-122"/>
              </a:rPr>
              <a:t>       包含行测、申论、面试等各项考试指导、辅</a:t>
            </a:r>
            <a:endParaRPr lang="zh-CN" altLang="en-US" b="0" dirty="0">
              <a:latin typeface="宋体" panose="02010600030101010101" pitchFamily="2" charset="-122"/>
              <a:ea typeface="宋体" panose="02010600030101010101" pitchFamily="2" charset="-122"/>
              <a:cs typeface="宋体" panose="02010600030101010101" pitchFamily="2" charset="-122"/>
            </a:endParaRPr>
          </a:p>
          <a:p>
            <a:pPr indent="0"/>
            <a:r>
              <a:rPr lang="zh-CN" altLang="en-US" b="0" dirty="0">
                <a:latin typeface="宋体" panose="02010600030101010101" pitchFamily="2" charset="-122"/>
                <a:ea typeface="宋体" panose="02010600030101010101" pitchFamily="2" charset="-122"/>
                <a:cs typeface="宋体" panose="02010600030101010101" pitchFamily="2" charset="-122"/>
              </a:rPr>
              <a:t>       导的资料及真题：</a:t>
            </a:r>
            <a:endParaRPr lang="zh-CN" altLang="en-US" b="0" dirty="0">
              <a:latin typeface="宋体" panose="02010600030101010101" pitchFamily="2" charset="-122"/>
              <a:ea typeface="宋体" panose="02010600030101010101" pitchFamily="2" charset="-122"/>
              <a:cs typeface="宋体" panose="02010600030101010101" pitchFamily="2" charset="-122"/>
            </a:endParaRPr>
          </a:p>
        </p:txBody>
      </p:sp>
      <p:pic>
        <p:nvPicPr>
          <p:cNvPr id="14" name="图片 14"/>
          <p:cNvPicPr>
            <a:picLocks noChangeAspect="1"/>
          </p:cNvPicPr>
          <p:nvPr/>
        </p:nvPicPr>
        <p:blipFill>
          <a:blip r:embed="rId1"/>
          <a:stretch>
            <a:fillRect/>
          </a:stretch>
        </p:blipFill>
        <p:spPr>
          <a:xfrm>
            <a:off x="1625600" y="1328420"/>
            <a:ext cx="8737600" cy="5132705"/>
          </a:xfrm>
          <a:prstGeom prst="rect">
            <a:avLst/>
          </a:prstGeom>
          <a:noFill/>
          <a:ln w="9525">
            <a:noFill/>
          </a:ln>
        </p:spPr>
      </p:pic>
      <p:cxnSp>
        <p:nvCxnSpPr>
          <p:cNvPr id="10" name="直接连接符 9"/>
          <p:cNvCxnSpPr/>
          <p:nvPr/>
        </p:nvCxnSpPr>
        <p:spPr>
          <a:xfrm flipH="1" flipV="1">
            <a:off x="5321300" y="1320800"/>
            <a:ext cx="5039995" cy="228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1625600" y="6450965"/>
            <a:ext cx="8735695" cy="101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615440" y="1324610"/>
            <a:ext cx="10160" cy="513778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0363200" y="1313180"/>
            <a:ext cx="10160" cy="513778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2" name="矩形 11"/>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3" name="矩形 12"/>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5" name="矩形 14"/>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6" name="矩形 15"/>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8255" y="31369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34084" y="313690"/>
            <a:ext cx="6659410"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8255" y="1442720"/>
            <a:ext cx="4442460"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45719" y="313690"/>
            <a:ext cx="7547773" cy="861774"/>
          </a:xfrm>
          <a:prstGeom prst="rect">
            <a:avLst/>
          </a:prstGeom>
          <a:noFill/>
          <a:ln w="9525">
            <a:noFill/>
          </a:ln>
        </p:spPr>
        <p:txBody>
          <a:bodyPr wrap="square">
            <a:spAutoFit/>
          </a:bodyPr>
          <a:lstStyle/>
          <a:p>
            <a:pPr indent="0"/>
            <a:r>
              <a:rPr lang="en-US" altLang="zh-CN" sz="32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en-US" altLang="zh-CN" sz="2400" b="1" dirty="0">
                <a:solidFill>
                  <a:schemeClr val="bg1"/>
                </a:solidFill>
                <a:latin typeface="宋体" panose="02010600030101010101" pitchFamily="2" charset="-122"/>
                <a:ea typeface="宋体" panose="02010600030101010101" pitchFamily="2" charset="-122"/>
                <a:cs typeface="宋体" panose="02010600030101010101" pitchFamily="2" charset="-122"/>
              </a:rPr>
              <a:t>3</a:t>
            </a:r>
            <a:r>
              <a:rPr lang="zh-CN" altLang="en-US" sz="24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b="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400" b="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④</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b="0" dirty="0">
                <a:latin typeface="宋体" panose="02010600030101010101" pitchFamily="2" charset="-122"/>
                <a:ea typeface="宋体" panose="02010600030101010101" pitchFamily="2" charset="-122"/>
                <a:cs typeface="宋体" panose="02010600030101010101" pitchFamily="2" charset="-122"/>
              </a:rPr>
              <a:t>点击精品内容，其中包含教育文库、文库视频、百度题库、</a:t>
            </a:r>
            <a:endParaRPr lang="zh-CN" altLang="en-US" b="0" dirty="0">
              <a:latin typeface="宋体" panose="02010600030101010101" pitchFamily="2" charset="-122"/>
              <a:ea typeface="宋体" panose="02010600030101010101" pitchFamily="2" charset="-122"/>
              <a:cs typeface="宋体" panose="02010600030101010101" pitchFamily="2" charset="-122"/>
            </a:endParaRPr>
          </a:p>
          <a:p>
            <a:pPr indent="0"/>
            <a:r>
              <a:rPr lang="zh-CN" altLang="en-US" b="0" dirty="0">
                <a:latin typeface="宋体" panose="02010600030101010101" pitchFamily="2" charset="-122"/>
                <a:ea typeface="宋体" panose="02010600030101010101" pitchFamily="2" charset="-122"/>
                <a:cs typeface="宋体" panose="02010600030101010101" pitchFamily="2" charset="-122"/>
              </a:rPr>
              <a:t>         精品文库、学术专区  、会议中心等模块：</a:t>
            </a:r>
            <a:endParaRPr lang="zh-CN" altLang="en-US" b="0" dirty="0">
              <a:latin typeface="宋体" panose="02010600030101010101" pitchFamily="2" charset="-122"/>
              <a:ea typeface="宋体" panose="02010600030101010101" pitchFamily="2" charset="-122"/>
              <a:cs typeface="宋体" panose="02010600030101010101" pitchFamily="2" charset="-122"/>
            </a:endParaRPr>
          </a:p>
        </p:txBody>
      </p:sp>
      <p:pic>
        <p:nvPicPr>
          <p:cNvPr id="15" name="图片 15"/>
          <p:cNvPicPr>
            <a:picLocks noChangeAspect="1"/>
          </p:cNvPicPr>
          <p:nvPr/>
        </p:nvPicPr>
        <p:blipFill>
          <a:blip r:embed="rId1"/>
          <a:stretch>
            <a:fillRect/>
          </a:stretch>
        </p:blipFill>
        <p:spPr>
          <a:xfrm>
            <a:off x="339725" y="1328420"/>
            <a:ext cx="11512550" cy="5034280"/>
          </a:xfrm>
          <a:prstGeom prst="rect">
            <a:avLst/>
          </a:prstGeom>
          <a:noFill/>
          <a:ln w="9525">
            <a:noFill/>
          </a:ln>
        </p:spPr>
      </p:pic>
      <p:cxnSp>
        <p:nvCxnSpPr>
          <p:cNvPr id="10" name="直接连接符 9"/>
          <p:cNvCxnSpPr/>
          <p:nvPr/>
        </p:nvCxnSpPr>
        <p:spPr>
          <a:xfrm>
            <a:off x="11847830" y="1299276"/>
            <a:ext cx="0" cy="50584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339725" y="1328420"/>
            <a:ext cx="0" cy="50584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338455" y="6393180"/>
            <a:ext cx="11520805" cy="1143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2" name="矩形 11"/>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3" name="矩形 12"/>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4" name="矩形 13"/>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6" name="矩形 15"/>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2"/>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流程图: 接点 16"/>
          <p:cNvSpPr/>
          <p:nvPr/>
        </p:nvSpPr>
        <p:spPr>
          <a:xfrm>
            <a:off x="3706597" y="1556628"/>
            <a:ext cx="1055802" cy="995422"/>
          </a:xfrm>
          <a:prstGeom prst="flowChartConnector">
            <a:avLst/>
          </a:prstGeom>
          <a:solidFill>
            <a:schemeClr val="accent4">
              <a:lumMod val="75000"/>
            </a:schemeClr>
          </a:solidFill>
          <a:ln>
            <a:solidFill>
              <a:schemeClr val="bg2"/>
            </a:solidFill>
          </a:ln>
        </p:spPr>
        <p:txBody>
          <a:bodyPr wrap="square" rtlCol="0" anchor="ctr">
            <a:spAutoFit/>
          </a:bodyPr>
          <a:lstStyle/>
          <a:p>
            <a:pPr algn="ctr"/>
            <a:r>
              <a:rPr lang="en-US" altLang="zh-CN" sz="4000" b="1" dirty="0">
                <a:latin typeface="+mj-ea"/>
                <a:ea typeface="+mj-ea"/>
                <a:cs typeface="Arial" panose="020B0604020202020204" pitchFamily="34" charset="0"/>
              </a:rPr>
              <a:t>3</a:t>
            </a:r>
            <a:endParaRPr lang="zh-CN" altLang="en-US" sz="4000" b="1" dirty="0">
              <a:latin typeface="+mj-ea"/>
              <a:ea typeface="+mj-ea"/>
              <a:cs typeface="Arial" panose="020B0604020202020204" pitchFamily="34" charset="0"/>
            </a:endParaRPr>
          </a:p>
        </p:txBody>
      </p:sp>
      <p:sp>
        <p:nvSpPr>
          <p:cNvPr id="4" name="矩形 3"/>
          <p:cNvSpPr/>
          <p:nvPr/>
        </p:nvSpPr>
        <p:spPr>
          <a:xfrm>
            <a:off x="251338" y="18066"/>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5" name="矩形 4"/>
          <p:cNvSpPr/>
          <p:nvPr/>
        </p:nvSpPr>
        <p:spPr>
          <a:xfrm>
            <a:off x="1061401" y="18066"/>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6" name="矩形 5"/>
          <p:cNvSpPr/>
          <p:nvPr/>
        </p:nvSpPr>
        <p:spPr>
          <a:xfrm>
            <a:off x="521359" y="18069"/>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7" name="矩形 6"/>
          <p:cNvSpPr/>
          <p:nvPr/>
        </p:nvSpPr>
        <p:spPr>
          <a:xfrm>
            <a:off x="791380" y="18066"/>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8" name="矩形 7"/>
          <p:cNvSpPr/>
          <p:nvPr/>
        </p:nvSpPr>
        <p:spPr>
          <a:xfrm>
            <a:off x="1331422" y="18066"/>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9" name="新月形 8"/>
          <p:cNvSpPr/>
          <p:nvPr/>
        </p:nvSpPr>
        <p:spPr>
          <a:xfrm rot="21393245">
            <a:off x="3989269" y="2849325"/>
            <a:ext cx="4260915" cy="1442301"/>
          </a:xfrm>
          <a:prstGeom prst="moon">
            <a:avLst>
              <a:gd name="adj" fmla="val 50442"/>
            </a:avLst>
          </a:prstGeom>
          <a:solidFill>
            <a:schemeClr val="accent6">
              <a:lumMod val="65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0" name="新月形 9"/>
          <p:cNvSpPr/>
          <p:nvPr/>
        </p:nvSpPr>
        <p:spPr>
          <a:xfrm rot="340706">
            <a:off x="4509072" y="2586509"/>
            <a:ext cx="3726340" cy="1418635"/>
          </a:xfrm>
          <a:prstGeom prst="moon">
            <a:avLst/>
          </a:prstGeom>
          <a:solidFill>
            <a:schemeClr val="accent6">
              <a:lumMod val="65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2" name="文本框 11"/>
          <p:cNvSpPr txBox="1"/>
          <p:nvPr/>
        </p:nvSpPr>
        <p:spPr>
          <a:xfrm>
            <a:off x="5013932" y="1694594"/>
            <a:ext cx="2294218" cy="707886"/>
          </a:xfrm>
          <a:prstGeom prst="rect">
            <a:avLst/>
          </a:prstGeom>
          <a:noFill/>
        </p:spPr>
        <p:txBody>
          <a:bodyPr wrap="none" rtlCol="0">
            <a:spAutoFit/>
          </a:bodyPr>
          <a:lstStyle/>
          <a:p>
            <a:r>
              <a:rPr lang="zh-CN" altLang="en-US" sz="4000" dirty="0">
                <a:solidFill>
                  <a:schemeClr val="accent1">
                    <a:lumMod val="50000"/>
                  </a:schemeClr>
                </a:solidFill>
              </a:rPr>
              <a:t>特色专区</a:t>
            </a:r>
            <a:endParaRPr lang="zh-CN" altLang="en-US" sz="4000" dirty="0">
              <a:solidFill>
                <a:schemeClr val="accent1">
                  <a:lumMod val="50000"/>
                </a:schemeClr>
              </a:solidFill>
            </a:endParaRPr>
          </a:p>
        </p:txBody>
      </p:sp>
      <p:sp>
        <p:nvSpPr>
          <p:cNvPr id="13" name="圆: 空心 12"/>
          <p:cNvSpPr/>
          <p:nvPr/>
        </p:nvSpPr>
        <p:spPr>
          <a:xfrm>
            <a:off x="4939645" y="5574441"/>
            <a:ext cx="254524" cy="258155"/>
          </a:xfrm>
          <a:prstGeom prst="donut">
            <a:avLst/>
          </a:prstGeom>
          <a:solidFill>
            <a:srgbClr val="3399FF"/>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4" name="圆: 空心 13"/>
          <p:cNvSpPr/>
          <p:nvPr/>
        </p:nvSpPr>
        <p:spPr>
          <a:xfrm>
            <a:off x="4939645" y="6119382"/>
            <a:ext cx="254524" cy="258155"/>
          </a:xfrm>
          <a:prstGeom prst="donut">
            <a:avLst/>
          </a:prstGeom>
          <a:solidFill>
            <a:srgbClr val="3399FF"/>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5" name="矩形 14"/>
          <p:cNvSpPr/>
          <p:nvPr/>
        </p:nvSpPr>
        <p:spPr>
          <a:xfrm>
            <a:off x="3178696" y="4871780"/>
            <a:ext cx="6096000" cy="1613070"/>
          </a:xfrm>
          <a:prstGeom prst="rect">
            <a:avLst/>
          </a:prstGeom>
        </p:spPr>
        <p:txBody>
          <a:bodyPr>
            <a:spAutoFit/>
          </a:bodyPr>
          <a:lstStyle/>
          <a:p>
            <a:pPr lvl="0" algn="ctr">
              <a:lnSpc>
                <a:spcPct val="150000"/>
              </a:lnSpc>
            </a:pPr>
            <a:r>
              <a:rPr lang="zh-CN" altLang="en-US" dirty="0">
                <a:solidFill>
                  <a:srgbClr val="4D4D4D"/>
                </a:solidFill>
                <a:latin typeface="微软雅黑" panose="020B0503020204020204" pitchFamily="2" charset="-122"/>
                <a:ea typeface="微软雅黑" panose="020B0503020204020204" pitchFamily="2" charset="-122"/>
              </a:rPr>
              <a:t>精品文库</a:t>
            </a:r>
            <a:endParaRPr lang="en-US" altLang="zh-CN" dirty="0">
              <a:solidFill>
                <a:srgbClr val="4D4D4D"/>
              </a:solidFill>
              <a:latin typeface="微软雅黑" panose="020B0503020204020204" pitchFamily="2" charset="-122"/>
              <a:ea typeface="微软雅黑" panose="020B0503020204020204" pitchFamily="2" charset="-122"/>
            </a:endParaRPr>
          </a:p>
          <a:p>
            <a:pPr lvl="0" algn="ctr">
              <a:lnSpc>
                <a:spcPct val="150000"/>
              </a:lnSpc>
            </a:pPr>
            <a:endParaRPr lang="zh-CN" altLang="en-US" sz="700" dirty="0">
              <a:solidFill>
                <a:srgbClr val="4D4D4D"/>
              </a:solidFill>
              <a:latin typeface="微软雅黑" panose="020B0503020204020204" pitchFamily="2" charset="-122"/>
              <a:ea typeface="微软雅黑" panose="020B0503020204020204" pitchFamily="2" charset="-122"/>
            </a:endParaRPr>
          </a:p>
          <a:p>
            <a:pPr lvl="0" algn="ctr">
              <a:lnSpc>
                <a:spcPct val="150000"/>
              </a:lnSpc>
            </a:pPr>
            <a:r>
              <a:rPr lang="en-US" altLang="x-none" dirty="0">
                <a:solidFill>
                  <a:srgbClr val="4D4D4D"/>
                </a:solidFill>
                <a:latin typeface="微软雅黑" panose="020B0503020204020204" pitchFamily="2" charset="-122"/>
                <a:ea typeface="微软雅黑" panose="020B0503020204020204" pitchFamily="2" charset="-122"/>
              </a:rPr>
              <a:t> </a:t>
            </a:r>
            <a:r>
              <a:rPr lang="zh-CN" altLang="en-US" dirty="0">
                <a:solidFill>
                  <a:srgbClr val="4D4D4D"/>
                </a:solidFill>
                <a:latin typeface="微软雅黑" panose="020B0503020204020204" pitchFamily="2" charset="-122"/>
                <a:ea typeface="微软雅黑" panose="020B0503020204020204" pitchFamily="2" charset="-122"/>
              </a:rPr>
              <a:t>特色专题库</a:t>
            </a:r>
            <a:endParaRPr lang="en-US" altLang="zh-CN" dirty="0">
              <a:solidFill>
                <a:srgbClr val="4D4D4D"/>
              </a:solidFill>
              <a:latin typeface="微软雅黑" panose="020B0503020204020204" pitchFamily="2" charset="-122"/>
              <a:ea typeface="微软雅黑" panose="020B0503020204020204" pitchFamily="2" charset="-122"/>
            </a:endParaRPr>
          </a:p>
          <a:p>
            <a:pPr lvl="0" algn="ctr">
              <a:lnSpc>
                <a:spcPct val="150000"/>
              </a:lnSpc>
            </a:pPr>
            <a:endParaRPr lang="zh-CN" altLang="en-US" sz="700" dirty="0">
              <a:solidFill>
                <a:srgbClr val="4D4D4D"/>
              </a:solidFill>
              <a:latin typeface="微软雅黑" panose="020B0503020204020204" pitchFamily="2" charset="-122"/>
              <a:ea typeface="微软雅黑" panose="020B0503020204020204" pitchFamily="2" charset="-122"/>
            </a:endParaRPr>
          </a:p>
          <a:p>
            <a:pPr lvl="0" algn="ctr">
              <a:lnSpc>
                <a:spcPct val="150000"/>
              </a:lnSpc>
            </a:pPr>
            <a:r>
              <a:rPr lang="zh-CN" altLang="en-US" dirty="0">
                <a:solidFill>
                  <a:srgbClr val="4D4D4D"/>
                </a:solidFill>
                <a:latin typeface="微软雅黑" panose="020B0503020204020204" pitchFamily="2" charset="-122"/>
                <a:ea typeface="微软雅黑" panose="020B0503020204020204" pitchFamily="2" charset="-122"/>
                <a:sym typeface="+mn-ea"/>
              </a:rPr>
              <a:t>会议中心</a:t>
            </a:r>
            <a:endParaRPr lang="zh-CN" altLang="en-US" dirty="0">
              <a:solidFill>
                <a:srgbClr val="4D4D4D"/>
              </a:solidFill>
              <a:latin typeface="微软雅黑" panose="020B0503020204020204" pitchFamily="2" charset="-122"/>
              <a:ea typeface="微软雅黑" panose="020B0503020204020204" pitchFamily="2" charset="-122"/>
              <a:sym typeface="+mn-ea"/>
            </a:endParaRPr>
          </a:p>
        </p:txBody>
      </p:sp>
      <p:sp>
        <p:nvSpPr>
          <p:cNvPr id="16" name="圆: 空心 15"/>
          <p:cNvSpPr/>
          <p:nvPr/>
        </p:nvSpPr>
        <p:spPr>
          <a:xfrm>
            <a:off x="4939645" y="4996192"/>
            <a:ext cx="254524" cy="258155"/>
          </a:xfrm>
          <a:prstGeom prst="donut">
            <a:avLst/>
          </a:prstGeom>
          <a:solidFill>
            <a:srgbClr val="3399FF"/>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8255" y="31369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22655" y="313690"/>
            <a:ext cx="6647069"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8255" y="1328420"/>
            <a:ext cx="5955665"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92710" y="366395"/>
            <a:ext cx="7126605" cy="861774"/>
          </a:xfrm>
          <a:prstGeom prst="rect">
            <a:avLst/>
          </a:prstGeom>
          <a:noFill/>
          <a:ln w="9525">
            <a:noFill/>
          </a:ln>
        </p:spPr>
        <p:txBody>
          <a:bodyPr wrap="square">
            <a:spAutoFit/>
          </a:bodyPr>
          <a:lstStyle/>
          <a:p>
            <a:pPr indent="0"/>
            <a:r>
              <a:rPr lang="en-US" altLang="zh-CN" sz="3200" b="1" dirty="0">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24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b="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400" b="0" dirty="0">
                <a:latin typeface="宋体" panose="02010600030101010101" pitchFamily="2" charset="-122"/>
                <a:ea typeface="宋体" panose="02010600030101010101" pitchFamily="2" charset="-122"/>
                <a:cs typeface="宋体" panose="02010600030101010101" pitchFamily="2" charset="-122"/>
              </a:rPr>
              <a:t>   </a:t>
            </a:r>
            <a:r>
              <a:rPr lang="zh-CN" altLang="en-US" b="0" dirty="0">
                <a:latin typeface="宋体" panose="02010600030101010101" pitchFamily="2" charset="-122"/>
                <a:ea typeface="宋体" panose="02010600030101010101" pitchFamily="2" charset="-122"/>
                <a:cs typeface="宋体" panose="02010600030101010101" pitchFamily="2" charset="-122"/>
              </a:rPr>
              <a:t>以</a:t>
            </a:r>
            <a:r>
              <a:rPr lang="zh-CN" altLang="en-US" sz="2400" b="1" dirty="0">
                <a:latin typeface="宋体" panose="02010600030101010101" pitchFamily="2" charset="-122"/>
                <a:ea typeface="宋体" panose="02010600030101010101" pitchFamily="2" charset="-122"/>
                <a:cs typeface="宋体" panose="02010600030101010101" pitchFamily="2" charset="-122"/>
              </a:rPr>
              <a:t>精品文库</a:t>
            </a:r>
            <a:r>
              <a:rPr lang="zh-CN" altLang="en-US" b="0" dirty="0">
                <a:latin typeface="宋体" panose="02010600030101010101" pitchFamily="2" charset="-122"/>
                <a:ea typeface="宋体" panose="02010600030101010101" pitchFamily="2" charset="-122"/>
                <a:cs typeface="宋体" panose="02010600030101010101" pitchFamily="2" charset="-122"/>
              </a:rPr>
              <a:t>为例，包含教育培训、行业报告、学术报告、</a:t>
            </a:r>
            <a:endParaRPr lang="zh-CN" altLang="en-US" b="0" dirty="0">
              <a:latin typeface="宋体" panose="02010600030101010101" pitchFamily="2" charset="-122"/>
              <a:ea typeface="宋体" panose="02010600030101010101" pitchFamily="2" charset="-122"/>
              <a:cs typeface="宋体" panose="02010600030101010101" pitchFamily="2" charset="-122"/>
            </a:endParaRPr>
          </a:p>
          <a:p>
            <a:pPr indent="0"/>
            <a:r>
              <a:rPr lang="zh-CN" altLang="en-US" b="0" dirty="0">
                <a:latin typeface="宋体" panose="02010600030101010101" pitchFamily="2" charset="-122"/>
                <a:ea typeface="宋体" panose="02010600030101010101" pitchFamily="2" charset="-122"/>
                <a:cs typeface="宋体" panose="02010600030101010101" pitchFamily="2" charset="-122"/>
              </a:rPr>
              <a:t>         互联网、金融等功能模块，构建特色精品文库：</a:t>
            </a:r>
            <a:endParaRPr lang="zh-CN" altLang="en-US" b="0" dirty="0">
              <a:latin typeface="宋体" panose="02010600030101010101" pitchFamily="2" charset="-122"/>
              <a:ea typeface="宋体" panose="02010600030101010101" pitchFamily="2" charset="-122"/>
              <a:cs typeface="宋体" panose="02010600030101010101" pitchFamily="2" charset="-122"/>
            </a:endParaRPr>
          </a:p>
        </p:txBody>
      </p:sp>
      <p:pic>
        <p:nvPicPr>
          <p:cNvPr id="16" name="图片 16"/>
          <p:cNvPicPr>
            <a:picLocks noChangeAspect="1"/>
          </p:cNvPicPr>
          <p:nvPr/>
        </p:nvPicPr>
        <p:blipFill>
          <a:blip r:embed="rId1"/>
          <a:stretch>
            <a:fillRect/>
          </a:stretch>
        </p:blipFill>
        <p:spPr>
          <a:xfrm>
            <a:off x="7620" y="1328420"/>
            <a:ext cx="5840095" cy="2866390"/>
          </a:xfrm>
          <a:prstGeom prst="rect">
            <a:avLst/>
          </a:prstGeom>
          <a:noFill/>
          <a:ln w="9525">
            <a:noFill/>
          </a:ln>
        </p:spPr>
      </p:pic>
      <p:pic>
        <p:nvPicPr>
          <p:cNvPr id="17" name="图片 17"/>
          <p:cNvPicPr>
            <a:picLocks noChangeAspect="1"/>
          </p:cNvPicPr>
          <p:nvPr/>
        </p:nvPicPr>
        <p:blipFill>
          <a:blip r:embed="rId2"/>
          <a:stretch>
            <a:fillRect/>
          </a:stretch>
        </p:blipFill>
        <p:spPr>
          <a:xfrm>
            <a:off x="6985" y="4194810"/>
            <a:ext cx="5841365" cy="2675255"/>
          </a:xfrm>
          <a:prstGeom prst="rect">
            <a:avLst/>
          </a:prstGeom>
          <a:noFill/>
          <a:ln w="9525">
            <a:noFill/>
          </a:ln>
        </p:spPr>
      </p:pic>
      <p:pic>
        <p:nvPicPr>
          <p:cNvPr id="18" name="图片 18"/>
          <p:cNvPicPr>
            <a:picLocks noChangeAspect="1"/>
          </p:cNvPicPr>
          <p:nvPr/>
        </p:nvPicPr>
        <p:blipFill>
          <a:blip r:embed="rId3"/>
          <a:stretch>
            <a:fillRect/>
          </a:stretch>
        </p:blipFill>
        <p:spPr>
          <a:xfrm>
            <a:off x="5847398" y="1328103"/>
            <a:ext cx="6304915" cy="2789555"/>
          </a:xfrm>
          <a:prstGeom prst="rect">
            <a:avLst/>
          </a:prstGeom>
          <a:noFill/>
          <a:ln w="9525">
            <a:noFill/>
          </a:ln>
        </p:spPr>
      </p:pic>
      <p:pic>
        <p:nvPicPr>
          <p:cNvPr id="19" name="图片 19"/>
          <p:cNvPicPr>
            <a:picLocks noChangeAspect="1"/>
          </p:cNvPicPr>
          <p:nvPr/>
        </p:nvPicPr>
        <p:blipFill>
          <a:blip r:embed="rId4"/>
          <a:stretch>
            <a:fillRect/>
          </a:stretch>
        </p:blipFill>
        <p:spPr>
          <a:xfrm>
            <a:off x="5848350" y="4194810"/>
            <a:ext cx="6327140" cy="2675255"/>
          </a:xfrm>
          <a:prstGeom prst="rect">
            <a:avLst/>
          </a:prstGeom>
          <a:noFill/>
          <a:ln w="9525">
            <a:noFill/>
          </a:ln>
        </p:spPr>
      </p:pic>
      <p:sp>
        <p:nvSpPr>
          <p:cNvPr id="2" name="流程图: 过程 1"/>
          <p:cNvSpPr/>
          <p:nvPr/>
        </p:nvSpPr>
        <p:spPr>
          <a:xfrm>
            <a:off x="8255" y="1328420"/>
            <a:ext cx="1232535" cy="351155"/>
          </a:xfrm>
          <a:prstGeom prst="flowChartProcess">
            <a:avLst/>
          </a:prstGeom>
          <a:ln w="38100">
            <a:solidFill>
              <a:srgbClr val="FF0000"/>
            </a:solidFill>
          </a:ln>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6" name="流程图: 过程 5"/>
          <p:cNvSpPr/>
          <p:nvPr/>
        </p:nvSpPr>
        <p:spPr>
          <a:xfrm>
            <a:off x="5963920" y="4194810"/>
            <a:ext cx="1232535" cy="351155"/>
          </a:xfrm>
          <a:prstGeom prst="flowChartProcess">
            <a:avLst/>
          </a:prstGeom>
          <a:ln w="38100">
            <a:solidFill>
              <a:srgbClr val="FF0000"/>
            </a:solidFill>
          </a:ln>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7" name="流程图: 过程 6"/>
          <p:cNvSpPr/>
          <p:nvPr/>
        </p:nvSpPr>
        <p:spPr>
          <a:xfrm>
            <a:off x="8255" y="4194810"/>
            <a:ext cx="1232535" cy="351155"/>
          </a:xfrm>
          <a:prstGeom prst="flowChartProcess">
            <a:avLst/>
          </a:prstGeom>
          <a:ln w="38100">
            <a:solidFill>
              <a:srgbClr val="FF0000"/>
            </a:solidFill>
          </a:ln>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8" name="流程图: 过程 7"/>
          <p:cNvSpPr/>
          <p:nvPr/>
        </p:nvSpPr>
        <p:spPr>
          <a:xfrm>
            <a:off x="5963920" y="1328420"/>
            <a:ext cx="1232535" cy="351155"/>
          </a:xfrm>
          <a:prstGeom prst="flowChartProcess">
            <a:avLst/>
          </a:prstGeom>
          <a:ln w="38100">
            <a:solidFill>
              <a:srgbClr val="FF0000"/>
            </a:solidFill>
          </a:ln>
        </p:spPr>
        <p:txBody>
          <a:bodyPr wrap="square">
            <a:spAutoFit/>
          </a:bodyPr>
          <a:lstStyle/>
          <a:p>
            <a:pPr algn="ctr"/>
            <a:endParaRPr lang="en-US" altLang="zh-CN" sz="6000" b="1" dirty="0">
              <a:latin typeface="+mj-ea"/>
              <a:ea typeface="+mj-ea"/>
              <a:cs typeface="Arial" panose="020B0604020202020204" pitchFamily="34" charset="0"/>
            </a:endParaRPr>
          </a:p>
        </p:txBody>
      </p:sp>
      <p:cxnSp>
        <p:nvCxnSpPr>
          <p:cNvPr id="9" name="直接连接符 8"/>
          <p:cNvCxnSpPr/>
          <p:nvPr/>
        </p:nvCxnSpPr>
        <p:spPr>
          <a:xfrm flipH="1">
            <a:off x="1213154" y="4187144"/>
            <a:ext cx="475076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195503" y="4182534"/>
            <a:ext cx="495681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95503" y="1328103"/>
            <a:ext cx="495681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5834698" y="1324975"/>
            <a:ext cx="15558" cy="554064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21" name="矩形 20"/>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22" name="矩形 21"/>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23" name="矩形 22"/>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24" name="矩形 23"/>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8255" y="31369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34085" y="313690"/>
            <a:ext cx="2476500"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8255" y="949960"/>
            <a:ext cx="3402330"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92710" y="366395"/>
            <a:ext cx="3238500" cy="584775"/>
          </a:xfrm>
          <a:prstGeom prst="rect">
            <a:avLst/>
          </a:prstGeom>
          <a:noFill/>
          <a:ln w="9525">
            <a:noFill/>
          </a:ln>
        </p:spPr>
        <p:txBody>
          <a:bodyPr wrap="square">
            <a:spAutoFit/>
          </a:bodyPr>
          <a:lstStyle/>
          <a:p>
            <a:pPr indent="0"/>
            <a:r>
              <a:rPr lang="en-US" altLang="zh-CN" sz="3200" b="1" dirty="0">
                <a:solidFill>
                  <a:schemeClr val="bg1"/>
                </a:solidFill>
                <a:latin typeface="宋体" panose="02010600030101010101" pitchFamily="2" charset="-122"/>
                <a:ea typeface="宋体" panose="02010600030101010101" pitchFamily="2" charset="-122"/>
                <a:cs typeface="宋体" panose="02010600030101010101" pitchFamily="2" charset="-122"/>
              </a:rPr>
              <a:t> 2</a:t>
            </a:r>
            <a:r>
              <a:rPr lang="zh-CN" altLang="en-US" sz="24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b="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400" b="0" dirty="0">
                <a:latin typeface="宋体" panose="02010600030101010101" pitchFamily="2" charset="-122"/>
                <a:ea typeface="宋体" panose="02010600030101010101" pitchFamily="2" charset="-122"/>
                <a:cs typeface="宋体" panose="02010600030101010101" pitchFamily="2" charset="-122"/>
              </a:rPr>
              <a:t> </a:t>
            </a:r>
            <a:r>
              <a:rPr lang="zh-CN" altLang="en-US" sz="3200" b="0" dirty="0">
                <a:latin typeface="宋体" panose="02010600030101010101" pitchFamily="2" charset="-122"/>
                <a:ea typeface="宋体" panose="02010600030101010101" pitchFamily="2" charset="-122"/>
                <a:cs typeface="宋体" panose="02010600030101010101" pitchFamily="2" charset="-122"/>
              </a:rPr>
              <a:t>特色专题库：</a:t>
            </a:r>
            <a:endParaRPr lang="zh-CN" altLang="en-US" sz="3200" b="0" dirty="0">
              <a:latin typeface="宋体" panose="02010600030101010101" pitchFamily="2" charset="-122"/>
              <a:ea typeface="宋体" panose="02010600030101010101" pitchFamily="2" charset="-122"/>
              <a:cs typeface="宋体" panose="02010600030101010101" pitchFamily="2" charset="-122"/>
            </a:endParaRPr>
          </a:p>
        </p:txBody>
      </p:sp>
      <p:pic>
        <p:nvPicPr>
          <p:cNvPr id="20" name="图片 20"/>
          <p:cNvPicPr>
            <a:picLocks noChangeAspect="1"/>
          </p:cNvPicPr>
          <p:nvPr/>
        </p:nvPicPr>
        <p:blipFill>
          <a:blip r:embed="rId1"/>
          <a:srcRect r="895" b="-870"/>
          <a:stretch>
            <a:fillRect/>
          </a:stretch>
        </p:blipFill>
        <p:spPr>
          <a:xfrm>
            <a:off x="417830" y="1145540"/>
            <a:ext cx="11249025" cy="5224780"/>
          </a:xfrm>
          <a:prstGeom prst="rect">
            <a:avLst/>
          </a:prstGeom>
          <a:noFill/>
          <a:ln w="9525">
            <a:noFill/>
          </a:ln>
        </p:spPr>
      </p:pic>
      <p:cxnSp>
        <p:nvCxnSpPr>
          <p:cNvPr id="12" name="直接连接符 11"/>
          <p:cNvCxnSpPr/>
          <p:nvPr/>
        </p:nvCxnSpPr>
        <p:spPr>
          <a:xfrm flipH="1" flipV="1">
            <a:off x="421005" y="1155065"/>
            <a:ext cx="11222990"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421005" y="6325235"/>
            <a:ext cx="11222990"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17830" y="1164590"/>
            <a:ext cx="22860" cy="5194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643995" y="1155065"/>
            <a:ext cx="22860" cy="5194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3" name="矩形 12"/>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4" name="矩形 13"/>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5" name="矩形 14"/>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6" name="矩形 15"/>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2"/>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图片 21"/>
          <p:cNvPicPr>
            <a:picLocks noChangeAspect="1"/>
          </p:cNvPicPr>
          <p:nvPr/>
        </p:nvPicPr>
        <p:blipFill>
          <a:blip r:embed="rId1"/>
          <a:srcRect l="2288" r="3882"/>
          <a:stretch>
            <a:fillRect/>
          </a:stretch>
        </p:blipFill>
        <p:spPr>
          <a:xfrm>
            <a:off x="198755" y="370840"/>
            <a:ext cx="7297420" cy="3549015"/>
          </a:xfrm>
          <a:prstGeom prst="rect">
            <a:avLst/>
          </a:prstGeom>
          <a:noFill/>
          <a:ln w="9525">
            <a:noFill/>
          </a:ln>
        </p:spPr>
      </p:pic>
      <p:pic>
        <p:nvPicPr>
          <p:cNvPr id="22" name="图片 22"/>
          <p:cNvPicPr>
            <a:picLocks noChangeAspect="1"/>
          </p:cNvPicPr>
          <p:nvPr/>
        </p:nvPicPr>
        <p:blipFill>
          <a:blip r:embed="rId2"/>
          <a:srcRect l="12078" r="13675"/>
          <a:stretch>
            <a:fillRect/>
          </a:stretch>
        </p:blipFill>
        <p:spPr>
          <a:xfrm>
            <a:off x="5706745" y="2078355"/>
            <a:ext cx="6268720" cy="3852545"/>
          </a:xfrm>
          <a:prstGeom prst="rect">
            <a:avLst/>
          </a:prstGeom>
          <a:noFill/>
          <a:ln w="9525">
            <a:noFill/>
          </a:ln>
        </p:spPr>
      </p:pic>
      <p:sp>
        <p:nvSpPr>
          <p:cNvPr id="100" name="文本框 99"/>
          <p:cNvSpPr txBox="1"/>
          <p:nvPr/>
        </p:nvSpPr>
        <p:spPr>
          <a:xfrm>
            <a:off x="1306195" y="4625975"/>
            <a:ext cx="4400550" cy="645160"/>
          </a:xfrm>
          <a:prstGeom prst="rect">
            <a:avLst/>
          </a:prstGeom>
          <a:noFill/>
          <a:ln w="9525">
            <a:noFill/>
          </a:ln>
        </p:spPr>
        <p:txBody>
          <a:bodyPr wrap="square">
            <a:spAutoFit/>
          </a:bodyPr>
          <a:lstStyle/>
          <a:p>
            <a:pPr indent="0"/>
            <a:r>
              <a:rPr lang="en-US" altLang="zh-CN" sz="2800" b="0" dirty="0">
                <a:latin typeface="Calibri" panose="020F0502020204030204" charset="0"/>
                <a:cs typeface="Calibri" panose="020F0502020204030204" charset="0"/>
              </a:rPr>
              <a:t> </a:t>
            </a:r>
            <a:r>
              <a:rPr lang="zh-CN" altLang="en-US" sz="2800" b="0" dirty="0">
                <a:latin typeface="Calibri" panose="020F0502020204030204" charset="0"/>
                <a:cs typeface="Calibri" panose="020F0502020204030204" charset="0"/>
              </a:rPr>
              <a:t>（</a:t>
            </a:r>
            <a:r>
              <a:rPr lang="zh-CN" altLang="en-US" sz="3600" b="0" dirty="0">
                <a:latin typeface="宋体" panose="02010600030101010101" pitchFamily="2" charset="-122"/>
                <a:ea typeface="宋体" panose="02010600030101010101" pitchFamily="2" charset="-122"/>
                <a:cs typeface="宋体" panose="02010600030101010101" pitchFamily="2" charset="-122"/>
              </a:rPr>
              <a:t>国家统计报告）</a:t>
            </a:r>
            <a:endParaRPr lang="zh-CN" altLang="en-US" sz="3600" b="0" dirty="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5106670" y="5930900"/>
            <a:ext cx="4616450" cy="645160"/>
          </a:xfrm>
          <a:prstGeom prst="rect">
            <a:avLst/>
          </a:prstGeom>
          <a:noFill/>
          <a:ln w="9525">
            <a:noFill/>
          </a:ln>
        </p:spPr>
        <p:txBody>
          <a:bodyPr wrap="square">
            <a:spAutoFit/>
          </a:bodyPr>
          <a:lstStyle/>
          <a:p>
            <a:pPr indent="0"/>
            <a:r>
              <a:rPr lang="zh-CN" altLang="en-US" sz="3600" b="0" dirty="0">
                <a:latin typeface="宋体" panose="02010600030101010101" pitchFamily="2" charset="-122"/>
                <a:ea typeface="宋体" panose="02010600030101010101" pitchFamily="2" charset="-122"/>
                <a:cs typeface="宋体" panose="02010600030101010101" pitchFamily="2" charset="-122"/>
              </a:rPr>
              <a:t>（全球顶尖智库报告）</a:t>
            </a:r>
            <a:endParaRPr lang="zh-CN" altLang="en-US" sz="3600" b="0" dirty="0">
              <a:latin typeface="宋体" panose="02010600030101010101" pitchFamily="2" charset="-122"/>
              <a:ea typeface="宋体" panose="02010600030101010101" pitchFamily="2" charset="-122"/>
              <a:cs typeface="宋体" panose="02010600030101010101" pitchFamily="2" charset="-122"/>
            </a:endParaRPr>
          </a:p>
        </p:txBody>
      </p:sp>
      <p:cxnSp>
        <p:nvCxnSpPr>
          <p:cNvPr id="12" name="直接连接符 11"/>
          <p:cNvCxnSpPr/>
          <p:nvPr/>
        </p:nvCxnSpPr>
        <p:spPr>
          <a:xfrm flipH="1">
            <a:off x="198755" y="3994150"/>
            <a:ext cx="5459095" cy="88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706745" y="2034540"/>
            <a:ext cx="11430" cy="37115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线形标注 2 4"/>
          <p:cNvSpPr/>
          <p:nvPr/>
        </p:nvSpPr>
        <p:spPr>
          <a:xfrm>
            <a:off x="1390650" y="4441190"/>
            <a:ext cx="3474085" cy="1014729"/>
          </a:xfrm>
          <a:prstGeom prst="borderCallout2">
            <a:avLst>
              <a:gd name="adj1" fmla="val 63391"/>
              <a:gd name="adj2" fmla="val -840"/>
              <a:gd name="adj3" fmla="val 28660"/>
              <a:gd name="adj4" fmla="val -26777"/>
              <a:gd name="adj5" fmla="val -120650"/>
              <a:gd name="adj6" fmla="val -31456"/>
            </a:avLst>
          </a:prstGeom>
          <a:ln w="38100">
            <a:solidFill>
              <a:srgbClr val="FF6600"/>
            </a:solidFill>
          </a:ln>
        </p:spPr>
        <p:txBody>
          <a:bodyPr wrap="square">
            <a:spAutoFit/>
          </a:bodyPr>
          <a:lstStyle/>
          <a:p>
            <a:pPr algn="ctr"/>
            <a:endParaRPr lang="en-US" altLang="zh-CN" sz="6000" b="1" dirty="0">
              <a:latin typeface="+mj-ea"/>
              <a:ea typeface="+mj-ea"/>
              <a:cs typeface="Arial" panose="020B0604020202020204" pitchFamily="34" charset="0"/>
            </a:endParaRPr>
          </a:p>
        </p:txBody>
      </p:sp>
      <p:cxnSp>
        <p:nvCxnSpPr>
          <p:cNvPr id="8" name="直接连接符 7"/>
          <p:cNvCxnSpPr/>
          <p:nvPr/>
        </p:nvCxnSpPr>
        <p:spPr>
          <a:xfrm flipH="1">
            <a:off x="9765665" y="5906770"/>
            <a:ext cx="2218055" cy="1079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线形标注 2 5"/>
          <p:cNvSpPr/>
          <p:nvPr/>
        </p:nvSpPr>
        <p:spPr>
          <a:xfrm rot="10800000">
            <a:off x="5188268" y="5890260"/>
            <a:ext cx="4552950" cy="741045"/>
          </a:xfrm>
          <a:prstGeom prst="borderCallout2">
            <a:avLst>
              <a:gd name="adj1" fmla="val 28598"/>
              <a:gd name="adj2" fmla="val 451"/>
              <a:gd name="adj3" fmla="val 62265"/>
              <a:gd name="adj4" fmla="val -24968"/>
              <a:gd name="adj5" fmla="val 179411"/>
              <a:gd name="adj6" fmla="val -33582"/>
            </a:avLst>
          </a:prstGeom>
          <a:ln w="44450">
            <a:solidFill>
              <a:srgbClr val="FF6600"/>
            </a:solidFill>
          </a:ln>
        </p:spPr>
        <p:txBody>
          <a:bodyPr wrap="square">
            <a:spAutoFit/>
          </a:bodyPr>
          <a:lstStyle/>
          <a:p>
            <a:pPr algn="ctr"/>
            <a:endParaRPr lang="en-US" altLang="zh-CN" sz="6000" b="1" dirty="0">
              <a:latin typeface="+mj-ea"/>
              <a:ea typeface="+mj-ea"/>
              <a:cs typeface="Arial" panose="020B0604020202020204" pitchFamily="34" charset="0"/>
            </a:endParaRPr>
          </a:p>
        </p:txBody>
      </p:sp>
      <p:cxnSp>
        <p:nvCxnSpPr>
          <p:cNvPr id="9" name="直接连接符 8"/>
          <p:cNvCxnSpPr/>
          <p:nvPr/>
        </p:nvCxnSpPr>
        <p:spPr>
          <a:xfrm flipH="1">
            <a:off x="11961495" y="2078355"/>
            <a:ext cx="2540" cy="38506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5702935" y="2058670"/>
            <a:ext cx="6280785" cy="1968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198755" y="1456690"/>
            <a:ext cx="3810" cy="252603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7496175" y="1393825"/>
            <a:ext cx="17145" cy="65341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6" name="矩形 15"/>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7" name="矩形 16"/>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8" name="矩形 17"/>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9" name="矩形 18"/>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3"/>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ipe(down)">
                                      <p:cBhvr>
                                        <p:cTn id="15" dur="500"/>
                                        <p:tgtEl>
                                          <p:spTgt spid="10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新月形 1"/>
          <p:cNvSpPr/>
          <p:nvPr/>
        </p:nvSpPr>
        <p:spPr>
          <a:xfrm rot="21393245">
            <a:off x="4121244" y="3103849"/>
            <a:ext cx="4260915" cy="1442301"/>
          </a:xfrm>
          <a:prstGeom prst="moon">
            <a:avLst>
              <a:gd name="adj" fmla="val 50442"/>
            </a:avLst>
          </a:prstGeom>
          <a:solidFill>
            <a:schemeClr val="accent6">
              <a:lumMod val="65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4" name="新月形 3"/>
          <p:cNvSpPr/>
          <p:nvPr/>
        </p:nvSpPr>
        <p:spPr>
          <a:xfrm rot="340706">
            <a:off x="4641047" y="2841033"/>
            <a:ext cx="3726340" cy="1418635"/>
          </a:xfrm>
          <a:prstGeom prst="moon">
            <a:avLst/>
          </a:prstGeom>
          <a:solidFill>
            <a:schemeClr val="accent6">
              <a:lumMod val="65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pic>
        <p:nvPicPr>
          <p:cNvPr id="7" name="图片 6"/>
          <p:cNvPicPr>
            <a:picLocks noChangeAspect="1"/>
          </p:cNvPicPr>
          <p:nvPr/>
        </p:nvPicPr>
        <p:blipFill>
          <a:blip r:embed="rId1"/>
          <a:stretch>
            <a:fillRect/>
          </a:stretch>
        </p:blipFill>
        <p:spPr>
          <a:xfrm>
            <a:off x="3788297" y="1854592"/>
            <a:ext cx="1066892" cy="1115665"/>
          </a:xfrm>
          <a:prstGeom prst="rect">
            <a:avLst/>
          </a:prstGeom>
        </p:spPr>
      </p:pic>
      <p:sp>
        <p:nvSpPr>
          <p:cNvPr id="12" name="矩形 11"/>
          <p:cNvSpPr/>
          <p:nvPr/>
        </p:nvSpPr>
        <p:spPr>
          <a:xfrm>
            <a:off x="4979642" y="2014350"/>
            <a:ext cx="3262432" cy="707886"/>
          </a:xfrm>
          <a:prstGeom prst="rect">
            <a:avLst/>
          </a:prstGeom>
        </p:spPr>
        <p:txBody>
          <a:bodyPr wrap="none">
            <a:spAutoFit/>
          </a:bodyPr>
          <a:lstStyle/>
          <a:p>
            <a:r>
              <a:rPr lang="zh-CN" altLang="en-US" sz="4000" dirty="0">
                <a:solidFill>
                  <a:schemeClr val="accent1">
                    <a:lumMod val="50000"/>
                  </a:schemeClr>
                </a:solidFill>
              </a:rPr>
              <a:t>百度文库介绍</a:t>
            </a:r>
            <a:endParaRPr lang="zh-CN" altLang="en-US" sz="4000"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8255" y="31369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34084" y="313690"/>
            <a:ext cx="5815205"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8255" y="1552575"/>
            <a:ext cx="5955665"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92709" y="366395"/>
            <a:ext cx="6769101" cy="892552"/>
          </a:xfrm>
          <a:prstGeom prst="rect">
            <a:avLst/>
          </a:prstGeom>
          <a:noFill/>
          <a:ln w="9525">
            <a:noFill/>
          </a:ln>
        </p:spPr>
        <p:txBody>
          <a:bodyPr wrap="square">
            <a:spAutoFit/>
          </a:bodyPr>
          <a:lstStyle/>
          <a:p>
            <a:pPr indent="0"/>
            <a:r>
              <a:rPr lang="en-US" altLang="zh-CN" sz="3200" b="1" dirty="0">
                <a:solidFill>
                  <a:schemeClr val="bg1"/>
                </a:solidFill>
                <a:latin typeface="宋体" panose="02010600030101010101" pitchFamily="2" charset="-122"/>
                <a:ea typeface="宋体" panose="02010600030101010101" pitchFamily="2" charset="-122"/>
                <a:cs typeface="宋体" panose="02010600030101010101" pitchFamily="2" charset="-122"/>
              </a:rPr>
              <a:t> 3</a:t>
            </a:r>
            <a:r>
              <a:rPr lang="zh-CN" altLang="en-US" sz="24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b="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400" b="0" dirty="0">
                <a:latin typeface="宋体" panose="02010600030101010101" pitchFamily="2" charset="-122"/>
                <a:ea typeface="宋体" panose="02010600030101010101" pitchFamily="2" charset="-122"/>
                <a:cs typeface="宋体" panose="02010600030101010101" pitchFamily="2" charset="-122"/>
              </a:rPr>
              <a:t> </a:t>
            </a:r>
            <a:r>
              <a:rPr lang="zh-CN" altLang="en-US" sz="3200" b="1" dirty="0">
                <a:latin typeface="宋体" panose="02010600030101010101" pitchFamily="2" charset="-122"/>
                <a:ea typeface="宋体" panose="02010600030101010101" pitchFamily="2" charset="-122"/>
                <a:cs typeface="宋体" panose="02010600030101010101" pitchFamily="2" charset="-122"/>
              </a:rPr>
              <a:t>会议中心</a:t>
            </a:r>
            <a:r>
              <a:rPr lang="zh-CN" altLang="en-US" sz="2000" b="0" dirty="0">
                <a:latin typeface="宋体" panose="02010600030101010101" pitchFamily="2" charset="-122"/>
                <a:ea typeface="宋体" panose="02010600030101010101" pitchFamily="2" charset="-122"/>
                <a:cs typeface="宋体" panose="02010600030101010101" pitchFamily="2" charset="-122"/>
              </a:rPr>
              <a:t>收录全球热门会议、网络营销大会、</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p>
            <a:pPr indent="0"/>
            <a:r>
              <a:rPr lang="zh-CN" altLang="en-US" sz="2000" b="0" dirty="0">
                <a:latin typeface="宋体" panose="02010600030101010101" pitchFamily="2" charset="-122"/>
                <a:ea typeface="宋体" panose="02010600030101010101" pitchFamily="2" charset="-122"/>
                <a:cs typeface="宋体" panose="02010600030101010101" pitchFamily="2" charset="-122"/>
              </a:rPr>
              <a:t>        技术大会、产品设计大会等会议讲解PPT资源：</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p:txBody>
      </p:sp>
      <p:pic>
        <p:nvPicPr>
          <p:cNvPr id="23" name="图片 23"/>
          <p:cNvPicPr>
            <a:picLocks noChangeAspect="1"/>
          </p:cNvPicPr>
          <p:nvPr/>
        </p:nvPicPr>
        <p:blipFill>
          <a:blip r:embed="rId1"/>
          <a:stretch>
            <a:fillRect/>
          </a:stretch>
        </p:blipFill>
        <p:spPr>
          <a:xfrm>
            <a:off x="8255" y="1396365"/>
            <a:ext cx="9244965" cy="3234055"/>
          </a:xfrm>
          <a:prstGeom prst="rect">
            <a:avLst/>
          </a:prstGeom>
          <a:noFill/>
          <a:ln w="9525">
            <a:noFill/>
          </a:ln>
        </p:spPr>
      </p:pic>
      <p:pic>
        <p:nvPicPr>
          <p:cNvPr id="25" name="图片 25"/>
          <p:cNvPicPr>
            <a:picLocks noChangeAspect="1"/>
          </p:cNvPicPr>
          <p:nvPr/>
        </p:nvPicPr>
        <p:blipFill>
          <a:blip r:embed="rId2"/>
          <a:stretch>
            <a:fillRect/>
          </a:stretch>
        </p:blipFill>
        <p:spPr>
          <a:xfrm>
            <a:off x="5803583" y="3150235"/>
            <a:ext cx="6356985" cy="3703320"/>
          </a:xfrm>
          <a:prstGeom prst="rect">
            <a:avLst/>
          </a:prstGeom>
          <a:noFill/>
          <a:ln w="9525">
            <a:noFill/>
          </a:ln>
        </p:spPr>
      </p:pic>
      <p:sp>
        <p:nvSpPr>
          <p:cNvPr id="7" name="流程图: 过程 6"/>
          <p:cNvSpPr/>
          <p:nvPr/>
        </p:nvSpPr>
        <p:spPr>
          <a:xfrm>
            <a:off x="168910" y="1383665"/>
            <a:ext cx="75565" cy="75565"/>
          </a:xfrm>
          <a:prstGeom prst="flowChartProcess">
            <a:avLst/>
          </a:prstGeom>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8" name="流程图: 过程 7"/>
          <p:cNvSpPr/>
          <p:nvPr/>
        </p:nvSpPr>
        <p:spPr>
          <a:xfrm>
            <a:off x="33020" y="1356995"/>
            <a:ext cx="1743075" cy="475615"/>
          </a:xfrm>
          <a:prstGeom prst="flowChartProcess">
            <a:avLst/>
          </a:prstGeom>
          <a:ln w="38100">
            <a:solidFill>
              <a:srgbClr val="FF0000"/>
            </a:solidFill>
          </a:ln>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 name="流程图: 过程 9"/>
          <p:cNvSpPr/>
          <p:nvPr/>
        </p:nvSpPr>
        <p:spPr>
          <a:xfrm>
            <a:off x="5748020" y="3088640"/>
            <a:ext cx="1369695" cy="316865"/>
          </a:xfrm>
          <a:prstGeom prst="flowChartProcess">
            <a:avLst/>
          </a:prstGeom>
          <a:ln w="38100">
            <a:solidFill>
              <a:srgbClr val="FF0000"/>
            </a:solidFill>
          </a:ln>
        </p:spPr>
        <p:txBody>
          <a:bodyPr wrap="square">
            <a:spAutoFit/>
          </a:bodyPr>
          <a:lstStyle/>
          <a:p>
            <a:pPr algn="ctr"/>
            <a:endParaRPr lang="en-US" altLang="zh-CN" sz="6000" b="1" dirty="0">
              <a:latin typeface="+mj-ea"/>
              <a:ea typeface="+mj-ea"/>
              <a:cs typeface="Arial" panose="020B0604020202020204" pitchFamily="34" charset="0"/>
            </a:endParaRPr>
          </a:p>
        </p:txBody>
      </p:sp>
      <p:cxnSp>
        <p:nvCxnSpPr>
          <p:cNvPr id="12" name="直接连接符 11"/>
          <p:cNvCxnSpPr/>
          <p:nvPr/>
        </p:nvCxnSpPr>
        <p:spPr>
          <a:xfrm flipH="1">
            <a:off x="6348095" y="1323340"/>
            <a:ext cx="2795270" cy="50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131935" y="1333500"/>
            <a:ext cx="0" cy="178879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174230" y="3133725"/>
            <a:ext cx="50361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01600" y="4627880"/>
            <a:ext cx="5716270" cy="25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5817870" y="3405505"/>
            <a:ext cx="9525" cy="3429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7" name="矩形 16"/>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8" name="矩形 17"/>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9" name="矩形 18"/>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20" name="矩形 19"/>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3"/>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26"/>
          <p:cNvPicPr>
            <a:picLocks noChangeAspect="1"/>
          </p:cNvPicPr>
          <p:nvPr/>
        </p:nvPicPr>
        <p:blipFill>
          <a:blip r:embed="rId1"/>
          <a:stretch>
            <a:fillRect/>
          </a:stretch>
        </p:blipFill>
        <p:spPr>
          <a:xfrm>
            <a:off x="589915" y="550545"/>
            <a:ext cx="6702425" cy="3941445"/>
          </a:xfrm>
          <a:prstGeom prst="rect">
            <a:avLst/>
          </a:prstGeom>
          <a:noFill/>
          <a:ln w="9525">
            <a:noFill/>
          </a:ln>
        </p:spPr>
      </p:pic>
      <p:pic>
        <p:nvPicPr>
          <p:cNvPr id="27" name="图片 27"/>
          <p:cNvPicPr>
            <a:picLocks noChangeAspect="1"/>
          </p:cNvPicPr>
          <p:nvPr/>
        </p:nvPicPr>
        <p:blipFill>
          <a:blip r:embed="rId2"/>
          <a:stretch>
            <a:fillRect/>
          </a:stretch>
        </p:blipFill>
        <p:spPr>
          <a:xfrm>
            <a:off x="4093845" y="2753995"/>
            <a:ext cx="7820660" cy="3646805"/>
          </a:xfrm>
          <a:prstGeom prst="rect">
            <a:avLst/>
          </a:prstGeom>
          <a:noFill/>
          <a:ln w="9525">
            <a:noFill/>
          </a:ln>
        </p:spPr>
      </p:pic>
      <p:sp>
        <p:nvSpPr>
          <p:cNvPr id="2" name="流程图: 过程 1"/>
          <p:cNvSpPr/>
          <p:nvPr/>
        </p:nvSpPr>
        <p:spPr>
          <a:xfrm>
            <a:off x="589915" y="372745"/>
            <a:ext cx="1029335" cy="486410"/>
          </a:xfrm>
          <a:prstGeom prst="flowChartProcess">
            <a:avLst/>
          </a:prstGeom>
          <a:ln w="38100">
            <a:solidFill>
              <a:srgbClr val="FF0000"/>
            </a:solidFill>
          </a:ln>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6" name="流程图: 过程 5"/>
          <p:cNvSpPr/>
          <p:nvPr/>
        </p:nvSpPr>
        <p:spPr>
          <a:xfrm>
            <a:off x="3914775" y="2624455"/>
            <a:ext cx="1709420" cy="520700"/>
          </a:xfrm>
          <a:prstGeom prst="flowChartProcess">
            <a:avLst/>
          </a:prstGeom>
          <a:ln w="38100">
            <a:solidFill>
              <a:srgbClr val="FF0000"/>
            </a:solidFill>
          </a:ln>
        </p:spPr>
        <p:txBody>
          <a:bodyPr wrap="square">
            <a:spAutoFit/>
          </a:bodyPr>
          <a:lstStyle/>
          <a:p>
            <a:pPr algn="ctr"/>
            <a:endParaRPr lang="en-US" altLang="zh-CN" sz="6000" b="1" dirty="0">
              <a:latin typeface="+mj-ea"/>
              <a:ea typeface="+mj-ea"/>
              <a:cs typeface="Arial" panose="020B0604020202020204" pitchFamily="34" charset="0"/>
            </a:endParaRPr>
          </a:p>
        </p:txBody>
      </p:sp>
      <p:cxnSp>
        <p:nvCxnSpPr>
          <p:cNvPr id="8" name="直接连接符 7"/>
          <p:cNvCxnSpPr/>
          <p:nvPr/>
        </p:nvCxnSpPr>
        <p:spPr>
          <a:xfrm flipH="1">
            <a:off x="11914505" y="2703830"/>
            <a:ext cx="1270" cy="36969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175125" y="3168015"/>
            <a:ext cx="11430" cy="31800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164330" y="6358890"/>
            <a:ext cx="775144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5634990" y="2692400"/>
            <a:ext cx="6303010" cy="1143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1619250" y="553720"/>
            <a:ext cx="5668010"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87260" y="553720"/>
            <a:ext cx="0" cy="21272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89915" y="859155"/>
            <a:ext cx="1270" cy="36969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89915" y="4548505"/>
            <a:ext cx="3585210" cy="38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7" name="矩形 16"/>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8" name="矩形 17"/>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9" name="矩形 18"/>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20" name="矩形 19"/>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66420" y="2600325"/>
            <a:ext cx="10515600" cy="1325563"/>
          </a:xfrm>
        </p:spPr>
        <p:txBody>
          <a:bodyPr>
            <a:noAutofit/>
          </a:bodyPr>
          <a:p>
            <a:pPr algn="ctr"/>
            <a:r>
              <a:rPr lang="zh-CN" altLang="en-US" sz="9600"/>
              <a:t>百 度 学术</a:t>
            </a:r>
            <a:endParaRPr lang="en-US" altLang="zh-CN" sz="96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简介</a:t>
            </a:r>
            <a:endParaRPr lang="zh-CN" altLang="en-US"/>
          </a:p>
        </p:txBody>
      </p:sp>
      <p:sp>
        <p:nvSpPr>
          <p:cNvPr id="3" name="内容占位符 2"/>
          <p:cNvSpPr>
            <a:spLocks noGrp="1"/>
          </p:cNvSpPr>
          <p:nvPr>
            <p:ph idx="1"/>
          </p:nvPr>
        </p:nvSpPr>
        <p:spPr>
          <a:xfrm>
            <a:off x="666115" y="1438910"/>
            <a:ext cx="10687685" cy="4738370"/>
          </a:xfrm>
        </p:spPr>
        <p:txBody>
          <a:bodyPr>
            <a:normAutofit fontScale="90000" lnSpcReduction="20000"/>
          </a:bodyPr>
          <a:p>
            <a:pPr marL="0" indent="0">
              <a:lnSpc>
                <a:spcPct val="150000"/>
              </a:lnSpc>
              <a:buNone/>
            </a:pPr>
            <a:r>
              <a:rPr lang="zh-CN" altLang="en-US"/>
              <a:t>百度学术（http://xueshu.baidu.com）于2014年6月上线，是百度旗下的免费学术资源搜索平台，致力于将资源检索技术和大数据挖掘分析能力贡献于学术研究，优化学术资源生态，引导学术价值创新，为海内外科研工作者提供最全面的学术资源检索和最好的科研服务体验。</a:t>
            </a:r>
            <a:endParaRPr lang="zh-CN" altLang="en-US"/>
          </a:p>
          <a:p>
            <a:pPr marL="0" indent="0">
              <a:lnSpc>
                <a:spcPct val="150000"/>
              </a:lnSpc>
              <a:buNone/>
            </a:pPr>
            <a:r>
              <a:rPr lang="zh-CN" altLang="en-US"/>
              <a:t>百度学术收录了包括知网、维普、万方、Elsevier、Springer、Wiley、NCBI等的120多万个国内外学术站点，索引了超过12亿学术资源页面，建设了包括学术期刊、会议论文、学位论文、专利、图书等类型在内的4亿多篇学术文献，成为全球文献覆盖量最大的学术平台，在此基础上，构建了包含400多万个中国学者主页的学者库和包含1万多中外文期刊主页的期刊库。以上强大的技术和数据优势，为学术搜索服务打下了坚实的基础，目前每年为数千万学术用户提供近30亿次服务。</a:t>
            </a:r>
            <a:endParaRPr lang="zh-CN" altLang="en-US"/>
          </a:p>
        </p:txBody>
      </p:sp>
      <p:pic>
        <p:nvPicPr>
          <p:cNvPr id="4" name="图片 3"/>
          <p:cNvPicPr>
            <a:picLocks noChangeAspect="1"/>
          </p:cNvPicPr>
          <p:nvPr/>
        </p:nvPicPr>
        <p:blipFill>
          <a:blip r:embed="rId1"/>
          <a:stretch>
            <a:fillRect/>
          </a:stretch>
        </p:blipFill>
        <p:spPr>
          <a:xfrm>
            <a:off x="200025" y="209550"/>
            <a:ext cx="11791950" cy="64389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服务</a:t>
            </a:r>
            <a:endParaRPr lang="zh-CN" altLang="en-US"/>
          </a:p>
        </p:txBody>
      </p:sp>
      <p:sp>
        <p:nvSpPr>
          <p:cNvPr id="3" name="内容占位符 2"/>
          <p:cNvSpPr>
            <a:spLocks noGrp="1"/>
          </p:cNvSpPr>
          <p:nvPr>
            <p:ph idx="1"/>
          </p:nvPr>
        </p:nvSpPr>
        <p:spPr>
          <a:xfrm>
            <a:off x="838200" y="1691005"/>
            <a:ext cx="10515600" cy="4351338"/>
          </a:xfrm>
        </p:spPr>
        <p:txBody>
          <a:bodyPr>
            <a:normAutofit fontScale="90000" lnSpcReduction="10000"/>
          </a:bodyPr>
          <a:p>
            <a:pPr marL="0" indent="0">
              <a:lnSpc>
                <a:spcPct val="200000"/>
              </a:lnSpc>
              <a:buNone/>
            </a:pPr>
            <a:r>
              <a:rPr lang="zh-CN" altLang="en-US"/>
              <a:t>百度学术目前提供以下两大类服务：</a:t>
            </a:r>
            <a:endParaRPr lang="zh-CN" altLang="en-US"/>
          </a:p>
          <a:p>
            <a:pPr marL="0" indent="0">
              <a:lnSpc>
                <a:spcPct val="200000"/>
              </a:lnSpc>
              <a:buNone/>
            </a:pPr>
            <a:r>
              <a:rPr lang="zh-CN" altLang="en-US"/>
              <a:t>1. 学术搜索：支持用户进行文献、期刊、学者三类内容的检索，并支持高校&amp;科研机构图书馆定制版学术搜索。</a:t>
            </a:r>
            <a:endParaRPr lang="zh-CN" altLang="en-US"/>
          </a:p>
          <a:p>
            <a:pPr marL="0" indent="0">
              <a:lnSpc>
                <a:spcPct val="200000"/>
              </a:lnSpc>
              <a:buNone/>
            </a:pPr>
            <a:r>
              <a:rPr lang="zh-CN" altLang="en-US"/>
              <a:t>2. 学术服务：支持用户“订阅”感兴趣的关键词、“收藏”有价值的文献、对所研究的方向做“开题分析”、进行毕业论文“查重”、通过“单篇购买”或者“文献互助”的方式获取所需文献、在首页设置常用数据库方便直接访问。</a:t>
            </a:r>
            <a:endParaRPr lang="zh-CN" altLang="en-US"/>
          </a:p>
        </p:txBody>
      </p:sp>
      <p:pic>
        <p:nvPicPr>
          <p:cNvPr id="4" name="图片 3"/>
          <p:cNvPicPr>
            <a:picLocks noChangeAspect="1"/>
          </p:cNvPicPr>
          <p:nvPr/>
        </p:nvPicPr>
        <p:blipFill>
          <a:blip r:embed="rId1"/>
          <a:stretch>
            <a:fillRect/>
          </a:stretch>
        </p:blipFill>
        <p:spPr>
          <a:xfrm>
            <a:off x="1103630" y="846455"/>
            <a:ext cx="10250170" cy="53028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文献检索方式</a:t>
            </a:r>
            <a:endParaRPr lang="zh-CN" altLang="en-US"/>
          </a:p>
        </p:txBody>
      </p:sp>
      <p:sp>
        <p:nvSpPr>
          <p:cNvPr id="3" name="内容占位符 2"/>
          <p:cNvSpPr>
            <a:spLocks noGrp="1"/>
          </p:cNvSpPr>
          <p:nvPr>
            <p:ph idx="1"/>
          </p:nvPr>
        </p:nvSpPr>
        <p:spPr>
          <a:xfrm>
            <a:off x="838200" y="1396365"/>
            <a:ext cx="10515600" cy="4780915"/>
          </a:xfrm>
        </p:spPr>
        <p:txBody>
          <a:bodyPr>
            <a:normAutofit fontScale="80000"/>
          </a:bodyPr>
          <a:p>
            <a:pPr marL="0" indent="0">
              <a:lnSpc>
                <a:spcPct val="200000"/>
              </a:lnSpc>
              <a:buNone/>
            </a:pPr>
            <a:r>
              <a:rPr lang="en-US" altLang="zh-CN" b="1"/>
              <a:t>1</a:t>
            </a:r>
            <a:r>
              <a:rPr lang="zh-CN" altLang="en-US" b="1"/>
              <a:t>、关键词/主题检索</a:t>
            </a:r>
            <a:endParaRPr lang="zh-CN" altLang="en-US"/>
          </a:p>
          <a:p>
            <a:pPr marL="0" indent="0">
              <a:lnSpc>
                <a:spcPct val="200000"/>
              </a:lnSpc>
              <a:buNone/>
            </a:pPr>
            <a:r>
              <a:rPr lang="zh-CN" altLang="en-US"/>
              <a:t>当用户的输入词是某关键词或主题时，搜索结果会综合考虑文献的相关性、权威度、时效性等多维度指标，提供与输入词最相关的多篇文献，并且提供以下功能：</a:t>
            </a:r>
            <a:endParaRPr lang="zh-CN" altLang="en-US"/>
          </a:p>
          <a:p>
            <a:pPr marL="0" indent="0">
              <a:lnSpc>
                <a:spcPct val="200000"/>
              </a:lnSpc>
              <a:buNone/>
            </a:pPr>
            <a:r>
              <a:rPr lang="zh-CN" altLang="en-US"/>
              <a:t>               1. 排序</a:t>
            </a:r>
            <a:endParaRPr lang="zh-CN" altLang="en-US"/>
          </a:p>
          <a:p>
            <a:pPr marL="0" indent="0">
              <a:lnSpc>
                <a:spcPct val="200000"/>
              </a:lnSpc>
              <a:buNone/>
            </a:pPr>
            <a:r>
              <a:rPr lang="zh-CN" altLang="en-US"/>
              <a:t>               2. 筛选 </a:t>
            </a:r>
            <a:endParaRPr lang="zh-CN" altLang="en-US"/>
          </a:p>
          <a:p>
            <a:pPr marL="0" indent="0">
              <a:lnSpc>
                <a:spcPct val="200000"/>
              </a:lnSpc>
              <a:buNone/>
            </a:pPr>
            <a:r>
              <a:rPr lang="zh-CN" altLang="en-US"/>
              <a:t>               3. 研究点分析 </a:t>
            </a:r>
            <a:endParaRPr lang="zh-CN" altLang="en-US"/>
          </a:p>
          <a:p>
            <a:pPr marL="0" indent="0">
              <a:lnSpc>
                <a:spcPct val="200000"/>
              </a:lnSpc>
              <a:buNone/>
            </a:pPr>
            <a:r>
              <a:rPr lang="zh-CN" altLang="en-US"/>
              <a:t>               4. 功能区</a:t>
            </a:r>
            <a:endParaRPr lang="zh-CN" altLang="en-US"/>
          </a:p>
        </p:txBody>
      </p:sp>
      <p:pic>
        <p:nvPicPr>
          <p:cNvPr id="4" name="图片 3"/>
          <p:cNvPicPr>
            <a:picLocks noChangeAspect="1"/>
          </p:cNvPicPr>
          <p:nvPr/>
        </p:nvPicPr>
        <p:blipFill>
          <a:blip r:embed="rId1"/>
          <a:stretch>
            <a:fillRect/>
          </a:stretch>
        </p:blipFill>
        <p:spPr>
          <a:xfrm>
            <a:off x="3757295" y="71120"/>
            <a:ext cx="8172450" cy="671512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379095"/>
            <a:ext cx="10515600" cy="5798185"/>
          </a:xfrm>
        </p:spPr>
        <p:txBody>
          <a:bodyPr>
            <a:normAutofit fontScale="90000" lnSpcReduction="10000"/>
          </a:bodyPr>
          <a:p>
            <a:pPr marL="0" indent="0">
              <a:lnSpc>
                <a:spcPct val="150000"/>
              </a:lnSpc>
              <a:buNone/>
            </a:pPr>
            <a:r>
              <a:rPr lang="en-US" altLang="zh-CN" b="1"/>
              <a:t>2</a:t>
            </a:r>
            <a:r>
              <a:rPr lang="zh-CN" altLang="en-US" b="1"/>
              <a:t>、标题检索</a:t>
            </a:r>
            <a:endParaRPr lang="zh-CN" altLang="en-US"/>
          </a:p>
          <a:p>
            <a:pPr marL="0" indent="0">
              <a:lnSpc>
                <a:spcPct val="150000"/>
              </a:lnSpc>
              <a:buNone/>
            </a:pPr>
            <a:r>
              <a:rPr lang="zh-CN" altLang="en-US"/>
              <a:t>    当用户输入某篇文献的标题（title）时，搜索结果能够识别出用户寻找唯一目标的需求，直接返回该文献的详情页，让用户快速获取所需内容。</a:t>
            </a:r>
            <a:endParaRPr lang="zh-CN" altLang="en-US"/>
          </a:p>
          <a:p>
            <a:pPr marL="0" indent="0">
              <a:lnSpc>
                <a:spcPct val="150000"/>
              </a:lnSpc>
              <a:buNone/>
            </a:pPr>
            <a:r>
              <a:rPr lang="zh-CN" altLang="en-US"/>
              <a:t>1. 题录区：包含文献的作者、出版源（时间、期卷等）、被引量信息，均支持进一步点击，查看对作者、出版源的二次检索结果及该文献的引证文献。 2. 下载区：给出该文献的全部来源供用户选择进行下载，用户也可从“免费下载”tab下直接查看所有的免费来源进行选择，若无法获取到该文献可以选择向其他用户求助（后面“文献互助”详述）。 3. 推荐区：支持用户按照相似文献、参考文献、引证文献三个维度查看更多相关文献。 4. 引用统计：将当前文献被引情况按年度进行统计，方便用户快速了解该文献在所属领域的影响力情况。 5. 研究点分析：提取出与当前文献最相关的多个研究点进行深度分析，用户点击后即可查看可视化分析。</a:t>
            </a:r>
            <a:endParaRPr lang="zh-CN" altLang="en-US"/>
          </a:p>
        </p:txBody>
      </p:sp>
      <p:pic>
        <p:nvPicPr>
          <p:cNvPr id="5" name="图片 4"/>
          <p:cNvPicPr>
            <a:picLocks noChangeAspect="1"/>
          </p:cNvPicPr>
          <p:nvPr/>
        </p:nvPicPr>
        <p:blipFill>
          <a:blip r:embed="rId1"/>
          <a:stretch>
            <a:fillRect/>
          </a:stretch>
        </p:blipFill>
        <p:spPr>
          <a:xfrm>
            <a:off x="3924300" y="523875"/>
            <a:ext cx="7581900" cy="601027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536575"/>
            <a:ext cx="10515600" cy="5640705"/>
          </a:xfrm>
        </p:spPr>
        <p:txBody>
          <a:bodyPr/>
          <a:p>
            <a:pPr marL="0" indent="0">
              <a:lnSpc>
                <a:spcPct val="150000"/>
              </a:lnSpc>
              <a:buNone/>
            </a:pPr>
            <a:r>
              <a:rPr lang="en-US" altLang="zh-CN"/>
              <a:t>3</a:t>
            </a:r>
            <a:r>
              <a:rPr lang="zh-CN" altLang="en-US"/>
              <a:t>、</a:t>
            </a:r>
            <a:r>
              <a:rPr lang="zh-CN" altLang="en-US"/>
              <a:t>DOI检索</a:t>
            </a:r>
            <a:endParaRPr lang="zh-CN" altLang="en-US"/>
          </a:p>
          <a:p>
            <a:pPr marL="0" indent="0">
              <a:lnSpc>
                <a:spcPct val="150000"/>
              </a:lnSpc>
              <a:buNone/>
            </a:pPr>
            <a:r>
              <a:rPr lang="zh-CN" altLang="en-US"/>
              <a:t>当用户的输入词为DOI时，搜索结果能够直接识别到目标文献，返回该文献的详情页。</a:t>
            </a:r>
            <a:endParaRPr lang="zh-CN" altLang="en-US"/>
          </a:p>
        </p:txBody>
      </p:sp>
      <p:pic>
        <p:nvPicPr>
          <p:cNvPr id="4" name="图片 3"/>
          <p:cNvPicPr>
            <a:picLocks noChangeAspect="1"/>
          </p:cNvPicPr>
          <p:nvPr/>
        </p:nvPicPr>
        <p:blipFill>
          <a:blip r:embed="rId1"/>
          <a:stretch>
            <a:fillRect/>
          </a:stretch>
        </p:blipFill>
        <p:spPr>
          <a:xfrm>
            <a:off x="3542665" y="1963420"/>
            <a:ext cx="5850890" cy="467106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765175"/>
            <a:ext cx="10515600" cy="5412105"/>
          </a:xfrm>
        </p:spPr>
        <p:txBody>
          <a:bodyPr/>
          <a:p>
            <a:pPr marL="0" indent="0">
              <a:lnSpc>
                <a:spcPct val="150000"/>
              </a:lnSpc>
              <a:buNone/>
            </a:pPr>
            <a:r>
              <a:rPr lang="en-US" altLang="zh-CN" b="1"/>
              <a:t>4</a:t>
            </a:r>
            <a:r>
              <a:rPr lang="zh-CN" altLang="en-US" b="1"/>
              <a:t>、参考文献串检索</a:t>
            </a:r>
            <a:endParaRPr lang="zh-CN" altLang="en-US"/>
          </a:p>
          <a:p>
            <a:pPr marL="0" indent="0">
              <a:lnSpc>
                <a:spcPct val="150000"/>
              </a:lnSpc>
              <a:buNone/>
            </a:pPr>
            <a:r>
              <a:rPr lang="zh-CN" altLang="en-US"/>
              <a:t>当用户的输入词为参考文献格式表示的一串内容时，搜索结果能够自动分析该格式，找到用户寻找的目标文献。</a:t>
            </a:r>
            <a:endParaRPr lang="zh-CN" altLang="en-US"/>
          </a:p>
        </p:txBody>
      </p:sp>
      <p:pic>
        <p:nvPicPr>
          <p:cNvPr id="4" name="图片 3"/>
          <p:cNvPicPr>
            <a:picLocks noChangeAspect="1"/>
          </p:cNvPicPr>
          <p:nvPr/>
        </p:nvPicPr>
        <p:blipFill>
          <a:blip r:embed="rId1"/>
          <a:stretch>
            <a:fillRect/>
          </a:stretch>
        </p:blipFill>
        <p:spPr>
          <a:xfrm>
            <a:off x="1300480" y="3106420"/>
            <a:ext cx="10119995" cy="287909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407035"/>
            <a:ext cx="10615295" cy="6085840"/>
          </a:xfrm>
        </p:spPr>
        <p:txBody>
          <a:bodyPr>
            <a:normAutofit fontScale="90000" lnSpcReduction="20000"/>
          </a:bodyPr>
          <a:p>
            <a:pPr marL="0" indent="0">
              <a:lnSpc>
                <a:spcPct val="150000"/>
              </a:lnSpc>
              <a:buNone/>
            </a:pPr>
            <a:r>
              <a:rPr lang="en-US" altLang="zh-CN" sz="2000" b="1"/>
              <a:t>5</a:t>
            </a:r>
            <a:r>
              <a:rPr lang="zh-CN" altLang="en-US" sz="2000" b="1"/>
              <a:t>、高级检索</a:t>
            </a:r>
            <a:endParaRPr lang="zh-CN" altLang="en-US" sz="2000"/>
          </a:p>
          <a:p>
            <a:pPr marL="0" indent="0">
              <a:lnSpc>
                <a:spcPct val="150000"/>
              </a:lnSpc>
              <a:buNone/>
            </a:pPr>
            <a:r>
              <a:rPr lang="zh-CN" altLang="en-US" sz="2000"/>
              <a:t>除以上基础检索外，还支持用户进行高级检索，百度学术首页和搜索结果页的搜索框的右侧均可进入高级检索界面，可以利用高级语法直接进行检索。</a:t>
            </a:r>
            <a:endParaRPr lang="zh-CN" altLang="en-US" sz="2000"/>
          </a:p>
          <a:p>
            <a:pPr marL="0" indent="0">
              <a:lnSpc>
                <a:spcPct val="150000"/>
              </a:lnSpc>
              <a:buNone/>
            </a:pPr>
            <a:r>
              <a:rPr lang="zh-CN" altLang="en-US" sz="2000"/>
              <a:t>高级语法说明：以关键词“动作识别”为例 </a:t>
            </a:r>
            <a:endParaRPr lang="zh-CN" altLang="en-US" sz="2000"/>
          </a:p>
          <a:p>
            <a:pPr marL="0" indent="0">
              <a:lnSpc>
                <a:spcPct val="150000"/>
              </a:lnSpc>
              <a:buNone/>
            </a:pPr>
            <a:r>
              <a:rPr lang="zh-CN" altLang="en-US" sz="2000"/>
              <a:t>1. 包含全部检索词：仅输入词本身，无特殊语法，示例：动作识别 </a:t>
            </a:r>
            <a:endParaRPr lang="zh-CN" altLang="en-US" sz="2000"/>
          </a:p>
          <a:p>
            <a:pPr marL="0" indent="0">
              <a:lnSpc>
                <a:spcPct val="150000"/>
              </a:lnSpc>
              <a:buNone/>
            </a:pPr>
            <a:r>
              <a:rPr lang="zh-CN" altLang="en-US" sz="2000"/>
              <a:t>2. 包含精确检索词：使用双引号“”语法，示例：“动作识别” </a:t>
            </a:r>
            <a:endParaRPr lang="zh-CN" altLang="en-US" sz="2000"/>
          </a:p>
          <a:p>
            <a:pPr marL="0" indent="0">
              <a:lnSpc>
                <a:spcPct val="150000"/>
              </a:lnSpc>
              <a:buNone/>
            </a:pPr>
            <a:r>
              <a:rPr lang="zh-CN" altLang="en-US" sz="2000"/>
              <a:t>3. 包含至少一个检索词：使用小括号（）语法，示例：（动作识别） </a:t>
            </a:r>
            <a:endParaRPr lang="zh-CN" altLang="en-US" sz="2000"/>
          </a:p>
          <a:p>
            <a:pPr marL="0" indent="0">
              <a:lnSpc>
                <a:spcPct val="150000"/>
              </a:lnSpc>
              <a:buNone/>
            </a:pPr>
            <a:r>
              <a:rPr lang="zh-CN" altLang="en-US" sz="2000"/>
              <a:t>4. 不包含检索词：使用-（）语法，示例：-（动作识别） </a:t>
            </a:r>
            <a:endParaRPr lang="zh-CN" altLang="en-US" sz="2000"/>
          </a:p>
          <a:p>
            <a:pPr marL="0" indent="0">
              <a:lnSpc>
                <a:spcPct val="150000"/>
              </a:lnSpc>
              <a:buNone/>
            </a:pPr>
            <a:r>
              <a:rPr lang="zh-CN" altLang="en-US" sz="2000"/>
              <a:t>5. 出现检索词的位置：包含文章任何位置和位于文章标题两种检索范围，默认为前者，使用intitle（）语法，示例：intitle（动作识别）</a:t>
            </a:r>
            <a:endParaRPr lang="zh-CN" altLang="en-US" sz="2000"/>
          </a:p>
          <a:p>
            <a:pPr marL="0" indent="0">
              <a:lnSpc>
                <a:spcPct val="150000"/>
              </a:lnSpc>
              <a:buNone/>
            </a:pPr>
            <a:r>
              <a:rPr lang="zh-CN" altLang="en-US" sz="2000"/>
              <a:t>6. 作者：使用author：（）语法，示例：author：（动作识别） </a:t>
            </a:r>
            <a:endParaRPr lang="zh-CN" altLang="en-US" sz="2000"/>
          </a:p>
          <a:p>
            <a:pPr marL="0" indent="0">
              <a:lnSpc>
                <a:spcPct val="150000"/>
              </a:lnSpc>
              <a:buNone/>
            </a:pPr>
            <a:r>
              <a:rPr lang="zh-CN" altLang="en-US" sz="2000"/>
              <a:t>7. 出版物：包含期刊和会议两种出版物检索，可分别使用journal：（）和conference：（）语法，也可统一使用publish：（）语法。</a:t>
            </a:r>
            <a:endParaRPr lang="zh-CN" altLang="en-US" sz="2000"/>
          </a:p>
        </p:txBody>
      </p:sp>
      <p:pic>
        <p:nvPicPr>
          <p:cNvPr id="4" name="图片 3"/>
          <p:cNvPicPr>
            <a:picLocks noChangeAspect="1"/>
          </p:cNvPicPr>
          <p:nvPr/>
        </p:nvPicPr>
        <p:blipFill>
          <a:blip r:embed="rId1"/>
          <a:stretch>
            <a:fillRect/>
          </a:stretch>
        </p:blipFill>
        <p:spPr>
          <a:xfrm>
            <a:off x="5930265" y="1539240"/>
            <a:ext cx="4701540" cy="446913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251338" y="332453"/>
            <a:ext cx="7965303" cy="1261884"/>
          </a:xfrm>
          <a:prstGeom prst="rect">
            <a:avLst/>
          </a:prstGeom>
          <a:noFill/>
          <a:ln w="9525">
            <a:noFill/>
          </a:ln>
        </p:spPr>
        <p:txBody>
          <a:bodyPr wrap="square">
            <a:spAutoFit/>
          </a:bodyPr>
          <a:lstStyle/>
          <a:p>
            <a:pPr indent="355600"/>
            <a:r>
              <a:rPr lang="zh-CN" altLang="en-US" sz="4400" b="1" dirty="0">
                <a:latin typeface="宋体" panose="02010600030101010101" pitchFamily="2" charset="-122"/>
                <a:ea typeface="宋体" panose="02010600030101010101" pitchFamily="2" charset="-122"/>
                <a:cs typeface="宋体" panose="02010600030101010101" pitchFamily="2" charset="-122"/>
              </a:rPr>
              <a:t>百度文库</a:t>
            </a:r>
            <a:r>
              <a:rPr lang="zh-CN" altLang="en-US" sz="2800" b="0" dirty="0">
                <a:latin typeface="宋体" panose="02010600030101010101" pitchFamily="2" charset="-122"/>
                <a:ea typeface="宋体" panose="02010600030101010101" pitchFamily="2" charset="-122"/>
                <a:cs typeface="宋体" panose="02010600030101010101" pitchFamily="2" charset="-122"/>
              </a:rPr>
              <a:t>（</a:t>
            </a:r>
            <a:r>
              <a:rPr lang="en-US" altLang="zh-CN" sz="2800" b="0" dirty="0">
                <a:latin typeface="宋体" panose="02010600030101010101" pitchFamily="2" charset="-122"/>
                <a:ea typeface="宋体" panose="02010600030101010101" pitchFamily="2" charset="-122"/>
                <a:cs typeface="宋体" panose="02010600030101010101" pitchFamily="2" charset="-122"/>
              </a:rPr>
              <a:t>wenku.baidu.com</a:t>
            </a:r>
            <a:r>
              <a:rPr lang="zh-CN" altLang="en-US" sz="2800" b="0" dirty="0">
                <a:latin typeface="宋体" panose="02010600030101010101" pitchFamily="2" charset="-122"/>
                <a:ea typeface="宋体" panose="02010600030101010101" pitchFamily="2" charset="-122"/>
                <a:cs typeface="宋体" panose="02010600030101010101" pitchFamily="2" charset="-122"/>
              </a:rPr>
              <a:t>）</a:t>
            </a:r>
            <a:endParaRPr lang="zh-CN" altLang="en-US" sz="2800" b="0" dirty="0">
              <a:latin typeface="宋体" panose="02010600030101010101" pitchFamily="2" charset="-122"/>
              <a:ea typeface="宋体" panose="02010600030101010101" pitchFamily="2" charset="-122"/>
              <a:cs typeface="宋体" panose="02010600030101010101" pitchFamily="2" charset="-122"/>
            </a:endParaRPr>
          </a:p>
          <a:p>
            <a:pPr indent="355600"/>
            <a:r>
              <a:rPr lang="zh-CN" altLang="en-US" sz="3200" b="0" dirty="0">
                <a:latin typeface="宋体" panose="02010600030101010101" pitchFamily="2" charset="-122"/>
                <a:ea typeface="宋体" panose="02010600030101010101" pitchFamily="2" charset="-122"/>
                <a:cs typeface="宋体" panose="02010600030101010101" pitchFamily="2" charset="-122"/>
              </a:rPr>
              <a:t>  是全球最大的中文文档分享平台。</a:t>
            </a:r>
            <a:endParaRPr lang="zh-CN" altLang="en-US" sz="3600" b="0" dirty="0">
              <a:latin typeface="宋体" panose="02010600030101010101" pitchFamily="2" charset="-122"/>
              <a:ea typeface="宋体" panose="02010600030101010101" pitchFamily="2" charset="-122"/>
              <a:cs typeface="宋体" panose="02010600030101010101" pitchFamily="2" charset="-122"/>
            </a:endParaRPr>
          </a:p>
        </p:txBody>
      </p:sp>
      <p:cxnSp>
        <p:nvCxnSpPr>
          <p:cNvPr id="4" name="连接符: 肘形 3"/>
          <p:cNvCxnSpPr/>
          <p:nvPr/>
        </p:nvCxnSpPr>
        <p:spPr>
          <a:xfrm flipV="1">
            <a:off x="2049194" y="2557298"/>
            <a:ext cx="7626285" cy="2092751"/>
          </a:xfrm>
          <a:prstGeom prst="bentConnector3">
            <a:avLst>
              <a:gd name="adj1" fmla="val 45797"/>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824341" y="4065274"/>
            <a:ext cx="1415772" cy="584775"/>
          </a:xfrm>
          <a:prstGeom prst="rect">
            <a:avLst/>
          </a:prstGeom>
        </p:spPr>
        <p:txBody>
          <a:bodyPr wrap="none">
            <a:spAutoFit/>
          </a:bodyPr>
          <a:lstStyle/>
          <a:p>
            <a:r>
              <a:rPr lang="en-US" altLang="zh-CN" sz="3200" dirty="0">
                <a:latin typeface="宋体" panose="02010600030101010101" pitchFamily="2" charset="-122"/>
                <a:ea typeface="宋体" panose="02010600030101010101" pitchFamily="2" charset="-122"/>
                <a:cs typeface="宋体" panose="02010600030101010101" pitchFamily="2" charset="-122"/>
              </a:rPr>
              <a:t>1991</a:t>
            </a:r>
            <a:r>
              <a:rPr lang="zh-CN" altLang="en-US" sz="3200" dirty="0">
                <a:latin typeface="宋体" panose="02010600030101010101" pitchFamily="2" charset="-122"/>
                <a:ea typeface="宋体" panose="02010600030101010101" pitchFamily="2" charset="-122"/>
                <a:cs typeface="宋体" panose="02010600030101010101" pitchFamily="2" charset="-122"/>
              </a:rPr>
              <a:t>年</a:t>
            </a:r>
            <a:endParaRPr lang="zh-CN" altLang="en-US" sz="3200" dirty="0"/>
          </a:p>
        </p:txBody>
      </p:sp>
      <p:sp>
        <p:nvSpPr>
          <p:cNvPr id="10" name="矩形 9"/>
          <p:cNvSpPr/>
          <p:nvPr/>
        </p:nvSpPr>
        <p:spPr>
          <a:xfrm>
            <a:off x="8483411" y="2557298"/>
            <a:ext cx="2214880" cy="1076325"/>
          </a:xfrm>
          <a:prstGeom prst="rect">
            <a:avLst/>
          </a:prstGeom>
        </p:spPr>
        <p:txBody>
          <a:bodyPr wrap="none">
            <a:spAutoFit/>
          </a:bodyPr>
          <a:lstStyle/>
          <a:p>
            <a:r>
              <a:rPr lang="zh-CN" altLang="en-US" sz="3200" dirty="0">
                <a:latin typeface="宋体" panose="02010600030101010101" pitchFamily="2" charset="-122"/>
                <a:ea typeface="宋体" panose="02010600030101010101" pitchFamily="2" charset="-122"/>
              </a:rPr>
              <a:t>   至今</a:t>
            </a:r>
            <a:endParaRPr lang="en-US" altLang="zh-CN" sz="3200" dirty="0">
              <a:latin typeface="宋体" panose="02010600030101010101" pitchFamily="2" charset="-122"/>
              <a:ea typeface="宋体" panose="02010600030101010101" pitchFamily="2" charset="-122"/>
            </a:endParaRPr>
          </a:p>
          <a:p>
            <a:r>
              <a:rPr lang="zh-CN" altLang="en-US" sz="3200" dirty="0">
                <a:latin typeface="宋体" panose="02010600030101010101" pitchFamily="2" charset="-122"/>
                <a:ea typeface="宋体" panose="02010600030101010101" pitchFamily="2" charset="-122"/>
              </a:rPr>
              <a:t>（</a:t>
            </a:r>
            <a:r>
              <a:rPr lang="en-US" altLang="zh-CN" sz="3200" dirty="0">
                <a:latin typeface="宋体" panose="02010600030101010101" pitchFamily="2" charset="-122"/>
                <a:ea typeface="宋体" panose="02010600030101010101" pitchFamily="2" charset="-122"/>
              </a:rPr>
              <a:t>2019</a:t>
            </a:r>
            <a:r>
              <a:rPr lang="zh-CN" altLang="en-US" sz="3200" dirty="0">
                <a:latin typeface="宋体" panose="02010600030101010101" pitchFamily="2" charset="-122"/>
                <a:ea typeface="宋体" panose="02010600030101010101" pitchFamily="2" charset="-122"/>
              </a:rPr>
              <a:t>年）</a:t>
            </a:r>
            <a:endParaRPr lang="zh-CN" altLang="en-US" sz="3200" dirty="0">
              <a:latin typeface="宋体" panose="02010600030101010101" pitchFamily="2" charset="-122"/>
              <a:ea typeface="宋体" panose="02010600030101010101" pitchFamily="2" charset="-122"/>
            </a:endParaRPr>
          </a:p>
        </p:txBody>
      </p:sp>
      <p:sp>
        <p:nvSpPr>
          <p:cNvPr id="15" name="圆柱形 14"/>
          <p:cNvSpPr/>
          <p:nvPr/>
        </p:nvSpPr>
        <p:spPr>
          <a:xfrm>
            <a:off x="4792168" y="3047493"/>
            <a:ext cx="1498863" cy="1602556"/>
          </a:xfrm>
          <a:prstGeom prst="can">
            <a:avLst>
              <a:gd name="adj" fmla="val 21739"/>
            </a:avLst>
          </a:prstGeom>
          <a:solidFill>
            <a:srgbClr val="FFC000"/>
          </a:solidFill>
          <a:ln>
            <a:solidFill>
              <a:srgbClr val="FF0000"/>
            </a:solidFill>
          </a:ln>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1" name="矩形 10"/>
          <p:cNvSpPr/>
          <p:nvPr/>
        </p:nvSpPr>
        <p:spPr>
          <a:xfrm>
            <a:off x="4329555" y="3535641"/>
            <a:ext cx="2205875" cy="829945"/>
          </a:xfrm>
          <a:prstGeom prst="rect">
            <a:avLst/>
          </a:prstGeom>
        </p:spPr>
        <p:txBody>
          <a:bodyPr wrap="square">
            <a:spAutoFit/>
          </a:bodyPr>
          <a:lstStyle/>
          <a:p>
            <a:pPr indent="355600"/>
            <a:r>
              <a:rPr lang="zh-CN" altLang="en-US" sz="2000" b="1" dirty="0">
                <a:latin typeface="宋体" panose="02010600030101010101" pitchFamily="2" charset="-122"/>
                <a:ea typeface="宋体" panose="02010600030101010101" pitchFamily="2" charset="-122"/>
                <a:cs typeface="宋体" panose="02010600030101010101" pitchFamily="2" charset="-122"/>
              </a:rPr>
              <a:t>有效专业</a:t>
            </a:r>
            <a:r>
              <a:rPr lang="zh-CN" altLang="en-US" dirty="0">
                <a:latin typeface="宋体" panose="02010600030101010101" pitchFamily="2" charset="-122"/>
                <a:ea typeface="宋体" panose="02010600030101010101" pitchFamily="2" charset="-122"/>
                <a:cs typeface="宋体" panose="02010600030101010101" pitchFamily="2" charset="-122"/>
              </a:rPr>
              <a:t>文档</a:t>
            </a:r>
            <a:endParaRPr lang="en-US" altLang="zh-CN" dirty="0">
              <a:latin typeface="宋体" panose="02010600030101010101" pitchFamily="2" charset="-122"/>
              <a:ea typeface="宋体" panose="02010600030101010101" pitchFamily="2" charset="-122"/>
              <a:cs typeface="宋体" panose="02010600030101010101" pitchFamily="2" charset="-122"/>
            </a:endParaRPr>
          </a:p>
          <a:p>
            <a:pPr indent="355600"/>
            <a:r>
              <a:rPr lang="en-US" altLang="zh-CN" sz="1400" dirty="0">
                <a:latin typeface="宋体" panose="02010600030101010101" pitchFamily="2" charset="-122"/>
                <a:ea typeface="宋体" panose="02010600030101010101" pitchFamily="2" charset="-122"/>
                <a:cs typeface="宋体" panose="02010600030101010101" pitchFamily="2" charset="-122"/>
              </a:rPr>
              <a:t> </a:t>
            </a:r>
            <a:r>
              <a:rPr lang="en-US" altLang="zh-CN" sz="2800" dirty="0">
                <a:latin typeface="宋体" panose="02010600030101010101" pitchFamily="2" charset="-122"/>
                <a:ea typeface="宋体" panose="02010600030101010101" pitchFamily="2" charset="-122"/>
                <a:cs typeface="宋体" panose="02010600030101010101" pitchFamily="2" charset="-122"/>
              </a:rPr>
              <a:t>5</a:t>
            </a:r>
            <a:r>
              <a:rPr lang="zh-CN" altLang="en-US" sz="2800" dirty="0">
                <a:latin typeface="宋体" panose="02010600030101010101" pitchFamily="2" charset="-122"/>
                <a:ea typeface="宋体" panose="02010600030101010101" pitchFamily="2" charset="-122"/>
                <a:cs typeface="宋体" panose="02010600030101010101" pitchFamily="2" charset="-122"/>
              </a:rPr>
              <a:t>亿份</a:t>
            </a:r>
            <a:endParaRPr lang="zh-CN" altLang="en-US" sz="1400" dirty="0"/>
          </a:p>
        </p:txBody>
      </p:sp>
      <p:sp>
        <p:nvSpPr>
          <p:cNvPr id="17" name="矩形 16"/>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8" name="矩形 17"/>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9" name="矩形 18"/>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20" name="矩形 19"/>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21" name="矩形 20"/>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23" name="箭头: 五边形 22"/>
          <p:cNvSpPr/>
          <p:nvPr/>
        </p:nvSpPr>
        <p:spPr>
          <a:xfrm>
            <a:off x="367318" y="2740532"/>
            <a:ext cx="1415772" cy="688468"/>
          </a:xfrm>
          <a:prstGeom prst="homePlate">
            <a:avLst/>
          </a:prstGeom>
          <a:solidFill>
            <a:srgbClr val="00B050"/>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6" name="矩形 15"/>
          <p:cNvSpPr/>
          <p:nvPr/>
        </p:nvSpPr>
        <p:spPr>
          <a:xfrm>
            <a:off x="524549" y="2865716"/>
            <a:ext cx="902811" cy="523220"/>
          </a:xfrm>
          <a:prstGeom prst="rect">
            <a:avLst/>
          </a:prstGeom>
        </p:spPr>
        <p:txBody>
          <a:bodyPr wrap="none">
            <a:spAutoFit/>
          </a:bodyPr>
          <a:lstStyle/>
          <a:p>
            <a:r>
              <a:rPr lang="zh-CN" altLang="en-US" sz="2800" dirty="0">
                <a:latin typeface="宋体" panose="02010600030101010101" pitchFamily="2" charset="-122"/>
                <a:ea typeface="宋体" panose="02010600030101010101" pitchFamily="2" charset="-122"/>
                <a:cs typeface="宋体" panose="02010600030101010101" pitchFamily="2" charset="-122"/>
              </a:rPr>
              <a:t>收录</a:t>
            </a:r>
            <a:endParaRPr lang="zh-CN" altLang="en-US" sz="2800" dirty="0"/>
          </a:p>
        </p:txBody>
      </p:sp>
      <p:sp>
        <p:nvSpPr>
          <p:cNvPr id="24" name="箭头: V 形 23"/>
          <p:cNvSpPr/>
          <p:nvPr/>
        </p:nvSpPr>
        <p:spPr>
          <a:xfrm>
            <a:off x="3419898" y="4169789"/>
            <a:ext cx="397495" cy="375744"/>
          </a:xfrm>
          <a:prstGeom prst="chevron">
            <a:avLst>
              <a:gd name="adj" fmla="val 54841"/>
            </a:avLst>
          </a:prstGeom>
          <a:solidFill>
            <a:schemeClr val="accent2">
              <a:lumMod val="20000"/>
              <a:lumOff val="80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26" name="箭头: V 形 25"/>
          <p:cNvSpPr/>
          <p:nvPr/>
        </p:nvSpPr>
        <p:spPr>
          <a:xfrm>
            <a:off x="3753524" y="4169789"/>
            <a:ext cx="397495" cy="375744"/>
          </a:xfrm>
          <a:prstGeom prst="chevron">
            <a:avLst>
              <a:gd name="adj" fmla="val 54841"/>
            </a:avLst>
          </a:prstGeom>
          <a:solidFill>
            <a:schemeClr val="accent2">
              <a:lumMod val="20000"/>
              <a:lumOff val="80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27" name="箭头: V 形 26"/>
          <p:cNvSpPr/>
          <p:nvPr/>
        </p:nvSpPr>
        <p:spPr>
          <a:xfrm>
            <a:off x="6938801" y="2636677"/>
            <a:ext cx="397495" cy="375744"/>
          </a:xfrm>
          <a:prstGeom prst="chevron">
            <a:avLst>
              <a:gd name="adj" fmla="val 54841"/>
            </a:avLst>
          </a:prstGeom>
          <a:solidFill>
            <a:schemeClr val="accent2">
              <a:lumMod val="20000"/>
              <a:lumOff val="80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28" name="箭头: V 形 27"/>
          <p:cNvSpPr/>
          <p:nvPr/>
        </p:nvSpPr>
        <p:spPr>
          <a:xfrm>
            <a:off x="7277112" y="2636677"/>
            <a:ext cx="397495" cy="375744"/>
          </a:xfrm>
          <a:prstGeom prst="chevron">
            <a:avLst>
              <a:gd name="adj" fmla="val 54841"/>
            </a:avLst>
          </a:prstGeom>
          <a:solidFill>
            <a:schemeClr val="accent2">
              <a:lumMod val="20000"/>
              <a:lumOff val="80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29" name="箭头: V 形 28"/>
          <p:cNvSpPr/>
          <p:nvPr/>
        </p:nvSpPr>
        <p:spPr>
          <a:xfrm>
            <a:off x="7628593" y="2636677"/>
            <a:ext cx="397495" cy="375744"/>
          </a:xfrm>
          <a:prstGeom prst="chevron">
            <a:avLst>
              <a:gd name="adj" fmla="val 54841"/>
            </a:avLst>
          </a:prstGeom>
          <a:solidFill>
            <a:schemeClr val="accent2">
              <a:lumMod val="20000"/>
              <a:lumOff val="80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30" name="箭头: V 形 29"/>
          <p:cNvSpPr/>
          <p:nvPr/>
        </p:nvSpPr>
        <p:spPr>
          <a:xfrm>
            <a:off x="4075936" y="4182515"/>
            <a:ext cx="397495" cy="375744"/>
          </a:xfrm>
          <a:prstGeom prst="chevron">
            <a:avLst>
              <a:gd name="adj" fmla="val 54841"/>
            </a:avLst>
          </a:prstGeom>
          <a:solidFill>
            <a:schemeClr val="accent2">
              <a:lumMod val="20000"/>
              <a:lumOff val="80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5" grpId="0" animBg="1"/>
      <p:bldP spid="11" grpId="0"/>
      <p:bldP spid="23" grpId="0" animBg="1"/>
      <p:bldP spid="16" grpId="0"/>
      <p:bldP spid="24" grpId="0" animBg="1"/>
      <p:bldP spid="26" grpId="0" animBg="1"/>
      <p:bldP spid="27" grpId="0" animBg="1"/>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文献下载</a:t>
            </a:r>
            <a:endParaRPr lang="zh-CN" altLang="en-US"/>
          </a:p>
        </p:txBody>
      </p:sp>
      <p:sp>
        <p:nvSpPr>
          <p:cNvPr id="3" name="内容占位符 2"/>
          <p:cNvSpPr>
            <a:spLocks noGrp="1"/>
          </p:cNvSpPr>
          <p:nvPr>
            <p:ph idx="1"/>
          </p:nvPr>
        </p:nvSpPr>
        <p:spPr>
          <a:xfrm>
            <a:off x="838200" y="1691005"/>
            <a:ext cx="10515600" cy="4486275"/>
          </a:xfrm>
        </p:spPr>
        <p:txBody>
          <a:bodyPr>
            <a:normAutofit lnSpcReduction="10000"/>
          </a:bodyPr>
          <a:p>
            <a:pPr marL="0" indent="0">
              <a:lnSpc>
                <a:spcPct val="150000"/>
              </a:lnSpc>
              <a:buNone/>
            </a:pPr>
            <a:r>
              <a:rPr lang="zh-CN" altLang="en-US"/>
              <a:t>下载全文是检索文献的深度和刚性需求，所以百度学术不仅收录了同一篇文章的多个来源，并在用户检索步骤中提供多个下载入口。</a:t>
            </a:r>
            <a:endParaRPr lang="zh-CN" altLang="en-US"/>
          </a:p>
          <a:p>
            <a:pPr marL="0" indent="0">
              <a:lnSpc>
                <a:spcPct val="150000"/>
              </a:lnSpc>
              <a:buNone/>
            </a:pPr>
            <a:r>
              <a:rPr lang="zh-CN" altLang="en-US"/>
              <a:t>1. 在检索结果列表中，直接选择所需下载源</a:t>
            </a:r>
            <a:endParaRPr lang="zh-CN" altLang="en-US"/>
          </a:p>
          <a:p>
            <a:pPr marL="0" indent="0">
              <a:lnSpc>
                <a:spcPct val="150000"/>
              </a:lnSpc>
              <a:buNone/>
            </a:pPr>
            <a:r>
              <a:rPr lang="zh-CN" altLang="en-US"/>
              <a:t>2. 在文献功能区，点击下载按钮，查看全部免费下载源 </a:t>
            </a:r>
            <a:endParaRPr lang="zh-CN" altLang="en-US"/>
          </a:p>
          <a:p>
            <a:pPr marL="0" indent="0">
              <a:lnSpc>
                <a:spcPct val="150000"/>
              </a:lnSpc>
              <a:buNone/>
            </a:pPr>
            <a:r>
              <a:rPr lang="zh-CN" altLang="en-US"/>
              <a:t>3. 在文献详情页，查看全部下载来源及其中的全部免费来源并进行选择</a:t>
            </a:r>
            <a:endParaRPr lang="zh-CN" altLang="en-US"/>
          </a:p>
          <a:p>
            <a:pPr marL="0" indent="0">
              <a:lnSpc>
                <a:spcPct val="150000"/>
              </a:lnSpc>
              <a:buNone/>
            </a:pPr>
            <a:r>
              <a:rPr lang="zh-CN" altLang="en-US"/>
              <a:t>4. 在文献全部来源页右侧，可方便切换多个来源并选择下载</a:t>
            </a:r>
            <a:endParaRPr lang="zh-CN" altLang="en-US"/>
          </a:p>
        </p:txBody>
      </p:sp>
      <p:pic>
        <p:nvPicPr>
          <p:cNvPr id="4" name="图片 3"/>
          <p:cNvPicPr>
            <a:picLocks noChangeAspect="1"/>
          </p:cNvPicPr>
          <p:nvPr/>
        </p:nvPicPr>
        <p:blipFill>
          <a:blip r:embed="rId1"/>
          <a:stretch>
            <a:fillRect/>
          </a:stretch>
        </p:blipFill>
        <p:spPr>
          <a:xfrm>
            <a:off x="713105" y="1555750"/>
            <a:ext cx="6553200" cy="2771775"/>
          </a:xfrm>
          <a:prstGeom prst="rect">
            <a:avLst/>
          </a:prstGeom>
        </p:spPr>
      </p:pic>
      <p:pic>
        <p:nvPicPr>
          <p:cNvPr id="5" name="图片 4"/>
          <p:cNvPicPr>
            <a:picLocks noChangeAspect="1"/>
          </p:cNvPicPr>
          <p:nvPr/>
        </p:nvPicPr>
        <p:blipFill>
          <a:blip r:embed="rId2"/>
          <a:stretch>
            <a:fillRect/>
          </a:stretch>
        </p:blipFill>
        <p:spPr>
          <a:xfrm>
            <a:off x="680085" y="3007995"/>
            <a:ext cx="6619875" cy="3362325"/>
          </a:xfrm>
          <a:prstGeom prst="rect">
            <a:avLst/>
          </a:prstGeom>
        </p:spPr>
      </p:pic>
      <p:pic>
        <p:nvPicPr>
          <p:cNvPr id="6" name="图片 5"/>
          <p:cNvPicPr>
            <a:picLocks noChangeAspect="1"/>
          </p:cNvPicPr>
          <p:nvPr/>
        </p:nvPicPr>
        <p:blipFill>
          <a:blip r:embed="rId3"/>
          <a:stretch>
            <a:fillRect/>
          </a:stretch>
        </p:blipFill>
        <p:spPr>
          <a:xfrm>
            <a:off x="7440930" y="1555750"/>
            <a:ext cx="4295775" cy="3429000"/>
          </a:xfrm>
          <a:prstGeom prst="rect">
            <a:avLst/>
          </a:prstGeom>
        </p:spPr>
      </p:pic>
      <p:pic>
        <p:nvPicPr>
          <p:cNvPr id="7" name="图片 6"/>
          <p:cNvPicPr>
            <a:picLocks noChangeAspect="1"/>
          </p:cNvPicPr>
          <p:nvPr/>
        </p:nvPicPr>
        <p:blipFill>
          <a:blip r:embed="rId4"/>
          <a:stretch>
            <a:fillRect/>
          </a:stretch>
        </p:blipFill>
        <p:spPr>
          <a:xfrm>
            <a:off x="5154930" y="2407920"/>
            <a:ext cx="6581775" cy="396240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t>引用</a:t>
            </a:r>
            <a:endParaRPr lang="zh-CN" altLang="en-US"/>
          </a:p>
        </p:txBody>
      </p:sp>
      <p:sp>
        <p:nvSpPr>
          <p:cNvPr id="3" name="内容占位符 2"/>
          <p:cNvSpPr>
            <a:spLocks noGrp="1"/>
          </p:cNvSpPr>
          <p:nvPr>
            <p:ph idx="1"/>
          </p:nvPr>
        </p:nvSpPr>
        <p:spPr/>
        <p:txBody>
          <a:bodyPr/>
          <a:p>
            <a:pPr marL="0" indent="0">
              <a:lnSpc>
                <a:spcPct val="150000"/>
              </a:lnSpc>
              <a:buNone/>
            </a:pPr>
            <a:r>
              <a:rPr lang="zh-CN" altLang="en-US">
                <a:sym typeface="+mn-ea"/>
              </a:rPr>
              <a:t>为方便用户引用文献做参考文献等使用，在文献功能区提供了单篇“引用”功能，用户可以根据所需格式进行选择。</a:t>
            </a:r>
            <a:br>
              <a:rPr lang="zh-CN" altLang="en-US">
                <a:sym typeface="+mn-ea"/>
              </a:rPr>
            </a:br>
            <a:r>
              <a:rPr lang="zh-CN" altLang="en-US">
                <a:sym typeface="+mn-ea"/>
              </a:rPr>
              <a:t>1. 三种引用格式：分别是GB/T 7714、MLA、APA</a:t>
            </a:r>
            <a:br>
              <a:rPr lang="zh-CN" altLang="en-US">
                <a:sym typeface="+mn-ea"/>
              </a:rPr>
            </a:br>
            <a:r>
              <a:rPr lang="zh-CN" altLang="en-US">
                <a:sym typeface="+mn-ea"/>
              </a:rPr>
              <a:t>2. 五种文献管理软件导入格式：分别是BibTex、EndNote、RefMan、Notefirst、NoteExpres</a:t>
            </a:r>
            <a:endParaRPr lang="zh-CN" altLang="en-US"/>
          </a:p>
          <a:p>
            <a:pPr marL="0" indent="0">
              <a:buNone/>
            </a:pPr>
            <a:endParaRPr lang="zh-CN" altLang="en-US"/>
          </a:p>
        </p:txBody>
      </p:sp>
      <p:pic>
        <p:nvPicPr>
          <p:cNvPr id="4" name="图片 3"/>
          <p:cNvPicPr>
            <a:picLocks noChangeAspect="1"/>
          </p:cNvPicPr>
          <p:nvPr/>
        </p:nvPicPr>
        <p:blipFill>
          <a:blip r:embed="rId1"/>
          <a:stretch>
            <a:fillRect/>
          </a:stretch>
        </p:blipFill>
        <p:spPr>
          <a:xfrm>
            <a:off x="2809875" y="1480820"/>
            <a:ext cx="7975600" cy="472757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批量引用</a:t>
            </a:r>
            <a:endParaRPr lang="zh-CN" altLang="en-US"/>
          </a:p>
        </p:txBody>
      </p:sp>
      <p:sp>
        <p:nvSpPr>
          <p:cNvPr id="3" name="内容占位符 2"/>
          <p:cNvSpPr>
            <a:spLocks noGrp="1"/>
          </p:cNvSpPr>
          <p:nvPr>
            <p:ph idx="1"/>
          </p:nvPr>
        </p:nvSpPr>
        <p:spPr/>
        <p:txBody>
          <a:bodyPr/>
          <a:p>
            <a:pPr marL="0" indent="0">
              <a:lnSpc>
                <a:spcPct val="150000"/>
              </a:lnSpc>
              <a:buNone/>
            </a:pPr>
            <a:r>
              <a:rPr lang="zh-CN" altLang="en-US"/>
              <a:t>若用户需要对一批文献同时进行导出使用，可使用批量引用功能，在文献功能区将文献加入到批量引用文件夹，并在文件夹选择所需操作。</a:t>
            </a:r>
            <a:endParaRPr lang="zh-CN" altLang="en-US"/>
          </a:p>
        </p:txBody>
      </p:sp>
      <p:pic>
        <p:nvPicPr>
          <p:cNvPr id="4" name="图片 3"/>
          <p:cNvPicPr>
            <a:picLocks noChangeAspect="1"/>
          </p:cNvPicPr>
          <p:nvPr/>
        </p:nvPicPr>
        <p:blipFill>
          <a:blip r:embed="rId1"/>
          <a:stretch>
            <a:fillRect/>
          </a:stretch>
        </p:blipFill>
        <p:spPr>
          <a:xfrm>
            <a:off x="838200" y="1325245"/>
            <a:ext cx="6610350" cy="1485900"/>
          </a:xfrm>
          <a:prstGeom prst="rect">
            <a:avLst/>
          </a:prstGeom>
        </p:spPr>
      </p:pic>
      <p:pic>
        <p:nvPicPr>
          <p:cNvPr id="5" name="图片 4"/>
          <p:cNvPicPr>
            <a:picLocks noChangeAspect="1"/>
          </p:cNvPicPr>
          <p:nvPr/>
        </p:nvPicPr>
        <p:blipFill>
          <a:blip r:embed="rId2"/>
          <a:stretch>
            <a:fillRect/>
          </a:stretch>
        </p:blipFill>
        <p:spPr>
          <a:xfrm>
            <a:off x="2752725" y="1325245"/>
            <a:ext cx="7975600" cy="48380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中英互译</a:t>
            </a:r>
            <a:endParaRPr lang="zh-CN" altLang="en-US"/>
          </a:p>
        </p:txBody>
      </p:sp>
      <p:sp>
        <p:nvSpPr>
          <p:cNvPr id="3" name="内容占位符 2"/>
          <p:cNvSpPr>
            <a:spLocks noGrp="1"/>
          </p:cNvSpPr>
          <p:nvPr>
            <p:ph idx="1"/>
          </p:nvPr>
        </p:nvSpPr>
        <p:spPr/>
        <p:txBody>
          <a:bodyPr/>
          <a:p>
            <a:pPr marL="0" indent="0">
              <a:lnSpc>
                <a:spcPct val="150000"/>
              </a:lnSpc>
              <a:buNone/>
            </a:pPr>
            <a:r>
              <a:rPr lang="zh-CN" altLang="en-US"/>
              <a:t>当用户输入中文关键词时，提供中英互译功能支持用户一键搜索相应的英文文献，无需翻译和二次输入。</a:t>
            </a:r>
            <a:endParaRPr lang="zh-CN" altLang="en-US"/>
          </a:p>
        </p:txBody>
      </p:sp>
      <p:pic>
        <p:nvPicPr>
          <p:cNvPr id="4" name="图片 3"/>
          <p:cNvPicPr>
            <a:picLocks noChangeAspect="1"/>
          </p:cNvPicPr>
          <p:nvPr/>
        </p:nvPicPr>
        <p:blipFill>
          <a:blip r:embed="rId1"/>
          <a:stretch>
            <a:fillRect/>
          </a:stretch>
        </p:blipFill>
        <p:spPr>
          <a:xfrm>
            <a:off x="2325370" y="1252220"/>
            <a:ext cx="7540625" cy="512635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期刊检索/期刊库</a:t>
            </a:r>
            <a:endParaRPr lang="zh-CN" altLang="en-US"/>
          </a:p>
        </p:txBody>
      </p:sp>
      <p:sp>
        <p:nvSpPr>
          <p:cNvPr id="3" name="内容占位符 2"/>
          <p:cNvSpPr>
            <a:spLocks noGrp="1"/>
          </p:cNvSpPr>
          <p:nvPr>
            <p:ph idx="1"/>
          </p:nvPr>
        </p:nvSpPr>
        <p:spPr>
          <a:xfrm>
            <a:off x="838200" y="1482725"/>
            <a:ext cx="10515600" cy="4694555"/>
          </a:xfrm>
        </p:spPr>
        <p:txBody>
          <a:bodyPr/>
          <a:p>
            <a:pPr marL="0" indent="0">
              <a:buNone/>
            </a:pPr>
            <a:r>
              <a:rPr lang="zh-CN" altLang="en-US"/>
              <a:t>期刊作为学术研究成果的一个重要载体，也是科研人员日常关注较高的一个部分，用户通常想要了解期刊的影响因子、发文周期，抑或查看刊载文献等，目前百度学术已经建设有包含1万多中外文期刊主页的期刊库，很好的满足了上述用户需求。</a:t>
            </a:r>
            <a:endParaRPr lang="zh-CN" altLang="en-US"/>
          </a:p>
        </p:txBody>
      </p:sp>
      <p:pic>
        <p:nvPicPr>
          <p:cNvPr id="4" name="图片 3"/>
          <p:cNvPicPr>
            <a:picLocks noChangeAspect="1"/>
          </p:cNvPicPr>
          <p:nvPr/>
        </p:nvPicPr>
        <p:blipFill>
          <a:blip r:embed="rId1"/>
          <a:stretch>
            <a:fillRect/>
          </a:stretch>
        </p:blipFill>
        <p:spPr>
          <a:xfrm>
            <a:off x="838200" y="3487420"/>
            <a:ext cx="6686550" cy="914400"/>
          </a:xfrm>
          <a:prstGeom prst="rect">
            <a:avLst/>
          </a:prstGeom>
        </p:spPr>
      </p:pic>
      <p:pic>
        <p:nvPicPr>
          <p:cNvPr id="5" name="图片 4"/>
          <p:cNvPicPr>
            <a:picLocks noChangeAspect="1"/>
          </p:cNvPicPr>
          <p:nvPr/>
        </p:nvPicPr>
        <p:blipFill>
          <a:blip r:embed="rId2"/>
          <a:stretch>
            <a:fillRect/>
          </a:stretch>
        </p:blipFill>
        <p:spPr>
          <a:xfrm>
            <a:off x="7649845" y="680085"/>
            <a:ext cx="1912620" cy="567055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565150"/>
            <a:ext cx="10515600" cy="5612130"/>
          </a:xfrm>
        </p:spPr>
        <p:txBody>
          <a:bodyPr/>
          <a:p>
            <a:pPr marL="0" indent="0">
              <a:lnSpc>
                <a:spcPct val="150000"/>
              </a:lnSpc>
              <a:buNone/>
            </a:pPr>
            <a:r>
              <a:rPr lang="zh-CN" altLang="en-US"/>
              <a:t>有两种方法进行期刊检索：</a:t>
            </a:r>
            <a:endParaRPr lang="zh-CN" altLang="en-US"/>
          </a:p>
          <a:p>
            <a:pPr marL="0" indent="0">
              <a:lnSpc>
                <a:spcPct val="150000"/>
              </a:lnSpc>
              <a:buNone/>
            </a:pPr>
            <a:r>
              <a:rPr lang="zh-CN" altLang="en-US"/>
              <a:t>第一种：搜索期刊名称，即可找到期刊卡片，点击卡片可查看更多内容，例如：软件学报:</a:t>
            </a:r>
            <a:endParaRPr lang="zh-CN" altLang="en-US"/>
          </a:p>
        </p:txBody>
      </p:sp>
      <p:pic>
        <p:nvPicPr>
          <p:cNvPr id="4" name="图片 3"/>
          <p:cNvPicPr>
            <a:picLocks noChangeAspect="1"/>
          </p:cNvPicPr>
          <p:nvPr/>
        </p:nvPicPr>
        <p:blipFill>
          <a:blip r:embed="rId1"/>
          <a:stretch>
            <a:fillRect/>
          </a:stretch>
        </p:blipFill>
        <p:spPr>
          <a:xfrm>
            <a:off x="3148330" y="2950845"/>
            <a:ext cx="6524625" cy="3048000"/>
          </a:xfrm>
          <a:prstGeom prst="rect">
            <a:avLst/>
          </a:prstGeom>
        </p:spPr>
      </p:pic>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880110"/>
            <a:ext cx="10515600" cy="5297170"/>
          </a:xfrm>
        </p:spPr>
        <p:txBody>
          <a:bodyPr/>
          <a:p>
            <a:pPr marL="0" indent="0">
              <a:lnSpc>
                <a:spcPct val="150000"/>
              </a:lnSpc>
              <a:buNone/>
            </a:pPr>
            <a:r>
              <a:rPr lang="zh-CN" altLang="en-US"/>
              <a:t>第二种：访问期刊库，在期刊库内通过浏览或者搜索的方式找到所需期刊，期刊库:</a:t>
            </a:r>
            <a:endParaRPr lang="zh-CN" altLang="en-US"/>
          </a:p>
        </p:txBody>
      </p:sp>
      <p:pic>
        <p:nvPicPr>
          <p:cNvPr id="4" name="图片 3"/>
          <p:cNvPicPr>
            <a:picLocks noChangeAspect="1"/>
          </p:cNvPicPr>
          <p:nvPr/>
        </p:nvPicPr>
        <p:blipFill>
          <a:blip r:embed="rId1"/>
          <a:stretch>
            <a:fillRect/>
          </a:stretch>
        </p:blipFill>
        <p:spPr>
          <a:xfrm>
            <a:off x="2178685" y="1557020"/>
            <a:ext cx="7833995" cy="486981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学者检索/学者库</a:t>
            </a:r>
            <a:endParaRPr lang="zh-CN" altLang="en-US"/>
          </a:p>
        </p:txBody>
      </p:sp>
      <p:sp>
        <p:nvSpPr>
          <p:cNvPr id="3" name="内容占位符 2"/>
          <p:cNvSpPr>
            <a:spLocks noGrp="1"/>
          </p:cNvSpPr>
          <p:nvPr>
            <p:ph idx="1"/>
          </p:nvPr>
        </p:nvSpPr>
        <p:spPr>
          <a:xfrm>
            <a:off x="838200" y="1467485"/>
            <a:ext cx="10515600" cy="4709795"/>
          </a:xfrm>
        </p:spPr>
        <p:txBody>
          <a:bodyPr/>
          <a:p>
            <a:pPr marL="0" indent="0">
              <a:lnSpc>
                <a:spcPct val="150000"/>
              </a:lnSpc>
              <a:buNone/>
            </a:pPr>
            <a:r>
              <a:rPr lang="zh-CN" altLang="en-US"/>
              <a:t>学者是学术文献的生产者，一方面用户可以通过追踪其他学者的研究进展来了解最新的研究动向；另一方面学者本身可以关注自己的学术影响力，并可以管理自己的研究成果在职称晋升、基金申请等时使用。百度学术已经上线了包含400多万个中国学者主页的学者库。</a:t>
            </a:r>
            <a:endParaRPr lang="zh-CN" altLang="en-US"/>
          </a:p>
        </p:txBody>
      </p:sp>
      <p:pic>
        <p:nvPicPr>
          <p:cNvPr id="4" name="图片 3"/>
          <p:cNvPicPr>
            <a:picLocks noChangeAspect="1"/>
          </p:cNvPicPr>
          <p:nvPr/>
        </p:nvPicPr>
        <p:blipFill>
          <a:blip r:embed="rId1"/>
          <a:stretch>
            <a:fillRect/>
          </a:stretch>
        </p:blipFill>
        <p:spPr>
          <a:xfrm>
            <a:off x="1139190" y="4481195"/>
            <a:ext cx="9630410" cy="129159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t>订阅</a:t>
            </a:r>
            <a:endParaRPr lang="zh-CN" altLang="en-US"/>
          </a:p>
        </p:txBody>
      </p:sp>
      <p:sp>
        <p:nvSpPr>
          <p:cNvPr id="3" name="内容占位符 2"/>
          <p:cNvSpPr>
            <a:spLocks noGrp="1"/>
          </p:cNvSpPr>
          <p:nvPr>
            <p:ph idx="1"/>
          </p:nvPr>
        </p:nvSpPr>
        <p:spPr/>
        <p:txBody>
          <a:bodyPr/>
          <a:p>
            <a:pPr marL="0" indent="0">
              <a:lnSpc>
                <a:spcPct val="150000"/>
              </a:lnSpc>
              <a:buNone/>
            </a:pPr>
            <a:r>
              <a:rPr lang="zh-CN" altLang="en-US">
                <a:sym typeface="+mn-ea"/>
              </a:rPr>
              <a:t>为方便用户及时追踪所关注领域的科研进展，百度学术提供了“订阅”功能，目前支持对关键词进行订阅，当有与订阅关键词相关且符合订阅设置的新研究成果出现时，会自动推送到用户，推送频率为每周2~3次，推送包括系统消息推送、邮箱推送、微信推送三种推送方式。</a:t>
            </a:r>
            <a:endParaRPr lang="zh-CN" altLang="en-US"/>
          </a:p>
        </p:txBody>
      </p:sp>
      <p:pic>
        <p:nvPicPr>
          <p:cNvPr id="4" name="图片 3"/>
          <p:cNvPicPr>
            <a:picLocks noChangeAspect="1"/>
          </p:cNvPicPr>
          <p:nvPr/>
        </p:nvPicPr>
        <p:blipFill>
          <a:blip r:embed="rId1"/>
          <a:stretch>
            <a:fillRect/>
          </a:stretch>
        </p:blipFill>
        <p:spPr>
          <a:xfrm>
            <a:off x="1405255" y="4432300"/>
            <a:ext cx="9582150" cy="1186815"/>
          </a:xfrm>
          <a:prstGeom prst="rect">
            <a:avLst/>
          </a:prstGeom>
        </p:spPr>
      </p:pic>
      <p:pic>
        <p:nvPicPr>
          <p:cNvPr id="5" name="图片 4"/>
          <p:cNvPicPr>
            <a:picLocks noChangeAspect="1"/>
          </p:cNvPicPr>
          <p:nvPr/>
        </p:nvPicPr>
        <p:blipFill>
          <a:blip r:embed="rId2"/>
          <a:stretch>
            <a:fillRect/>
          </a:stretch>
        </p:blipFill>
        <p:spPr>
          <a:xfrm>
            <a:off x="3140075" y="1322705"/>
            <a:ext cx="7847330" cy="416814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收藏</a:t>
            </a:r>
            <a:endParaRPr lang="zh-CN" altLang="en-US"/>
          </a:p>
        </p:txBody>
      </p:sp>
      <p:sp>
        <p:nvSpPr>
          <p:cNvPr id="3" name="内容占位符 2"/>
          <p:cNvSpPr>
            <a:spLocks noGrp="1"/>
          </p:cNvSpPr>
          <p:nvPr>
            <p:ph idx="1"/>
          </p:nvPr>
        </p:nvSpPr>
        <p:spPr/>
        <p:txBody>
          <a:bodyPr/>
          <a:p>
            <a:pPr marL="0" indent="0">
              <a:lnSpc>
                <a:spcPct val="150000"/>
              </a:lnSpc>
              <a:buNone/>
            </a:pPr>
            <a:r>
              <a:rPr lang="zh-CN" altLang="en-US"/>
              <a:t>用户在搜索过程中，若遇到有价值的文献需要保存用于后续查看或者记录阅读思路等使用时，百度学术提供了方便的“收藏”功能，支持用户随时随地收藏所需文献</a:t>
            </a:r>
            <a:endParaRPr lang="zh-CN" altLang="en-US"/>
          </a:p>
        </p:txBody>
      </p:sp>
      <p:pic>
        <p:nvPicPr>
          <p:cNvPr id="4" name="图片 3"/>
          <p:cNvPicPr>
            <a:picLocks noChangeAspect="1"/>
          </p:cNvPicPr>
          <p:nvPr/>
        </p:nvPicPr>
        <p:blipFill>
          <a:blip r:embed="rId1"/>
          <a:stretch>
            <a:fillRect/>
          </a:stretch>
        </p:blipFill>
        <p:spPr>
          <a:xfrm>
            <a:off x="1238250" y="3679825"/>
            <a:ext cx="9714865" cy="2411730"/>
          </a:xfrm>
          <a:prstGeom prst="rect">
            <a:avLst/>
          </a:prstGeom>
        </p:spPr>
      </p:pic>
      <p:pic>
        <p:nvPicPr>
          <p:cNvPr id="5" name="图片 4"/>
          <p:cNvPicPr>
            <a:picLocks noChangeAspect="1"/>
          </p:cNvPicPr>
          <p:nvPr/>
        </p:nvPicPr>
        <p:blipFill>
          <a:blip r:embed="rId2"/>
          <a:stretch>
            <a:fillRect/>
          </a:stretch>
        </p:blipFill>
        <p:spPr>
          <a:xfrm>
            <a:off x="3592830" y="3679825"/>
            <a:ext cx="7360285" cy="26924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accent1">
                <a:lumMod val="5000"/>
                <a:lumOff val="95000"/>
              </a:schemeClr>
            </a:gs>
            <a:gs pos="100000">
              <a:schemeClr val="accent1">
                <a:lumMod val="45000"/>
                <a:lumOff val="55000"/>
              </a:schemeClr>
            </a:gs>
            <a:gs pos="6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矩形 3"/>
          <p:cNvSpPr/>
          <p:nvPr/>
        </p:nvSpPr>
        <p:spPr>
          <a:xfrm>
            <a:off x="251338" y="643622"/>
            <a:ext cx="11258174" cy="6492875"/>
          </a:xfrm>
          <a:prstGeom prst="rect">
            <a:avLst/>
          </a:prstGeom>
        </p:spPr>
        <p:txBody>
          <a:bodyPr wrap="square">
            <a:spAutoFit/>
          </a:bodyPr>
          <a:lstStyle/>
          <a:p>
            <a:pPr indent="355600"/>
            <a:r>
              <a:rPr lang="zh-CN" altLang="en-US" sz="3600" dirty="0">
                <a:latin typeface="宋体" panose="02010600030101010101" pitchFamily="2" charset="-122"/>
                <a:ea typeface="宋体" panose="02010600030101010101" pitchFamily="2" charset="-122"/>
              </a:rPr>
              <a:t>百度文库属于应用类数据库。</a:t>
            </a:r>
            <a:endParaRPr lang="en-US" altLang="zh-CN" sz="3600" dirty="0">
              <a:latin typeface="宋体" panose="02010600030101010101" pitchFamily="2" charset="-122"/>
              <a:ea typeface="宋体" panose="02010600030101010101" pitchFamily="2" charset="-122"/>
            </a:endParaRPr>
          </a:p>
          <a:p>
            <a:pPr indent="355600"/>
            <a:endParaRPr lang="zh-CN" altLang="en-US" sz="1200" dirty="0">
              <a:latin typeface="宋体" panose="02010600030101010101" pitchFamily="2" charset="-122"/>
              <a:ea typeface="宋体" panose="02010600030101010101" pitchFamily="2" charset="-122"/>
            </a:endParaRPr>
          </a:p>
          <a:p>
            <a:pPr indent="355600"/>
            <a:r>
              <a:rPr lang="zh-CN" altLang="en-US" sz="3200" dirty="0">
                <a:latin typeface="宋体" panose="02010600030101010101" pitchFamily="2" charset="-122"/>
                <a:ea typeface="宋体" panose="02010600030101010101" pitchFamily="2" charset="-122"/>
              </a:rPr>
              <a:t>  文档涉及教育、专业资料、</a:t>
            </a:r>
            <a:endParaRPr lang="en-US" altLang="zh-CN" sz="3200" dirty="0">
              <a:latin typeface="宋体" panose="02010600030101010101" pitchFamily="2" charset="-122"/>
              <a:ea typeface="宋体" panose="02010600030101010101" pitchFamily="2" charset="-122"/>
            </a:endParaRPr>
          </a:p>
          <a:p>
            <a:pPr indent="355600"/>
            <a:r>
              <a:rPr lang="zh-CN" altLang="en-US" sz="3200" dirty="0">
                <a:latin typeface="宋体" panose="02010600030101010101" pitchFamily="2" charset="-122"/>
                <a:ea typeface="宋体" panose="02010600030101010101" pitchFamily="2" charset="-122"/>
              </a:rPr>
              <a:t>实用文档、资格考试等领域；</a:t>
            </a:r>
            <a:endParaRPr lang="en-US" altLang="zh-CN" sz="3200" dirty="0">
              <a:latin typeface="宋体" panose="02010600030101010101" pitchFamily="2" charset="-122"/>
              <a:ea typeface="宋体" panose="02010600030101010101" pitchFamily="2" charset="-122"/>
            </a:endParaRPr>
          </a:p>
          <a:p>
            <a:pPr indent="355600"/>
            <a:r>
              <a:rPr lang="zh-CN" altLang="en-US" sz="3200" dirty="0">
                <a:latin typeface="宋体" panose="02010600030101010101" pitchFamily="2" charset="-122"/>
                <a:ea typeface="宋体" panose="02010600030101010101" pitchFamily="2" charset="-122"/>
              </a:rPr>
              <a:t>覆盖</a:t>
            </a:r>
            <a:r>
              <a:rPr lang="en-US" altLang="zh-CN" sz="3200" dirty="0">
                <a:latin typeface="宋体" panose="02010600030101010101" pitchFamily="2" charset="-122"/>
                <a:ea typeface="宋体" panose="02010600030101010101" pitchFamily="2" charset="-122"/>
              </a:rPr>
              <a:t>31</a:t>
            </a:r>
            <a:r>
              <a:rPr lang="zh-CN" altLang="en-US" sz="3200" dirty="0">
                <a:latin typeface="宋体" panose="02010600030101010101" pitchFamily="2" charset="-122"/>
                <a:ea typeface="宋体" panose="02010600030101010101" pitchFamily="2" charset="-122"/>
              </a:rPr>
              <a:t>个主流行业，共</a:t>
            </a:r>
            <a:r>
              <a:rPr lang="en-US" altLang="zh-CN" sz="3200" dirty="0">
                <a:latin typeface="宋体" panose="02010600030101010101" pitchFamily="2" charset="-122"/>
                <a:ea typeface="宋体" panose="02010600030101010101" pitchFamily="2" charset="-122"/>
              </a:rPr>
              <a:t>235</a:t>
            </a:r>
            <a:r>
              <a:rPr lang="zh-CN" altLang="en-US" sz="3200" dirty="0">
                <a:latin typeface="宋体" panose="02010600030101010101" pitchFamily="2" charset="-122"/>
                <a:ea typeface="宋体" panose="02010600030101010101" pitchFamily="2" charset="-122"/>
              </a:rPr>
              <a:t>个</a:t>
            </a:r>
            <a:endParaRPr lang="en-US" altLang="zh-CN" sz="3200" dirty="0">
              <a:latin typeface="宋体" panose="02010600030101010101" pitchFamily="2" charset="-122"/>
              <a:ea typeface="宋体" panose="02010600030101010101" pitchFamily="2" charset="-122"/>
            </a:endParaRPr>
          </a:p>
          <a:p>
            <a:pPr indent="355600"/>
            <a:r>
              <a:rPr lang="zh-CN" altLang="en-US" sz="3200" dirty="0">
                <a:latin typeface="宋体" panose="02010600030101010101" pitchFamily="2" charset="-122"/>
                <a:ea typeface="宋体" panose="02010600030101010101" pitchFamily="2" charset="-122"/>
              </a:rPr>
              <a:t>细分资料库，以及</a:t>
            </a:r>
            <a:r>
              <a:rPr lang="en-US" altLang="zh-CN" sz="3200" dirty="0">
                <a:latin typeface="宋体" panose="02010600030101010101" pitchFamily="2" charset="-122"/>
                <a:ea typeface="宋体" panose="02010600030101010101" pitchFamily="2" charset="-122"/>
              </a:rPr>
              <a:t>15</a:t>
            </a:r>
            <a:r>
              <a:rPr lang="zh-CN" altLang="en-US" sz="3200" dirty="0">
                <a:latin typeface="宋体" panose="02010600030101010101" pitchFamily="2" charset="-122"/>
                <a:ea typeface="宋体" panose="02010600030101010101" pitchFamily="2" charset="-122"/>
              </a:rPr>
              <a:t>个具有</a:t>
            </a:r>
            <a:endParaRPr lang="en-US" altLang="zh-CN" sz="3200" dirty="0">
              <a:latin typeface="宋体" panose="02010600030101010101" pitchFamily="2" charset="-122"/>
              <a:ea typeface="宋体" panose="02010600030101010101" pitchFamily="2" charset="-122"/>
            </a:endParaRPr>
          </a:p>
          <a:p>
            <a:pPr indent="355600"/>
            <a:r>
              <a:rPr lang="zh-CN" altLang="en-US" sz="3200" dirty="0">
                <a:latin typeface="宋体" panose="02010600030101010101" pitchFamily="2" charset="-122"/>
                <a:ea typeface="宋体" panose="02010600030101010101" pitchFamily="2" charset="-122"/>
              </a:rPr>
              <a:t>文库特色的在线专题库。资源由</a:t>
            </a:r>
            <a:r>
              <a:rPr lang="en-US" altLang="zh-CN" sz="3200" dirty="0">
                <a:latin typeface="宋体" panose="02010600030101010101" pitchFamily="2" charset="-122"/>
                <a:ea typeface="宋体" panose="02010600030101010101" pitchFamily="2" charset="-122"/>
              </a:rPr>
              <a:t>16</a:t>
            </a:r>
            <a:r>
              <a:rPr lang="en-US" altLang="zh-CN" sz="3200" b="1" dirty="0">
                <a:solidFill>
                  <a:srgbClr val="006600"/>
                </a:solidFill>
                <a:latin typeface="宋体" panose="02010600030101010101" pitchFamily="2" charset="-122"/>
                <a:ea typeface="宋体" panose="02010600030101010101" pitchFamily="2" charset="-122"/>
              </a:rPr>
              <a:t>000</a:t>
            </a:r>
            <a:r>
              <a:rPr lang="zh-CN" altLang="en-US" sz="3200" b="1" dirty="0">
                <a:solidFill>
                  <a:srgbClr val="006600"/>
                </a:solidFill>
                <a:latin typeface="宋体" panose="02010600030101010101" pitchFamily="2" charset="-122"/>
                <a:ea typeface="宋体" panose="02010600030101010101" pitchFamily="2" charset="-122"/>
              </a:rPr>
              <a:t>家专业机构</a:t>
            </a:r>
            <a:r>
              <a:rPr lang="zh-CN" altLang="en-US" sz="3200" dirty="0">
                <a:latin typeface="宋体" panose="02010600030101010101" pitchFamily="2" charset="-122"/>
                <a:ea typeface="宋体" panose="02010600030101010101" pitchFamily="2" charset="-122"/>
              </a:rPr>
              <a:t>与</a:t>
            </a:r>
            <a:r>
              <a:rPr lang="en-US" altLang="zh-CN" sz="3200" b="1" dirty="0">
                <a:solidFill>
                  <a:srgbClr val="006600"/>
                </a:solidFill>
                <a:latin typeface="宋体" panose="02010600030101010101" pitchFamily="2" charset="-122"/>
                <a:ea typeface="宋体" panose="02010600030101010101" pitchFamily="2" charset="-122"/>
              </a:rPr>
              <a:t>30</a:t>
            </a:r>
            <a:r>
              <a:rPr lang="zh-CN" altLang="en-US" sz="3200" b="1" dirty="0">
                <a:solidFill>
                  <a:srgbClr val="006600"/>
                </a:solidFill>
                <a:latin typeface="宋体" panose="02010600030101010101" pitchFamily="2" charset="-122"/>
                <a:ea typeface="宋体" panose="02010600030101010101" pitchFamily="2" charset="-122"/>
              </a:rPr>
              <a:t>万专业人士</a:t>
            </a:r>
            <a:r>
              <a:rPr lang="zh-CN" altLang="en-US" sz="3200" dirty="0">
                <a:latin typeface="宋体" panose="02010600030101010101" pitchFamily="2" charset="-122"/>
                <a:ea typeface="宋体" panose="02010600030101010101" pitchFamily="2" charset="-122"/>
              </a:rPr>
              <a:t>提供，在资源的生产上奠定了资源的权威性及广度。</a:t>
            </a:r>
            <a:endParaRPr lang="en-US" altLang="zh-CN" sz="3200" dirty="0">
              <a:latin typeface="宋体" panose="02010600030101010101" pitchFamily="2" charset="-122"/>
              <a:ea typeface="宋体" panose="02010600030101010101" pitchFamily="2" charset="-122"/>
            </a:endParaRPr>
          </a:p>
          <a:p>
            <a:pPr indent="355600"/>
            <a:endParaRPr lang="en-US" altLang="zh-CN" sz="3200" dirty="0">
              <a:latin typeface="宋体" panose="02010600030101010101" pitchFamily="2" charset="-122"/>
              <a:ea typeface="宋体" panose="02010600030101010101" pitchFamily="2" charset="-122"/>
            </a:endParaRPr>
          </a:p>
          <a:p>
            <a:pPr indent="355600"/>
            <a:r>
              <a:rPr lang="zh-CN" altLang="en-US" sz="3200" dirty="0">
                <a:latin typeface="宋体" panose="02010600030101010101" pitchFamily="2" charset="-122"/>
                <a:ea typeface="宋体" panose="02010600030101010101" pitchFamily="2" charset="-122"/>
              </a:rPr>
              <a:t> 资源更新速度达到</a:t>
            </a:r>
            <a:r>
              <a:rPr lang="zh-CN" altLang="en-US" sz="4000" b="1" dirty="0">
                <a:solidFill>
                  <a:srgbClr val="0070C0"/>
                </a:solidFill>
                <a:latin typeface="宋体" panose="02010600030101010101" pitchFamily="2" charset="-122"/>
                <a:ea typeface="宋体" panose="02010600030101010101" pitchFamily="2" charset="-122"/>
              </a:rPr>
              <a:t>分钟级</a:t>
            </a:r>
            <a:r>
              <a:rPr lang="zh-CN" altLang="en-US" sz="3200" dirty="0">
                <a:latin typeface="宋体" panose="02010600030101010101" pitchFamily="2" charset="-122"/>
                <a:ea typeface="宋体" panose="02010600030101010101" pitchFamily="2" charset="-122"/>
              </a:rPr>
              <a:t>，无滞后性，每日新增的文档量达到了</a:t>
            </a:r>
            <a:r>
              <a:rPr lang="en-US" altLang="zh-CN" sz="4000" dirty="0">
                <a:solidFill>
                  <a:srgbClr val="0070C0"/>
                </a:solidFill>
                <a:latin typeface="宋体" panose="02010600030101010101" pitchFamily="2" charset="-122"/>
                <a:ea typeface="宋体" panose="02010600030101010101" pitchFamily="2" charset="-122"/>
              </a:rPr>
              <a:t>10</a:t>
            </a:r>
            <a:r>
              <a:rPr lang="zh-CN" altLang="en-US" sz="4000" dirty="0">
                <a:solidFill>
                  <a:srgbClr val="0070C0"/>
                </a:solidFill>
                <a:latin typeface="宋体" panose="02010600030101010101" pitchFamily="2" charset="-122"/>
                <a:ea typeface="宋体" panose="02010600030101010101" pitchFamily="2" charset="-122"/>
              </a:rPr>
              <a:t>万份</a:t>
            </a:r>
            <a:r>
              <a:rPr lang="zh-CN" altLang="en-US" sz="3200" dirty="0">
                <a:latin typeface="宋体" panose="02010600030101010101" pitchFamily="2" charset="-122"/>
                <a:ea typeface="宋体" panose="02010600030101010101" pitchFamily="2" charset="-122"/>
              </a:rPr>
              <a:t>。用户可通过学校</a:t>
            </a:r>
            <a:r>
              <a:rPr lang="en-US" altLang="zh-CN" sz="3200" dirty="0">
                <a:latin typeface="宋体" panose="02010600030101010101" pitchFamily="2" charset="-122"/>
                <a:ea typeface="宋体" panose="02010600030101010101" pitchFamily="2" charset="-122"/>
              </a:rPr>
              <a:t>IP</a:t>
            </a:r>
            <a:r>
              <a:rPr lang="zh-CN" altLang="en-US" sz="3200" dirty="0">
                <a:latin typeface="宋体" panose="02010600030101010101" pitchFamily="2" charset="-122"/>
                <a:ea typeface="宋体" panose="02010600030101010101" pitchFamily="2" charset="-122"/>
              </a:rPr>
              <a:t>访问，对硬件无要求，同时提供校外访问途径。</a:t>
            </a:r>
            <a:endParaRPr lang="zh-CN" altLang="en-US" sz="3200" dirty="0">
              <a:latin typeface="宋体" panose="02010600030101010101" pitchFamily="2" charset="-122"/>
              <a:ea typeface="宋体" panose="02010600030101010101" pitchFamily="2" charset="-122"/>
            </a:endParaRPr>
          </a:p>
          <a:p>
            <a:pPr indent="355600"/>
            <a:endParaRPr lang="zh-CN" altLang="en-US" sz="3200" dirty="0">
              <a:latin typeface="宋体" panose="02010600030101010101" pitchFamily="2" charset="-122"/>
              <a:ea typeface="宋体" panose="02010600030101010101" pitchFamily="2" charset="-122"/>
            </a:endParaRPr>
          </a:p>
        </p:txBody>
      </p:sp>
      <p:sp>
        <p:nvSpPr>
          <p:cNvPr id="6" name="矩形 5"/>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7" name="矩形 6"/>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8" name="矩形 7"/>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9" name="矩形 8"/>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0" name="矩形 9"/>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89847" y="160742"/>
            <a:ext cx="5110773" cy="3649092"/>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开题分析</a:t>
            </a:r>
            <a:endParaRPr lang="zh-CN" altLang="en-US"/>
          </a:p>
        </p:txBody>
      </p:sp>
      <p:pic>
        <p:nvPicPr>
          <p:cNvPr id="4" name="内容占位符 3"/>
          <p:cNvPicPr>
            <a:picLocks noChangeAspect="1"/>
          </p:cNvPicPr>
          <p:nvPr>
            <p:ph idx="1"/>
          </p:nvPr>
        </p:nvPicPr>
        <p:blipFill>
          <a:blip r:embed="rId1"/>
          <a:stretch>
            <a:fillRect/>
          </a:stretch>
        </p:blipFill>
        <p:spPr>
          <a:xfrm>
            <a:off x="631190" y="1524635"/>
            <a:ext cx="8979535" cy="4351655"/>
          </a:xfrm>
          <a:prstGeom prst="rect">
            <a:avLst/>
          </a:prstGeom>
        </p:spPr>
      </p:pic>
      <p:pic>
        <p:nvPicPr>
          <p:cNvPr id="5" name="图片 4"/>
          <p:cNvPicPr>
            <a:picLocks noChangeAspect="1"/>
          </p:cNvPicPr>
          <p:nvPr/>
        </p:nvPicPr>
        <p:blipFill>
          <a:blip r:embed="rId2"/>
          <a:stretch>
            <a:fillRect/>
          </a:stretch>
        </p:blipFill>
        <p:spPr>
          <a:xfrm>
            <a:off x="2442845" y="737870"/>
            <a:ext cx="7305675" cy="5381625"/>
          </a:xfrm>
          <a:prstGeom prst="rect">
            <a:avLst/>
          </a:prstGeom>
        </p:spPr>
      </p:pic>
      <p:pic>
        <p:nvPicPr>
          <p:cNvPr id="6" name="图片 5"/>
          <p:cNvPicPr>
            <a:picLocks noChangeAspect="1"/>
          </p:cNvPicPr>
          <p:nvPr/>
        </p:nvPicPr>
        <p:blipFill>
          <a:blip r:embed="rId3"/>
          <a:stretch>
            <a:fillRect/>
          </a:stretch>
        </p:blipFill>
        <p:spPr>
          <a:xfrm>
            <a:off x="4410075" y="118745"/>
            <a:ext cx="7267575" cy="63627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055043" y="1642898"/>
            <a:ext cx="8512403" cy="3259040"/>
          </a:xfrm>
          <a:prstGeom prst="rect">
            <a:avLst/>
          </a:prstGeom>
          <a:solidFill>
            <a:schemeClr val="bg1">
              <a:lumMod val="95000"/>
              <a:alpha val="75000"/>
            </a:schemeClr>
          </a:solidFill>
          <a:ln>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a:softEdge rad="76200"/>
          </a:effectLst>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6" name="矩形 5"/>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7" name="矩形 6"/>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8" name="矩形 7"/>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9" name="矩形 8"/>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0" name="矩形 9"/>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4" name="矩形 3"/>
          <p:cNvSpPr/>
          <p:nvPr/>
        </p:nvSpPr>
        <p:spPr>
          <a:xfrm>
            <a:off x="2382808" y="885380"/>
            <a:ext cx="7426233" cy="1918550"/>
          </a:xfrm>
          <a:prstGeom prst="rect">
            <a:avLst/>
          </a:prstGeom>
          <a:solidFill>
            <a:schemeClr val="accent2">
              <a:alpha val="75000"/>
            </a:schemeClr>
          </a:solidFill>
          <a:ln>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a:softEdge rad="76200"/>
          </a:effectLst>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2552065" y="690880"/>
            <a:ext cx="7086600" cy="2306955"/>
          </a:xfrm>
          <a:prstGeom prst="rect">
            <a:avLst/>
          </a:prstGeom>
          <a:noFill/>
          <a:ln w="9525">
            <a:noFill/>
          </a:ln>
        </p:spPr>
        <p:txBody>
          <a:bodyPr wrap="square">
            <a:spAutoFit/>
          </a:bodyPr>
          <a:lstStyle/>
          <a:p>
            <a:pPr indent="0"/>
            <a:r>
              <a:rPr lang="zh-CN" altLang="en-US" sz="7200" dirty="0">
                <a:latin typeface="宋体" panose="02010600030101010101" pitchFamily="2" charset="-122"/>
                <a:ea typeface="宋体" panose="02010600030101010101" pitchFamily="2" charset="-122"/>
                <a:cs typeface="宋体" panose="02010600030101010101" pitchFamily="2" charset="-122"/>
              </a:rPr>
              <a:t>请扫码填写问卷，谢谢</a:t>
            </a:r>
            <a:r>
              <a:rPr lang="en-US" altLang="zh-CN" sz="7200" dirty="0">
                <a:latin typeface="宋体" panose="02010600030101010101" pitchFamily="2" charset="-122"/>
                <a:ea typeface="宋体" panose="02010600030101010101" pitchFamily="2" charset="-122"/>
                <a:cs typeface="宋体" panose="02010600030101010101" pitchFamily="2" charset="-122"/>
              </a:rPr>
              <a:t>~</a:t>
            </a:r>
            <a:endParaRPr lang="zh-CN" altLang="en-US" sz="7200" b="0" dirty="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4367530" y="2975610"/>
            <a:ext cx="3457575" cy="337185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435">
                                          <p:stCondLst>
                                            <p:cond delay="0"/>
                                          </p:stCondLst>
                                        </p:cTn>
                                        <p:tgtEl>
                                          <p:spTgt spid="100"/>
                                        </p:tgtEl>
                                      </p:cBhvr>
                                    </p:animEffect>
                                    <p:anim calcmode="lin" valueType="num">
                                      <p:cBhvr>
                                        <p:cTn id="8" dur="1366"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0"/>
                                        </p:tgtEl>
                                        <p:attrNameLst>
                                          <p:attrName>ppt_y</p:attrName>
                                        </p:attrNameLst>
                                      </p:cBhvr>
                                      <p:tavLst>
                                        <p:tav tm="0" fmla="#ppt_y-sin(pi*$)/81">
                                          <p:val>
                                            <p:fltVal val="0"/>
                                          </p:val>
                                        </p:tav>
                                        <p:tav tm="100000">
                                          <p:val>
                                            <p:fltVal val="1"/>
                                          </p:val>
                                        </p:tav>
                                      </p:tavLst>
                                    </p:anim>
                                    <p:animScale>
                                      <p:cBhvr>
                                        <p:cTn id="13" dur="19">
                                          <p:stCondLst>
                                            <p:cond delay="487"/>
                                          </p:stCondLst>
                                        </p:cTn>
                                        <p:tgtEl>
                                          <p:spTgt spid="100"/>
                                        </p:tgtEl>
                                      </p:cBhvr>
                                      <p:to x="100000" y="60000"/>
                                    </p:animScale>
                                    <p:animScale>
                                      <p:cBhvr>
                                        <p:cTn id="14" dur="124" decel="50000">
                                          <p:stCondLst>
                                            <p:cond delay="507"/>
                                          </p:stCondLst>
                                        </p:cTn>
                                        <p:tgtEl>
                                          <p:spTgt spid="100"/>
                                        </p:tgtEl>
                                      </p:cBhvr>
                                      <p:to x="100000" y="100000"/>
                                    </p:animScale>
                                    <p:animScale>
                                      <p:cBhvr>
                                        <p:cTn id="15" dur="19">
                                          <p:stCondLst>
                                            <p:cond delay="984"/>
                                          </p:stCondLst>
                                        </p:cTn>
                                        <p:tgtEl>
                                          <p:spTgt spid="100"/>
                                        </p:tgtEl>
                                      </p:cBhvr>
                                      <p:to x="100000" y="80000"/>
                                    </p:animScale>
                                    <p:animScale>
                                      <p:cBhvr>
                                        <p:cTn id="16" dur="124" decel="50000">
                                          <p:stCondLst>
                                            <p:cond delay="1003"/>
                                          </p:stCondLst>
                                        </p:cTn>
                                        <p:tgtEl>
                                          <p:spTgt spid="100"/>
                                        </p:tgtEl>
                                      </p:cBhvr>
                                      <p:to x="100000" y="100000"/>
                                    </p:animScale>
                                    <p:animScale>
                                      <p:cBhvr>
                                        <p:cTn id="17" dur="19">
                                          <p:stCondLst>
                                            <p:cond delay="1231"/>
                                          </p:stCondLst>
                                        </p:cTn>
                                        <p:tgtEl>
                                          <p:spTgt spid="100"/>
                                        </p:tgtEl>
                                      </p:cBhvr>
                                      <p:to x="100000" y="90000"/>
                                    </p:animScale>
                                    <p:animScale>
                                      <p:cBhvr>
                                        <p:cTn id="18" dur="124" decel="50000">
                                          <p:stCondLst>
                                            <p:cond delay="1251"/>
                                          </p:stCondLst>
                                        </p:cTn>
                                        <p:tgtEl>
                                          <p:spTgt spid="100"/>
                                        </p:tgtEl>
                                      </p:cBhvr>
                                      <p:to x="100000" y="100000"/>
                                    </p:animScale>
                                    <p:animScale>
                                      <p:cBhvr>
                                        <p:cTn id="19" dur="19">
                                          <p:stCondLst>
                                            <p:cond delay="1356"/>
                                          </p:stCondLst>
                                        </p:cTn>
                                        <p:tgtEl>
                                          <p:spTgt spid="100"/>
                                        </p:tgtEl>
                                      </p:cBhvr>
                                      <p:to x="100000" y="95000"/>
                                    </p:animScale>
                                    <p:animScale>
                                      <p:cBhvr>
                                        <p:cTn id="20" dur="124" decel="50000">
                                          <p:stCondLst>
                                            <p:cond delay="1376"/>
                                          </p:stCondLst>
                                        </p:cTn>
                                        <p:tgtEl>
                                          <p:spTgt spid="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2000">
              <a:schemeClr val="accent1">
                <a:lumMod val="5000"/>
                <a:lumOff val="95000"/>
              </a:schemeClr>
            </a:gs>
            <a:gs pos="100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文本框 5"/>
          <p:cNvSpPr txBox="1"/>
          <p:nvPr/>
        </p:nvSpPr>
        <p:spPr>
          <a:xfrm>
            <a:off x="2177591" y="5878123"/>
            <a:ext cx="7778750" cy="768350"/>
          </a:xfrm>
          <a:prstGeom prst="rect">
            <a:avLst/>
          </a:prstGeom>
          <a:noFill/>
          <a:ln w="9525">
            <a:noFill/>
          </a:ln>
        </p:spPr>
        <p:txBody>
          <a:bodyPr wrap="square">
            <a:spAutoFit/>
          </a:bodyPr>
          <a:lstStyle/>
          <a:p>
            <a:pPr indent="0"/>
            <a:r>
              <a:rPr lang="zh-CN" altLang="en-US" sz="4400" b="0" dirty="0">
                <a:latin typeface="+mj-lt"/>
                <a:ea typeface="+mj-ea"/>
                <a:cs typeface="+mj-cs"/>
              </a:rPr>
              <a:t>登陆网址：wenku.baidu.com</a:t>
            </a:r>
            <a:endParaRPr lang="zh-CN" altLang="en-US" sz="4400" dirty="0">
              <a:latin typeface="+mj-lt"/>
              <a:ea typeface="+mj-ea"/>
              <a:cs typeface="+mj-cs"/>
            </a:endParaRPr>
          </a:p>
        </p:txBody>
      </p:sp>
      <p:sp>
        <p:nvSpPr>
          <p:cNvPr id="13" name="流程图: 过程 12"/>
          <p:cNvSpPr/>
          <p:nvPr/>
        </p:nvSpPr>
        <p:spPr>
          <a:xfrm>
            <a:off x="-28575" y="344805"/>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4" name="矩形 13"/>
          <p:cNvSpPr/>
          <p:nvPr/>
        </p:nvSpPr>
        <p:spPr>
          <a:xfrm>
            <a:off x="885825" y="344805"/>
            <a:ext cx="3465195"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6" name="文本框 15"/>
          <p:cNvSpPr txBox="1"/>
          <p:nvPr/>
        </p:nvSpPr>
        <p:spPr>
          <a:xfrm>
            <a:off x="0" y="522997"/>
            <a:ext cx="3645483" cy="830997"/>
          </a:xfrm>
          <a:prstGeom prst="rect">
            <a:avLst/>
          </a:prstGeom>
          <a:noFill/>
          <a:ln w="9525">
            <a:noFill/>
          </a:ln>
        </p:spPr>
        <p:txBody>
          <a:bodyPr wrap="square">
            <a:spAutoFit/>
          </a:bodyPr>
          <a:lstStyle/>
          <a:p>
            <a:pPr indent="0"/>
            <a:r>
              <a:rPr lang="zh-CN" altLang="en-US" sz="4000" dirty="0">
                <a:latin typeface="宋体" panose="02010600030101010101" pitchFamily="2" charset="-122"/>
                <a:ea typeface="宋体" panose="02010600030101010101" pitchFamily="2" charset="-122"/>
                <a:cs typeface="宋体" panose="02010600030101010101" pitchFamily="2" charset="-122"/>
              </a:rPr>
              <a:t>     适用对象</a:t>
            </a:r>
            <a:endParaRPr lang="zh-CN" altLang="en-US" sz="4000" b="0" dirty="0">
              <a:latin typeface="宋体" panose="02010600030101010101" pitchFamily="2" charset="-122"/>
              <a:ea typeface="宋体" panose="02010600030101010101" pitchFamily="2" charset="-122"/>
              <a:cs typeface="宋体" panose="02010600030101010101" pitchFamily="2" charset="-122"/>
            </a:endParaRPr>
          </a:p>
          <a:p>
            <a:pPr indent="0"/>
            <a:r>
              <a:rPr lang="en-US" altLang="zh-CN" sz="800" b="0" dirty="0">
                <a:latin typeface="宋体" panose="02010600030101010101" pitchFamily="2" charset="-122"/>
                <a:ea typeface="宋体" panose="02010600030101010101" pitchFamily="2" charset="-122"/>
                <a:cs typeface="宋体" panose="02010600030101010101" pitchFamily="2" charset="-122"/>
              </a:rPr>
              <a:t>  </a:t>
            </a:r>
            <a:endParaRPr lang="en-US" altLang="zh-CN" sz="800" b="0" dirty="0">
              <a:latin typeface="宋体" panose="02010600030101010101" pitchFamily="2" charset="-122"/>
              <a:ea typeface="宋体" panose="02010600030101010101" pitchFamily="2" charset="-122"/>
              <a:cs typeface="宋体" panose="02010600030101010101" pitchFamily="2" charset="-122"/>
            </a:endParaRPr>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65103" t="39313" r="22160" b="35120"/>
          <a:stretch>
            <a:fillRect/>
          </a:stretch>
        </p:blipFill>
        <p:spPr>
          <a:xfrm>
            <a:off x="6177648" y="1855085"/>
            <a:ext cx="1552902" cy="1753386"/>
          </a:xfrm>
          <a:prstGeom prst="rect">
            <a:avLst/>
          </a:prstGeom>
          <a:effectLst>
            <a:softEdge rad="101600"/>
          </a:effectLst>
        </p:spPr>
      </p:pic>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34792" t="16552" r="48855" b="61095"/>
          <a:stretch>
            <a:fillRect/>
          </a:stretch>
        </p:blipFill>
        <p:spPr>
          <a:xfrm>
            <a:off x="8776665" y="1963494"/>
            <a:ext cx="1998483" cy="1536569"/>
          </a:xfrm>
          <a:prstGeom prst="rect">
            <a:avLst/>
          </a:prstGeom>
          <a:effectLst>
            <a:softEdge rad="101600"/>
          </a:effectLst>
        </p:spPr>
      </p:pic>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21987" t="40125" r="62431" b="34368"/>
          <a:stretch>
            <a:fillRect/>
          </a:stretch>
        </p:blipFill>
        <p:spPr>
          <a:xfrm>
            <a:off x="6353977" y="4021491"/>
            <a:ext cx="1904214" cy="1753386"/>
          </a:xfrm>
          <a:prstGeom prst="rect">
            <a:avLst/>
          </a:prstGeom>
          <a:effectLst>
            <a:softEdge rad="101600"/>
          </a:effectLst>
        </p:spPr>
      </p:pic>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64716" t="65292" r="19666" b="10622"/>
          <a:stretch>
            <a:fillRect/>
          </a:stretch>
        </p:blipFill>
        <p:spPr>
          <a:xfrm>
            <a:off x="9474508" y="4106056"/>
            <a:ext cx="1904214" cy="1651835"/>
          </a:xfrm>
          <a:prstGeom prst="rect">
            <a:avLst/>
          </a:prstGeom>
          <a:effectLst>
            <a:softEdge rad="101600"/>
          </a:effectLst>
        </p:spPr>
      </p:pic>
      <p:sp>
        <p:nvSpPr>
          <p:cNvPr id="25" name="矩形 24"/>
          <p:cNvSpPr/>
          <p:nvPr/>
        </p:nvSpPr>
        <p:spPr>
          <a:xfrm>
            <a:off x="1045132" y="2027901"/>
            <a:ext cx="3416320" cy="523220"/>
          </a:xfrm>
          <a:prstGeom prst="rect">
            <a:avLst/>
          </a:prstGeom>
        </p:spPr>
        <p:txBody>
          <a:bodyPr wrap="none">
            <a:spAutoFit/>
          </a:bodyPr>
          <a:lstStyle/>
          <a:p>
            <a:r>
              <a:rPr lang="zh-CN" altLang="en-US" sz="2800" dirty="0">
                <a:solidFill>
                  <a:schemeClr val="accent2">
                    <a:lumMod val="75000"/>
                  </a:schemeClr>
                </a:solidFill>
              </a:rPr>
              <a:t>服务于全年龄段用户</a:t>
            </a:r>
            <a:endParaRPr lang="zh-CN" altLang="en-US" sz="2800" dirty="0">
              <a:solidFill>
                <a:schemeClr val="accent2">
                  <a:lumMod val="75000"/>
                </a:schemeClr>
              </a:solidFill>
            </a:endParaRPr>
          </a:p>
        </p:txBody>
      </p:sp>
      <p:cxnSp>
        <p:nvCxnSpPr>
          <p:cNvPr id="27" name="连接符: 肘形 26"/>
          <p:cNvCxnSpPr/>
          <p:nvPr/>
        </p:nvCxnSpPr>
        <p:spPr>
          <a:xfrm>
            <a:off x="0" y="2589238"/>
            <a:ext cx="11598300" cy="1310326"/>
          </a:xfrm>
          <a:prstGeom prst="bentConnector3">
            <a:avLst>
              <a:gd name="adj1" fmla="val 2699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95430" y="4106056"/>
            <a:ext cx="5571536" cy="954107"/>
          </a:xfrm>
          <a:prstGeom prst="rect">
            <a:avLst/>
          </a:prstGeom>
        </p:spPr>
        <p:txBody>
          <a:bodyPr wrap="square">
            <a:spAutoFit/>
          </a:bodyPr>
          <a:lstStyle/>
          <a:p>
            <a:r>
              <a:rPr lang="zh-CN" altLang="en-US" sz="2800" dirty="0">
                <a:solidFill>
                  <a:schemeClr val="accent2">
                    <a:lumMod val="75000"/>
                  </a:schemeClr>
                </a:solidFill>
              </a:rPr>
              <a:t>覆盖全校所有专业，</a:t>
            </a:r>
            <a:endParaRPr lang="en-US" altLang="zh-CN" sz="2800" dirty="0">
              <a:solidFill>
                <a:schemeClr val="accent2">
                  <a:lumMod val="75000"/>
                </a:schemeClr>
              </a:solidFill>
            </a:endParaRPr>
          </a:p>
          <a:p>
            <a:r>
              <a:rPr lang="zh-CN" altLang="en-US" sz="2800" dirty="0">
                <a:solidFill>
                  <a:schemeClr val="accent2">
                    <a:lumMod val="75000"/>
                  </a:schemeClr>
                </a:solidFill>
              </a:rPr>
              <a:t>    辅助教师教学和学生学习。</a:t>
            </a:r>
            <a:endParaRPr lang="zh-CN" altLang="en-US" sz="2800" dirty="0">
              <a:solidFill>
                <a:schemeClr val="accent2">
                  <a:lumMod val="75000"/>
                </a:schemeClr>
              </a:solidFill>
            </a:endParaRPr>
          </a:p>
        </p:txBody>
      </p:sp>
      <p:sp>
        <p:nvSpPr>
          <p:cNvPr id="34" name="矩形 33"/>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35" name="矩形 34"/>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36" name="矩形 35"/>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37" name="矩形 36"/>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38" name="矩形 37"/>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chemeClr val="accent1">
                <a:lumMod val="5000"/>
                <a:lumOff val="95000"/>
              </a:schemeClr>
            </a:gs>
            <a:gs pos="100000">
              <a:schemeClr val="accent1">
                <a:lumMod val="45000"/>
                <a:lumOff val="55000"/>
              </a:schemeClr>
            </a:gs>
            <a:gs pos="3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矩形 5"/>
          <p:cNvSpPr/>
          <p:nvPr/>
        </p:nvSpPr>
        <p:spPr>
          <a:xfrm>
            <a:off x="251338" y="18066"/>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7" name="矩形 6"/>
          <p:cNvSpPr/>
          <p:nvPr/>
        </p:nvSpPr>
        <p:spPr>
          <a:xfrm>
            <a:off x="1061401" y="18066"/>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8" name="矩形 7"/>
          <p:cNvSpPr/>
          <p:nvPr/>
        </p:nvSpPr>
        <p:spPr>
          <a:xfrm>
            <a:off x="521359" y="18069"/>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9" name="矩形 8"/>
          <p:cNvSpPr/>
          <p:nvPr/>
        </p:nvSpPr>
        <p:spPr>
          <a:xfrm>
            <a:off x="791380" y="18066"/>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0" name="矩形 9"/>
          <p:cNvSpPr/>
          <p:nvPr/>
        </p:nvSpPr>
        <p:spPr>
          <a:xfrm>
            <a:off x="1331422" y="18066"/>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2" name="新月形 11"/>
          <p:cNvSpPr/>
          <p:nvPr/>
        </p:nvSpPr>
        <p:spPr>
          <a:xfrm rot="21393245">
            <a:off x="3989269" y="2849325"/>
            <a:ext cx="4260915" cy="1442301"/>
          </a:xfrm>
          <a:prstGeom prst="moon">
            <a:avLst>
              <a:gd name="adj" fmla="val 50442"/>
            </a:avLst>
          </a:prstGeom>
          <a:solidFill>
            <a:schemeClr val="accent6">
              <a:lumMod val="65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3" name="新月形 12"/>
          <p:cNvSpPr/>
          <p:nvPr/>
        </p:nvSpPr>
        <p:spPr>
          <a:xfrm rot="340706">
            <a:off x="4509072" y="2586509"/>
            <a:ext cx="3726340" cy="1418635"/>
          </a:xfrm>
          <a:prstGeom prst="moon">
            <a:avLst/>
          </a:prstGeom>
          <a:solidFill>
            <a:schemeClr val="accent6">
              <a:lumMod val="65000"/>
            </a:schemeClr>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6" name="流程图: 接点 15"/>
          <p:cNvSpPr/>
          <p:nvPr/>
        </p:nvSpPr>
        <p:spPr>
          <a:xfrm>
            <a:off x="3706597" y="1550826"/>
            <a:ext cx="1055802" cy="995422"/>
          </a:xfrm>
          <a:prstGeom prst="flowChartConnector">
            <a:avLst/>
          </a:prstGeom>
          <a:solidFill>
            <a:schemeClr val="accent1">
              <a:lumMod val="60000"/>
              <a:lumOff val="40000"/>
            </a:schemeClr>
          </a:solidFill>
          <a:ln>
            <a:solidFill>
              <a:schemeClr val="accent2">
                <a:lumMod val="50000"/>
              </a:schemeClr>
            </a:solidFill>
          </a:ln>
        </p:spPr>
        <p:txBody>
          <a:bodyPr wrap="square" rtlCol="0" anchor="ctr">
            <a:spAutoFit/>
          </a:bodyPr>
          <a:lstStyle/>
          <a:p>
            <a:pPr algn="ctr"/>
            <a:r>
              <a:rPr lang="en-US" altLang="zh-CN" sz="4000" b="1" dirty="0">
                <a:latin typeface="+mj-ea"/>
                <a:ea typeface="+mj-ea"/>
                <a:cs typeface="Arial" panose="020B0604020202020204" pitchFamily="34" charset="0"/>
              </a:rPr>
              <a:t>2</a:t>
            </a:r>
            <a:endParaRPr lang="zh-CN" altLang="en-US" sz="4000" b="1" dirty="0">
              <a:latin typeface="+mj-ea"/>
              <a:ea typeface="+mj-ea"/>
              <a:cs typeface="Arial" panose="020B0604020202020204" pitchFamily="34" charset="0"/>
            </a:endParaRPr>
          </a:p>
        </p:txBody>
      </p:sp>
      <p:sp>
        <p:nvSpPr>
          <p:cNvPr id="17" name="文本框 16"/>
          <p:cNvSpPr txBox="1"/>
          <p:nvPr/>
        </p:nvSpPr>
        <p:spPr>
          <a:xfrm>
            <a:off x="5013932" y="1694594"/>
            <a:ext cx="3775393" cy="707886"/>
          </a:xfrm>
          <a:prstGeom prst="rect">
            <a:avLst/>
          </a:prstGeom>
          <a:noFill/>
        </p:spPr>
        <p:txBody>
          <a:bodyPr wrap="none" rtlCol="0">
            <a:spAutoFit/>
          </a:bodyPr>
          <a:lstStyle/>
          <a:p>
            <a:r>
              <a:rPr lang="zh-CN" altLang="en-US" sz="4000" dirty="0">
                <a:solidFill>
                  <a:schemeClr val="accent1">
                    <a:lumMod val="50000"/>
                  </a:schemeClr>
                </a:solidFill>
              </a:rPr>
              <a:t>功能和模块介绍</a:t>
            </a:r>
            <a:endParaRPr lang="zh-CN" altLang="en-US" sz="4000" dirty="0">
              <a:solidFill>
                <a:schemeClr val="accent1">
                  <a:lumMod val="50000"/>
                </a:schemeClr>
              </a:solidFill>
            </a:endParaRPr>
          </a:p>
        </p:txBody>
      </p:sp>
      <p:sp>
        <p:nvSpPr>
          <p:cNvPr id="18" name="圆: 空心 17"/>
          <p:cNvSpPr/>
          <p:nvPr/>
        </p:nvSpPr>
        <p:spPr>
          <a:xfrm>
            <a:off x="4883084" y="5574441"/>
            <a:ext cx="254524" cy="258155"/>
          </a:xfrm>
          <a:prstGeom prst="donut">
            <a:avLst/>
          </a:prstGeom>
          <a:solidFill>
            <a:srgbClr val="3399FF"/>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9" name="圆: 空心 18"/>
          <p:cNvSpPr/>
          <p:nvPr/>
        </p:nvSpPr>
        <p:spPr>
          <a:xfrm>
            <a:off x="4883084" y="6119382"/>
            <a:ext cx="254524" cy="258155"/>
          </a:xfrm>
          <a:prstGeom prst="donut">
            <a:avLst/>
          </a:prstGeom>
          <a:solidFill>
            <a:srgbClr val="3399FF"/>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20" name="矩形 19"/>
          <p:cNvSpPr/>
          <p:nvPr/>
        </p:nvSpPr>
        <p:spPr>
          <a:xfrm>
            <a:off x="3122135" y="4871780"/>
            <a:ext cx="6096000" cy="1613070"/>
          </a:xfrm>
          <a:prstGeom prst="rect">
            <a:avLst/>
          </a:prstGeom>
        </p:spPr>
        <p:txBody>
          <a:bodyPr>
            <a:spAutoFit/>
          </a:bodyPr>
          <a:lstStyle/>
          <a:p>
            <a:pPr lvl="0" algn="ctr">
              <a:lnSpc>
                <a:spcPct val="150000"/>
              </a:lnSpc>
            </a:pPr>
            <a:r>
              <a:rPr lang="zh-CN" altLang="en-US" dirty="0">
                <a:solidFill>
                  <a:srgbClr val="4D4D4D"/>
                </a:solidFill>
                <a:latin typeface="微软雅黑" panose="020B0503020204020204" pitchFamily="2" charset="-122"/>
                <a:ea typeface="微软雅黑" panose="020B0503020204020204" pitchFamily="2" charset="-122"/>
              </a:rPr>
              <a:t>文库使用步骤</a:t>
            </a:r>
            <a:endParaRPr lang="en-US" altLang="zh-CN" dirty="0">
              <a:solidFill>
                <a:srgbClr val="4D4D4D"/>
              </a:solidFill>
              <a:latin typeface="微软雅黑" panose="020B0503020204020204" pitchFamily="2" charset="-122"/>
              <a:ea typeface="微软雅黑" panose="020B0503020204020204" pitchFamily="2" charset="-122"/>
            </a:endParaRPr>
          </a:p>
          <a:p>
            <a:pPr lvl="0" algn="ctr">
              <a:lnSpc>
                <a:spcPct val="150000"/>
              </a:lnSpc>
            </a:pPr>
            <a:endParaRPr lang="zh-CN" altLang="en-US" sz="700" dirty="0">
              <a:solidFill>
                <a:srgbClr val="4D4D4D"/>
              </a:solidFill>
              <a:latin typeface="微软雅黑" panose="020B0503020204020204" pitchFamily="2" charset="-122"/>
              <a:ea typeface="微软雅黑" panose="020B0503020204020204" pitchFamily="2" charset="-122"/>
            </a:endParaRPr>
          </a:p>
          <a:p>
            <a:pPr lvl="0" algn="ctr">
              <a:lnSpc>
                <a:spcPct val="150000"/>
              </a:lnSpc>
            </a:pPr>
            <a:r>
              <a:rPr lang="en-US" altLang="x-none" dirty="0">
                <a:solidFill>
                  <a:srgbClr val="4D4D4D"/>
                </a:solidFill>
                <a:latin typeface="微软雅黑" panose="020B0503020204020204" pitchFamily="2" charset="-122"/>
                <a:ea typeface="微软雅黑" panose="020B0503020204020204" pitchFamily="2" charset="-122"/>
              </a:rPr>
              <a:t> </a:t>
            </a:r>
            <a:r>
              <a:rPr lang="zh-CN" altLang="en-US" dirty="0">
                <a:solidFill>
                  <a:srgbClr val="4D4D4D"/>
                </a:solidFill>
                <a:latin typeface="微软雅黑" panose="020B0503020204020204" pitchFamily="2" charset="-122"/>
                <a:ea typeface="微软雅黑" panose="020B0503020204020204" pitchFamily="2" charset="-122"/>
              </a:rPr>
              <a:t>检索技巧</a:t>
            </a:r>
            <a:endParaRPr lang="en-US" altLang="zh-CN" dirty="0">
              <a:solidFill>
                <a:srgbClr val="4D4D4D"/>
              </a:solidFill>
              <a:latin typeface="微软雅黑" panose="020B0503020204020204" pitchFamily="2" charset="-122"/>
              <a:ea typeface="微软雅黑" panose="020B0503020204020204" pitchFamily="2" charset="-122"/>
            </a:endParaRPr>
          </a:p>
          <a:p>
            <a:pPr lvl="0" algn="ctr">
              <a:lnSpc>
                <a:spcPct val="150000"/>
              </a:lnSpc>
            </a:pPr>
            <a:endParaRPr lang="zh-CN" altLang="en-US" sz="700" dirty="0">
              <a:solidFill>
                <a:srgbClr val="4D4D4D"/>
              </a:solidFill>
              <a:latin typeface="微软雅黑" panose="020B0503020204020204" pitchFamily="2" charset="-122"/>
              <a:ea typeface="微软雅黑" panose="020B0503020204020204" pitchFamily="2" charset="-122"/>
            </a:endParaRPr>
          </a:p>
          <a:p>
            <a:pPr lvl="0" algn="ctr">
              <a:lnSpc>
                <a:spcPct val="150000"/>
              </a:lnSpc>
            </a:pPr>
            <a:r>
              <a:rPr lang="zh-CN" altLang="en-US" dirty="0">
                <a:solidFill>
                  <a:srgbClr val="4D4D4D"/>
                </a:solidFill>
                <a:latin typeface="微软雅黑" panose="020B0503020204020204" pitchFamily="2" charset="-122"/>
                <a:ea typeface="微软雅黑" panose="020B0503020204020204" pitchFamily="2" charset="-122"/>
                <a:sym typeface="+mn-ea"/>
              </a:rPr>
              <a:t>功能和模块</a:t>
            </a:r>
            <a:endParaRPr lang="zh-CN" altLang="en-US" dirty="0">
              <a:solidFill>
                <a:srgbClr val="4D4D4D"/>
              </a:solidFill>
              <a:latin typeface="微软雅黑" panose="020B0503020204020204" pitchFamily="2" charset="-122"/>
              <a:ea typeface="微软雅黑" panose="020B0503020204020204" pitchFamily="2" charset="-122"/>
              <a:sym typeface="+mn-ea"/>
            </a:endParaRPr>
          </a:p>
        </p:txBody>
      </p:sp>
      <p:sp>
        <p:nvSpPr>
          <p:cNvPr id="21" name="圆: 空心 20"/>
          <p:cNvSpPr/>
          <p:nvPr/>
        </p:nvSpPr>
        <p:spPr>
          <a:xfrm>
            <a:off x="4883084" y="4996192"/>
            <a:ext cx="254524" cy="258155"/>
          </a:xfrm>
          <a:prstGeom prst="donut">
            <a:avLst/>
          </a:prstGeom>
          <a:solidFill>
            <a:srgbClr val="3399FF"/>
          </a:solidFill>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28575" y="344805"/>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885825" y="344805"/>
            <a:ext cx="6508206"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28575" y="981075"/>
            <a:ext cx="7422606"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78105" y="345122"/>
            <a:ext cx="7315926" cy="1077218"/>
          </a:xfrm>
          <a:prstGeom prst="rect">
            <a:avLst/>
          </a:prstGeom>
          <a:noFill/>
          <a:ln w="9525">
            <a:noFill/>
          </a:ln>
        </p:spPr>
        <p:txBody>
          <a:bodyPr wrap="square">
            <a:spAutoFit/>
          </a:bodyPr>
          <a:lstStyle/>
          <a:p>
            <a:pPr indent="0"/>
            <a:r>
              <a:rPr lang="en-US" altLang="zh-CN" sz="3200" b="1" dirty="0">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32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3200" b="1" dirty="0">
                <a:latin typeface="宋体" panose="02010600030101010101" pitchFamily="2" charset="-122"/>
                <a:ea typeface="宋体" panose="02010600030101010101" pitchFamily="2" charset="-122"/>
                <a:cs typeface="宋体" panose="02010600030101010101" pitchFamily="2" charset="-122"/>
              </a:rPr>
              <a:t>使用步骤</a:t>
            </a:r>
            <a:r>
              <a:rPr lang="zh-CN" altLang="en-US" sz="3200" b="0" dirty="0">
                <a:latin typeface="宋体" panose="02010600030101010101" pitchFamily="2" charset="-122"/>
                <a:ea typeface="宋体" panose="02010600030101010101" pitchFamily="2" charset="-122"/>
                <a:cs typeface="宋体" panose="02010600030101010101" pitchFamily="2" charset="-122"/>
              </a:rPr>
              <a:t> </a:t>
            </a:r>
            <a:r>
              <a:rPr lang="en-US" altLang="zh-CN" sz="3200" b="0" dirty="0">
                <a:latin typeface="宋体" panose="02010600030101010101" pitchFamily="2" charset="-122"/>
                <a:ea typeface="宋体" panose="02010600030101010101" pitchFamily="2" charset="-122"/>
                <a:cs typeface="宋体" panose="02010600030101010101" pitchFamily="2" charset="-122"/>
              </a:rPr>
              <a:t>——— </a:t>
            </a:r>
            <a:r>
              <a:rPr lang="zh-CN" altLang="en-US" sz="3200" dirty="0">
                <a:latin typeface="宋体" panose="02010600030101010101" pitchFamily="2" charset="-122"/>
                <a:ea typeface="宋体" panose="02010600030101010101" pitchFamily="2" charset="-122"/>
                <a:cs typeface="宋体" panose="02010600030101010101" pitchFamily="2" charset="-122"/>
              </a:rPr>
              <a:t>①</a:t>
            </a:r>
            <a:r>
              <a:rPr lang="en-US" altLang="zh-CN" sz="3200" b="0" dirty="0">
                <a:latin typeface="宋体" panose="02010600030101010101" pitchFamily="2" charset="-122"/>
                <a:ea typeface="宋体" panose="02010600030101010101" pitchFamily="2" charset="-122"/>
                <a:cs typeface="宋体" panose="02010600030101010101" pitchFamily="2" charset="-122"/>
              </a:rPr>
              <a:t>.</a:t>
            </a:r>
            <a:r>
              <a:rPr lang="zh-CN" altLang="en-US" sz="3200" b="0" dirty="0">
                <a:latin typeface="宋体" panose="02010600030101010101" pitchFamily="2" charset="-122"/>
                <a:ea typeface="宋体" panose="02010600030101010101" pitchFamily="2" charset="-122"/>
                <a:cs typeface="宋体" panose="02010600030101010101" pitchFamily="2" charset="-122"/>
              </a:rPr>
              <a:t>登陆百度文库</a:t>
            </a:r>
            <a:endParaRPr lang="zh-CN" altLang="en-US" sz="3200" b="0" dirty="0">
              <a:latin typeface="宋体" panose="02010600030101010101" pitchFamily="2" charset="-122"/>
              <a:ea typeface="宋体" panose="02010600030101010101" pitchFamily="2" charset="-122"/>
              <a:cs typeface="宋体" panose="02010600030101010101" pitchFamily="2" charset="-122"/>
            </a:endParaRPr>
          </a:p>
          <a:p>
            <a:pPr indent="0"/>
            <a:r>
              <a:rPr lang="en-US" altLang="zh-CN" sz="800" b="0" dirty="0">
                <a:latin typeface="宋体" panose="02010600030101010101" pitchFamily="2" charset="-122"/>
                <a:ea typeface="宋体" panose="02010600030101010101" pitchFamily="2" charset="-122"/>
                <a:cs typeface="宋体" panose="02010600030101010101" pitchFamily="2" charset="-122"/>
              </a:rPr>
              <a:t>  </a:t>
            </a:r>
            <a:endParaRPr lang="en-US" altLang="zh-CN" sz="800" b="0" dirty="0">
              <a:latin typeface="宋体" panose="02010600030101010101" pitchFamily="2" charset="-122"/>
              <a:ea typeface="宋体" panose="02010600030101010101" pitchFamily="2" charset="-122"/>
              <a:cs typeface="宋体" panose="02010600030101010101" pitchFamily="2" charset="-122"/>
            </a:endParaRPr>
          </a:p>
          <a:p>
            <a:pPr indent="0"/>
            <a:r>
              <a:rPr lang="zh-CN" altLang="en-US" sz="2400" b="0" dirty="0">
                <a:latin typeface="宋体" panose="02010600030101010101" pitchFamily="2" charset="-122"/>
                <a:ea typeface="宋体" panose="02010600030101010101" pitchFamily="2" charset="-122"/>
                <a:cs typeface="宋体" panose="02010600030101010101" pitchFamily="2" charset="-122"/>
              </a:rPr>
              <a:t>                          （wenku.baidu.com）</a:t>
            </a:r>
            <a:endParaRPr lang="zh-CN" altLang="en-US" sz="2400" b="0" dirty="0">
              <a:latin typeface="宋体" panose="02010600030101010101" pitchFamily="2" charset="-122"/>
              <a:ea typeface="宋体" panose="02010600030101010101" pitchFamily="2" charset="-122"/>
              <a:cs typeface="宋体" panose="02010600030101010101" pitchFamily="2" charset="-122"/>
            </a:endParaRPr>
          </a:p>
        </p:txBody>
      </p:sp>
      <p:pic>
        <p:nvPicPr>
          <p:cNvPr id="7" name="图片 6"/>
          <p:cNvPicPr>
            <a:picLocks noChangeAspect="1"/>
          </p:cNvPicPr>
          <p:nvPr/>
        </p:nvPicPr>
        <p:blipFill>
          <a:blip r:embed="rId1"/>
          <a:stretch>
            <a:fillRect/>
          </a:stretch>
        </p:blipFill>
        <p:spPr>
          <a:xfrm>
            <a:off x="701675" y="1359535"/>
            <a:ext cx="10788650" cy="5499735"/>
          </a:xfrm>
          <a:prstGeom prst="rect">
            <a:avLst/>
          </a:prstGeom>
        </p:spPr>
      </p:pic>
      <p:cxnSp>
        <p:nvCxnSpPr>
          <p:cNvPr id="10" name="直接连接符 9"/>
          <p:cNvCxnSpPr/>
          <p:nvPr/>
        </p:nvCxnSpPr>
        <p:spPr>
          <a:xfrm flipH="1" flipV="1">
            <a:off x="701675" y="1339850"/>
            <a:ext cx="10777855" cy="698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17550" y="1346835"/>
            <a:ext cx="11430" cy="54889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468100" y="1370330"/>
            <a:ext cx="11430" cy="54889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2" name="矩形 11"/>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3" name="矩形 12"/>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4" name="矩形 13"/>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5" name="矩形 14"/>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2"/>
    </p:custData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流程图: 过程 2"/>
          <p:cNvSpPr/>
          <p:nvPr/>
        </p:nvSpPr>
        <p:spPr>
          <a:xfrm>
            <a:off x="-26035" y="31369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888365" y="313690"/>
            <a:ext cx="6271260"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5" name="矩形 4"/>
          <p:cNvSpPr/>
          <p:nvPr/>
        </p:nvSpPr>
        <p:spPr>
          <a:xfrm>
            <a:off x="-26035" y="960755"/>
            <a:ext cx="7268845"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81280" y="366395"/>
            <a:ext cx="7078345" cy="460375"/>
          </a:xfrm>
          <a:prstGeom prst="rect">
            <a:avLst/>
          </a:prstGeom>
          <a:noFill/>
          <a:ln w="9525">
            <a:noFill/>
          </a:ln>
        </p:spPr>
        <p:txBody>
          <a:bodyPr wrap="square">
            <a:spAutoFit/>
          </a:bodyPr>
          <a:lstStyle/>
          <a:p>
            <a:pPr indent="0"/>
            <a:r>
              <a:rPr lang="zh-CN" altLang="en-US" sz="2400" b="1" dirty="0">
                <a:solidFill>
                  <a:schemeClr val="bg1"/>
                </a:solidFill>
                <a:latin typeface="宋体" panose="02010600030101010101" pitchFamily="2" charset="-122"/>
                <a:ea typeface="宋体" panose="02010600030101010101" pitchFamily="2" charset="-122"/>
                <a:cs typeface="宋体" panose="02010600030101010101" pitchFamily="2" charset="-122"/>
              </a:rPr>
              <a:t>②、</a:t>
            </a:r>
            <a:r>
              <a:rPr lang="zh-CN" altLang="en-US" sz="2400" b="0" dirty="0">
                <a:latin typeface="宋体" panose="02010600030101010101" pitchFamily="2" charset="-122"/>
                <a:ea typeface="宋体" panose="02010600030101010101" pitchFamily="2" charset="-122"/>
                <a:cs typeface="宋体" panose="02010600030101010101" pitchFamily="2" charset="-122"/>
              </a:rPr>
              <a:t>   在搜索框直接搜索所需资源点击搜索文档：</a:t>
            </a:r>
            <a:endParaRPr lang="zh-CN" altLang="en-US" sz="2400" b="0" dirty="0">
              <a:latin typeface="宋体" panose="02010600030101010101" pitchFamily="2" charset="-122"/>
              <a:ea typeface="宋体" panose="02010600030101010101" pitchFamily="2" charset="-122"/>
              <a:cs typeface="宋体" panose="02010600030101010101" pitchFamily="2" charset="-122"/>
            </a:endParaRPr>
          </a:p>
        </p:txBody>
      </p:sp>
      <p:pic>
        <p:nvPicPr>
          <p:cNvPr id="7" name="图片 6"/>
          <p:cNvPicPr>
            <a:picLocks noChangeAspect="1"/>
          </p:cNvPicPr>
          <p:nvPr/>
        </p:nvPicPr>
        <p:blipFill>
          <a:blip r:embed="rId1"/>
          <a:srcRect r="1065"/>
          <a:stretch>
            <a:fillRect/>
          </a:stretch>
        </p:blipFill>
        <p:spPr>
          <a:xfrm>
            <a:off x="252095" y="960755"/>
            <a:ext cx="11563985" cy="5895340"/>
          </a:xfrm>
          <a:prstGeom prst="rect">
            <a:avLst/>
          </a:prstGeom>
        </p:spPr>
      </p:pic>
      <p:cxnSp>
        <p:nvCxnSpPr>
          <p:cNvPr id="10" name="直接连接符 9"/>
          <p:cNvCxnSpPr/>
          <p:nvPr/>
        </p:nvCxnSpPr>
        <p:spPr>
          <a:xfrm flipH="1" flipV="1">
            <a:off x="7158990" y="938530"/>
            <a:ext cx="4639945" cy="1143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798935" y="961390"/>
            <a:ext cx="22860" cy="58959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52095" y="960755"/>
            <a:ext cx="22860" cy="58959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2" name="矩形 11"/>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3" name="矩形 12"/>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4" name="矩形 13"/>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5" name="矩形 14"/>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ustDataLst>
      <p:tags r:id="rId2"/>
    </p:custData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8255" y="949960"/>
            <a:ext cx="5955665" cy="1014730"/>
          </a:xfrm>
          <a:prstGeom prst="rect">
            <a:avLst/>
          </a:prstGeom>
          <a:solidFill>
            <a:schemeClr val="bg1">
              <a:lumMod val="95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3" name="流程图: 过程 2"/>
          <p:cNvSpPr/>
          <p:nvPr/>
        </p:nvSpPr>
        <p:spPr>
          <a:xfrm>
            <a:off x="8255" y="313690"/>
            <a:ext cx="1439545" cy="1014729"/>
          </a:xfrm>
          <a:prstGeom prst="flowChartProcess">
            <a:avLst/>
          </a:prstGeom>
          <a:solidFill>
            <a:schemeClr val="accent5">
              <a:lumMod val="50000"/>
              <a:lumOff val="50000"/>
            </a:schemeClr>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4" name="矩形 3"/>
          <p:cNvSpPr/>
          <p:nvPr/>
        </p:nvSpPr>
        <p:spPr>
          <a:xfrm>
            <a:off x="934085" y="313690"/>
            <a:ext cx="4961890" cy="1014730"/>
          </a:xfrm>
          <a:prstGeom prst="rect">
            <a:avLst/>
          </a:prstGeom>
          <a:solidFill>
            <a:schemeClr val="accent2"/>
          </a:solidFill>
        </p:spPr>
        <p:txBody>
          <a:bodyPr wrap="square">
            <a:spAutoFit/>
          </a:bodyPr>
          <a:lstStyle/>
          <a:p>
            <a:pPr algn="ctr"/>
            <a:endParaRPr lang="en-US" altLang="zh-CN" sz="6000" b="1" dirty="0">
              <a:latin typeface="+mj-ea"/>
              <a:ea typeface="+mj-ea"/>
              <a:cs typeface="Arial" panose="020B0604020202020204" pitchFamily="34" charset="0"/>
            </a:endParaRPr>
          </a:p>
        </p:txBody>
      </p:sp>
      <p:sp>
        <p:nvSpPr>
          <p:cNvPr id="100" name="文本框 99"/>
          <p:cNvSpPr txBox="1"/>
          <p:nvPr/>
        </p:nvSpPr>
        <p:spPr>
          <a:xfrm>
            <a:off x="92710" y="366395"/>
            <a:ext cx="5871210" cy="954107"/>
          </a:xfrm>
          <a:prstGeom prst="rect">
            <a:avLst/>
          </a:prstGeom>
          <a:noFill/>
          <a:ln w="9525">
            <a:noFill/>
          </a:ln>
        </p:spPr>
        <p:txBody>
          <a:bodyPr wrap="square">
            <a:spAutoFit/>
          </a:bodyPr>
          <a:lstStyle/>
          <a:p>
            <a:pPr indent="0"/>
            <a:r>
              <a:rPr lang="en-US" altLang="zh-CN" sz="3200" b="1" dirty="0">
                <a:solidFill>
                  <a:schemeClr val="bg1"/>
                </a:solidFill>
                <a:latin typeface="宋体" panose="02010600030101010101" pitchFamily="2" charset="-122"/>
                <a:ea typeface="宋体" panose="02010600030101010101" pitchFamily="2" charset="-122"/>
                <a:cs typeface="宋体" panose="02010600030101010101" pitchFamily="2" charset="-122"/>
              </a:rPr>
              <a:t> ③</a:t>
            </a:r>
            <a:r>
              <a:rPr lang="zh-CN" altLang="en-US" sz="24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b="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400" b="0" dirty="0">
                <a:latin typeface="宋体" panose="02010600030101010101" pitchFamily="2" charset="-122"/>
                <a:ea typeface="宋体" panose="02010600030101010101" pitchFamily="2" charset="-122"/>
                <a:cs typeface="宋体" panose="02010600030101010101" pitchFamily="2" charset="-122"/>
              </a:rPr>
              <a:t> 在检索出来的文档中选取</a:t>
            </a:r>
            <a:endParaRPr lang="en-US" altLang="zh-CN" sz="2400" b="0" dirty="0">
              <a:latin typeface="宋体" panose="02010600030101010101" pitchFamily="2" charset="-122"/>
              <a:ea typeface="宋体" panose="02010600030101010101" pitchFamily="2" charset="-122"/>
              <a:cs typeface="宋体" panose="02010600030101010101" pitchFamily="2" charset="-122"/>
            </a:endParaRPr>
          </a:p>
          <a:p>
            <a:pPr indent="0"/>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b="0" dirty="0">
                <a:latin typeface="宋体" panose="02010600030101010101" pitchFamily="2" charset="-122"/>
                <a:ea typeface="宋体" panose="02010600030101010101" pitchFamily="2" charset="-122"/>
                <a:cs typeface="宋体" panose="02010600030101010101" pitchFamily="2" charset="-122"/>
              </a:rPr>
              <a:t>所需资源：</a:t>
            </a:r>
            <a:endParaRPr lang="zh-CN" altLang="en-US" sz="3200" b="0" dirty="0">
              <a:latin typeface="宋体" panose="02010600030101010101" pitchFamily="2" charset="-122"/>
              <a:ea typeface="宋体" panose="02010600030101010101" pitchFamily="2" charset="-122"/>
              <a:cs typeface="宋体" panose="02010600030101010101" pitchFamily="2" charset="-122"/>
            </a:endParaRPr>
          </a:p>
        </p:txBody>
      </p:sp>
      <p:sp>
        <p:nvSpPr>
          <p:cNvPr id="13" name="矩形 12"/>
          <p:cNvSpPr/>
          <p:nvPr/>
        </p:nvSpPr>
        <p:spPr>
          <a:xfrm>
            <a:off x="251338" y="-788"/>
            <a:ext cx="216000" cy="455798"/>
          </a:xfrm>
          <a:prstGeom prst="rect">
            <a:avLst/>
          </a:prstGeom>
          <a:solidFill>
            <a:srgbClr val="DD616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4" name="矩形 13"/>
          <p:cNvSpPr/>
          <p:nvPr/>
        </p:nvSpPr>
        <p:spPr>
          <a:xfrm>
            <a:off x="1061401" y="-788"/>
            <a:ext cx="216000" cy="46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5" name="矩形 14"/>
          <p:cNvSpPr/>
          <p:nvPr/>
        </p:nvSpPr>
        <p:spPr>
          <a:xfrm>
            <a:off x="521359" y="-785"/>
            <a:ext cx="216000" cy="572273"/>
          </a:xfrm>
          <a:prstGeom prst="rect">
            <a:avLst/>
          </a:prstGeom>
          <a:solidFill>
            <a:srgbClr val="F8CA5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6" name="矩形 15"/>
          <p:cNvSpPr/>
          <p:nvPr/>
        </p:nvSpPr>
        <p:spPr>
          <a:xfrm>
            <a:off x="791380" y="-788"/>
            <a:ext cx="216000" cy="3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
        <p:nvSpPr>
          <p:cNvPr id="17" name="矩形 16"/>
          <p:cNvSpPr/>
          <p:nvPr/>
        </p:nvSpPr>
        <p:spPr>
          <a:xfrm>
            <a:off x="1331422" y="-788"/>
            <a:ext cx="216000" cy="351000"/>
          </a:xfrm>
          <a:prstGeom prst="rect">
            <a:avLst/>
          </a:prstGeom>
          <a:solidFill>
            <a:srgbClr val="0361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pic>
        <p:nvPicPr>
          <p:cNvPr id="12" name="图片 11"/>
          <p:cNvPicPr>
            <a:picLocks noChangeAspect="1"/>
          </p:cNvPicPr>
          <p:nvPr/>
        </p:nvPicPr>
        <p:blipFill>
          <a:blip r:embed="rId1"/>
          <a:stretch>
            <a:fillRect/>
          </a:stretch>
        </p:blipFill>
        <p:spPr>
          <a:xfrm>
            <a:off x="8255" y="1323152"/>
            <a:ext cx="6425877" cy="4021012"/>
          </a:xfrm>
          <a:prstGeom prst="rect">
            <a:avLst/>
          </a:prstGeom>
        </p:spPr>
      </p:pic>
      <p:pic>
        <p:nvPicPr>
          <p:cNvPr id="18" name="图片 17"/>
          <p:cNvPicPr>
            <a:picLocks noChangeAspect="1"/>
          </p:cNvPicPr>
          <p:nvPr/>
        </p:nvPicPr>
        <p:blipFill rotWithShape="1">
          <a:blip r:embed="rId2"/>
          <a:srcRect l="8308" r="18823"/>
          <a:stretch>
            <a:fillRect/>
          </a:stretch>
        </p:blipFill>
        <p:spPr>
          <a:xfrm>
            <a:off x="4712629" y="81644"/>
            <a:ext cx="7285618" cy="6694712"/>
          </a:xfrm>
          <a:prstGeom prst="rect">
            <a:avLst/>
          </a:prstGeom>
        </p:spPr>
      </p:pic>
      <p:cxnSp>
        <p:nvCxnSpPr>
          <p:cNvPr id="20" name="直接连接符 19"/>
          <p:cNvCxnSpPr/>
          <p:nvPr/>
        </p:nvCxnSpPr>
        <p:spPr>
          <a:xfrm flipH="1">
            <a:off x="-15874" y="5344164"/>
            <a:ext cx="4744941"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256" y="1317528"/>
            <a:ext cx="4696681" cy="281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704937" y="63626"/>
            <a:ext cx="7692" cy="667486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4720321" y="39252"/>
            <a:ext cx="7304321" cy="4239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704937" y="6776356"/>
            <a:ext cx="729331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1981809" y="72634"/>
            <a:ext cx="24130" cy="670372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a:off x="5963920" y="4628561"/>
            <a:ext cx="1124373" cy="386495"/>
          </a:xfrm>
          <a:prstGeom prst="ellipse">
            <a:avLst/>
          </a:prstGeom>
          <a:ln w="31750">
            <a:solidFill>
              <a:srgbClr val="FF0000"/>
            </a:solidFill>
          </a:ln>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51" name="椭圆 50"/>
          <p:cNvSpPr/>
          <p:nvPr/>
        </p:nvSpPr>
        <p:spPr>
          <a:xfrm>
            <a:off x="7493927" y="3103361"/>
            <a:ext cx="2889931" cy="865324"/>
          </a:xfrm>
          <a:prstGeom prst="ellipse">
            <a:avLst/>
          </a:prstGeom>
          <a:ln w="31750">
            <a:solidFill>
              <a:srgbClr val="FF0000"/>
            </a:solidFill>
          </a:ln>
        </p:spPr>
        <p:txBody>
          <a:bodyPr wrap="square" rtlCol="0" anchor="ctr">
            <a:spAutoFit/>
          </a:bodyPr>
          <a:lstStyle/>
          <a:p>
            <a:pPr algn="ctr"/>
            <a:endParaRPr lang="zh-CN" altLang="en-US" sz="6000" b="1" dirty="0">
              <a:latin typeface="+mj-ea"/>
              <a:ea typeface="+mj-ea"/>
              <a:cs typeface="Arial" panose="020B0604020202020204" pitchFamily="34" charset="0"/>
            </a:endParaRPr>
          </a:p>
        </p:txBody>
      </p:sp>
      <p:sp>
        <p:nvSpPr>
          <p:cNvPr id="113" name="文本框 112"/>
          <p:cNvSpPr txBox="1"/>
          <p:nvPr/>
        </p:nvSpPr>
        <p:spPr>
          <a:xfrm>
            <a:off x="7506809" y="3212857"/>
            <a:ext cx="2698175" cy="646331"/>
          </a:xfrm>
          <a:prstGeom prst="rect">
            <a:avLst/>
          </a:prstGeom>
          <a:noFill/>
        </p:spPr>
        <p:txBody>
          <a:bodyPr wrap="none" rtlCol="0">
            <a:spAutoFit/>
          </a:bodyPr>
          <a:lstStyle/>
          <a:p>
            <a:r>
              <a:rPr lang="en-US" altLang="zh-CN" sz="3600" dirty="0">
                <a:solidFill>
                  <a:srgbClr val="FF6600"/>
                </a:solidFill>
              </a:rPr>
              <a:t>5</a:t>
            </a:r>
            <a:r>
              <a:rPr lang="zh-CN" altLang="en-US" sz="3600" dirty="0">
                <a:solidFill>
                  <a:srgbClr val="FF6600"/>
                </a:solidFill>
              </a:rPr>
              <a:t> </a:t>
            </a:r>
            <a:r>
              <a:rPr lang="en-US" altLang="zh-CN" sz="3600" dirty="0">
                <a:solidFill>
                  <a:srgbClr val="FF6600"/>
                </a:solidFill>
              </a:rPr>
              <a:t>107</a:t>
            </a:r>
            <a:r>
              <a:rPr lang="zh-CN" altLang="en-US" sz="3600" dirty="0">
                <a:solidFill>
                  <a:srgbClr val="FF6600"/>
                </a:solidFill>
              </a:rPr>
              <a:t> </a:t>
            </a:r>
            <a:r>
              <a:rPr lang="en-US" altLang="zh-CN" sz="3600" dirty="0">
                <a:solidFill>
                  <a:srgbClr val="FF6600"/>
                </a:solidFill>
              </a:rPr>
              <a:t>386</a:t>
            </a:r>
            <a:r>
              <a:rPr lang="zh-CN" altLang="en-US" sz="3600" dirty="0">
                <a:solidFill>
                  <a:srgbClr val="FF6600"/>
                </a:solidFill>
              </a:rPr>
              <a:t>篇</a:t>
            </a:r>
            <a:endParaRPr lang="zh-CN" altLang="en-US" sz="3600" dirty="0">
              <a:solidFill>
                <a:srgbClr val="FF6600"/>
              </a:solidFill>
            </a:endParaRPr>
          </a:p>
        </p:txBody>
      </p:sp>
      <p:cxnSp>
        <p:nvCxnSpPr>
          <p:cNvPr id="115" name="直接箭头连接符 114"/>
          <p:cNvCxnSpPr/>
          <p:nvPr/>
        </p:nvCxnSpPr>
        <p:spPr>
          <a:xfrm flipV="1">
            <a:off x="6623629" y="3733014"/>
            <a:ext cx="927241" cy="89083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par>
                                <p:cTn id="13" presetID="21"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par>
                                <p:cTn id="16" presetID="21" presetClass="entr" presetSubtype="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heel(1)">
                                      <p:cBhvr>
                                        <p:cTn id="18" dur="2000"/>
                                        <p:tgtEl>
                                          <p:spTgt spid="30"/>
                                        </p:tgtEl>
                                      </p:cBhvr>
                                    </p:animEffect>
                                  </p:childTnLst>
                                </p:cTn>
                              </p:par>
                              <p:par>
                                <p:cTn id="19" presetID="21" presetClass="entr" presetSubtype="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heel(1)">
                                      <p:cBhvr>
                                        <p:cTn id="21" dur="2000"/>
                                        <p:tgtEl>
                                          <p:spTgt spid="31"/>
                                        </p:tgtEl>
                                      </p:cBhvr>
                                    </p:animEffect>
                                  </p:childTnLst>
                                </p:cTn>
                              </p:par>
                              <p:par>
                                <p:cTn id="22" presetID="21" presetClass="entr" presetSubtype="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heel(1)">
                                      <p:cBhvr>
                                        <p:cTn id="27" dur="2000"/>
                                        <p:tgtEl>
                                          <p:spTgt spid="112"/>
                                        </p:tgtEl>
                                      </p:cBhvr>
                                    </p:animEffect>
                                  </p:childTnLst>
                                </p:cTn>
                              </p:par>
                              <p:par>
                                <p:cTn id="28" presetID="21" presetClass="entr" presetSubtype="1" fill="hold"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wheel(1)">
                                      <p:cBhvr>
                                        <p:cTn id="30" dur="2000"/>
                                        <p:tgtEl>
                                          <p:spTgt spid="115"/>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wheel(1)">
                                      <p:cBhvr>
                                        <p:cTn id="33" dur="2000"/>
                                        <p:tgtEl>
                                          <p:spTgt spid="113"/>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heel(1)">
                                      <p:cBhvr>
                                        <p:cTn id="36"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51" grpId="0" animBg="1"/>
      <p:bldP spid="113" grpId="0"/>
    </p:bldLst>
  </p:timing>
</p:sld>
</file>

<file path=ppt/tags/tag1.xml><?xml version="1.0" encoding="utf-8"?>
<p:tagLst xmlns:p="http://schemas.openxmlformats.org/presentationml/2006/main">
  <p:tag name="KSO_WM_TAG_VERSION" val="1.0"/>
  <p:tag name="KSO_WM_TEMPLATE_CATEGORY" val="custom"/>
  <p:tag name="KSO_WM_TEMPLATE_INDEX" val="20185045"/>
</p:tagLst>
</file>

<file path=ppt/tags/tag10.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 name="KSO_WM_SLIDE_MODEL_TYPE" val="cover"/>
</p:tagLst>
</file>

<file path=ppt/tags/tag11.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12.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13.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14.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15.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16.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17.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18.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19.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2.xml><?xml version="1.0" encoding="utf-8"?>
<p:tagLst xmlns:p="http://schemas.openxmlformats.org/presentationml/2006/main">
  <p:tag name="KSO_WM_TAG_VERSION" val="1.0"/>
  <p:tag name="KSO_WM_TEMPLATE_CATEGORY" val="custom"/>
  <p:tag name="KSO_WM_TEMPLATE_INDEX" val="20185045"/>
</p:tagLst>
</file>

<file path=ppt/tags/tag20.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21.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22.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23.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24.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25.xml><?xml version="1.0" encoding="utf-8"?>
<p:tagLst xmlns:p="http://schemas.openxmlformats.org/presentationml/2006/main">
  <p:tag name="KSO_WM_BEAUTIFY_FLAG" val="#wm#"/>
  <p:tag name="KSO_WM_TEMPLATE_CATEGORY" val="custom"/>
  <p:tag name="KSO_WM_TEMPLATE_INDEX" val="20185045"/>
</p:tagLst>
</file>

<file path=ppt/tags/tag26.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27.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28.xml><?xml version="1.0" encoding="utf-8"?>
<p:tagLst xmlns:p="http://schemas.openxmlformats.org/presentationml/2006/main">
  <p:tag name="KSO_WM_BEAUTIFY_FLAG" val="#wm#"/>
  <p:tag name="KSO_WM_TEMPLATE_CATEGORY" val="custom"/>
  <p:tag name="KSO_WM_TEMPLATE_INDEX" val="20185045"/>
</p:tagLst>
</file>

<file path=ppt/tags/tag29.xml><?xml version="1.0" encoding="utf-8"?>
<p:tagLst xmlns:p="http://schemas.openxmlformats.org/presentationml/2006/main">
  <p:tag name="KSO_WM_BEAUTIFY_FLAG" val="#wm#"/>
  <p:tag name="KSO_WM_TEMPLATE_CATEGORY" val="custom"/>
  <p:tag name="KSO_WM_TEMPLATE_INDEX" val="20185045"/>
</p:tagLst>
</file>

<file path=ppt/tags/tag3.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45"/>
  <p:tag name="KSO_WM_TAG_VERSION" val="1.0"/>
  <p:tag name="KSO_WM_BEAUTIFY_FLAG" val="#wm#"/>
  <p:tag name="KSO_WM_TEMPLATE_THUMBS_INDEX" val="1"/>
</p:tagLst>
</file>

<file path=ppt/tags/tag30.xml><?xml version="1.0" encoding="utf-8"?>
<p:tagLst xmlns:p="http://schemas.openxmlformats.org/presentationml/2006/main">
  <p:tag name="KSO_WM_BEAUTIFY_FLAG" val="#wm#"/>
  <p:tag name="KSO_WM_TEMPLATE_CATEGORY" val="custom"/>
  <p:tag name="KSO_WM_TEMPLATE_INDEX" val="20185045"/>
</p:tagLst>
</file>

<file path=ppt/tags/tag31.xml><?xml version="1.0" encoding="utf-8"?>
<p:tagLst xmlns:p="http://schemas.openxmlformats.org/presentationml/2006/main">
  <p:tag name="KSO_WM_BEAUTIFY_FLAG" val="#wm#"/>
  <p:tag name="KSO_WM_TEMPLATE_CATEGORY" val="custom"/>
  <p:tag name="KSO_WM_TEMPLATE_INDEX" val="20185045"/>
</p:tagLst>
</file>

<file path=ppt/tags/tag32.xml><?xml version="1.0" encoding="utf-8"?>
<p:tagLst xmlns:p="http://schemas.openxmlformats.org/presentationml/2006/main">
  <p:tag name="KSO_WM_BEAUTIFY_FLAG" val="#wm#"/>
  <p:tag name="KSO_WM_TEMPLATE_CATEGORY" val="custom"/>
  <p:tag name="KSO_WM_TEMPLATE_INDEX" val="20185045"/>
</p:tagLst>
</file>

<file path=ppt/tags/tag33.xml><?xml version="1.0" encoding="utf-8"?>
<p:tagLst xmlns:p="http://schemas.openxmlformats.org/presentationml/2006/main">
  <p:tag name="KSO_WM_BEAUTIFY_FLAG" val="#wm#"/>
  <p:tag name="KSO_WM_TEMPLATE_CATEGORY" val="custom"/>
  <p:tag name="KSO_WM_TEMPLATE_INDEX" val="20185045"/>
</p:tagLst>
</file>

<file path=ppt/tags/tag34.xml><?xml version="1.0" encoding="utf-8"?>
<p:tagLst xmlns:p="http://schemas.openxmlformats.org/presentationml/2006/main">
  <p:tag name="KSO_WM_BEAUTIFY_FLAG" val="#wm#"/>
  <p:tag name="KSO_WM_TEMPLATE_CATEGORY" val="custom"/>
  <p:tag name="KSO_WM_TEMPLATE_INDEX" val="20185045"/>
</p:tagLst>
</file>

<file path=ppt/tags/tag35.xml><?xml version="1.0" encoding="utf-8"?>
<p:tagLst xmlns:p="http://schemas.openxmlformats.org/presentationml/2006/main">
  <p:tag name="KSO_WM_BEAUTIFY_FLAG" val="#wm#"/>
  <p:tag name="KSO_WM_TEMPLATE_CATEGORY" val="custom"/>
  <p:tag name="KSO_WM_TEMPLATE_INDEX" val="20185045"/>
</p:tagLst>
</file>

<file path=ppt/tags/tag36.xml><?xml version="1.0" encoding="utf-8"?>
<p:tagLst xmlns:p="http://schemas.openxmlformats.org/presentationml/2006/main">
  <p:tag name="KSO_WM_BEAUTIFY_FLAG" val="#wm#"/>
  <p:tag name="KSO_WM_TEMPLATE_CATEGORY" val="custom"/>
  <p:tag name="KSO_WM_TEMPLATE_INDEX" val="20185045"/>
</p:tagLst>
</file>

<file path=ppt/tags/tag37.xml><?xml version="1.0" encoding="utf-8"?>
<p:tagLst xmlns:p="http://schemas.openxmlformats.org/presentationml/2006/main">
  <p:tag name="KSO_WM_BEAUTIFY_FLAG" val="#wm#"/>
  <p:tag name="KSO_WM_TEMPLATE_CATEGORY" val="custom"/>
  <p:tag name="KSO_WM_TEMPLATE_INDEX" val="20185045"/>
</p:tagLst>
</file>

<file path=ppt/tags/tag38.xml><?xml version="1.0" encoding="utf-8"?>
<p:tagLst xmlns:p="http://schemas.openxmlformats.org/presentationml/2006/main">
  <p:tag name="KSO_WM_BEAUTIFY_FLAG" val="#wm#"/>
  <p:tag name="KSO_WM_TEMPLATE_CATEGORY" val="custom"/>
  <p:tag name="KSO_WM_TEMPLATE_INDEX" val="20185045"/>
</p:tagLst>
</file>

<file path=ppt/tags/tag39.xml><?xml version="1.0" encoding="utf-8"?>
<p:tagLst xmlns:p="http://schemas.openxmlformats.org/presentationml/2006/main">
  <p:tag name="KSO_WM_BEAUTIFY_FLAG" val="#wm#"/>
  <p:tag name="KSO_WM_TEMPLATE_CATEGORY" val="custom"/>
  <p:tag name="KSO_WM_TEMPLATE_INDEX" val="20185045"/>
</p:tagLst>
</file>

<file path=ppt/tags/tag4.xml><?xml version="1.0" encoding="utf-8"?>
<p:tagLst xmlns:p="http://schemas.openxmlformats.org/presentationml/2006/main">
  <p:tag name="KSO_WM_TAG_VERSION" val="1.0"/>
  <p:tag name="KSO_WM_TEMPLATE_CATEGORY" val="custom"/>
  <p:tag name="KSO_WM_TEMPLATE_INDEX" val="20185045"/>
</p:tagLst>
</file>

<file path=ppt/tags/tag40.xml><?xml version="1.0" encoding="utf-8"?>
<p:tagLst xmlns:p="http://schemas.openxmlformats.org/presentationml/2006/main">
  <p:tag name="KSO_WM_BEAUTIFY_FLAG" val="#wm#"/>
  <p:tag name="KSO_WM_TEMPLATE_CATEGORY" val="custom"/>
  <p:tag name="KSO_WM_TEMPLATE_INDEX" val="20185045"/>
</p:tagLst>
</file>

<file path=ppt/tags/tag41.xml><?xml version="1.0" encoding="utf-8"?>
<p:tagLst xmlns:p="http://schemas.openxmlformats.org/presentationml/2006/main">
  <p:tag name="KSO_WM_BEAUTIFY_FLAG" val="#wm#"/>
  <p:tag name="KSO_WM_TEMPLATE_CATEGORY" val="custom"/>
  <p:tag name="KSO_WM_TEMPLATE_INDEX" val="20185045"/>
</p:tagLst>
</file>

<file path=ppt/tags/tag42.xml><?xml version="1.0" encoding="utf-8"?>
<p:tagLst xmlns:p="http://schemas.openxmlformats.org/presentationml/2006/main">
  <p:tag name="KSO_WM_BEAUTIFY_FLAG" val="#wm#"/>
  <p:tag name="KSO_WM_TEMPLATE_CATEGORY" val="custom"/>
  <p:tag name="KSO_WM_TEMPLATE_INDEX" val="20185045"/>
</p:tagLst>
</file>

<file path=ppt/tags/tag43.xml><?xml version="1.0" encoding="utf-8"?>
<p:tagLst xmlns:p="http://schemas.openxmlformats.org/presentationml/2006/main">
  <p:tag name="KSO_WM_BEAUTIFY_FLAG" val="#wm#"/>
  <p:tag name="KSO_WM_TEMPLATE_CATEGORY" val="custom"/>
  <p:tag name="KSO_WM_TEMPLATE_INDEX" val="20185045"/>
</p:tagLst>
</file>

<file path=ppt/tags/tag44.xml><?xml version="1.0" encoding="utf-8"?>
<p:tagLst xmlns:p="http://schemas.openxmlformats.org/presentationml/2006/main">
  <p:tag name="KSO_WM_BEAUTIFY_FLAG" val="#wm#"/>
  <p:tag name="KSO_WM_TEMPLATE_CATEGORY" val="custom"/>
  <p:tag name="KSO_WM_TEMPLATE_INDEX" val="20185045"/>
</p:tagLst>
</file>

<file path=ppt/tags/tag45.xml><?xml version="1.0" encoding="utf-8"?>
<p:tagLst xmlns:p="http://schemas.openxmlformats.org/presentationml/2006/main">
  <p:tag name="KSO_WM_BEAUTIFY_FLAG" val="#wm#"/>
  <p:tag name="KSO_WM_TEMPLATE_CATEGORY" val="custom"/>
  <p:tag name="KSO_WM_TEMPLATE_INDEX" val="20185045"/>
</p:tagLst>
</file>

<file path=ppt/tags/tag46.xml><?xml version="1.0" encoding="utf-8"?>
<p:tagLst xmlns:p="http://schemas.openxmlformats.org/presentationml/2006/main">
  <p:tag name="KSO_WM_BEAUTIFY_FLAG" val="#wm#"/>
  <p:tag name="KSO_WM_TEMPLATE_CATEGORY" val="custom"/>
  <p:tag name="KSO_WM_TEMPLATE_INDEX" val="20185045"/>
</p:tagLst>
</file>

<file path=ppt/tags/tag47.xml><?xml version="1.0" encoding="utf-8"?>
<p:tagLst xmlns:p="http://schemas.openxmlformats.org/presentationml/2006/main">
  <p:tag name="KSO_WM_TEMPLATE_CATEGORY" val="custom"/>
  <p:tag name="KSO_WM_TEMPLATE_INDEX" val="20185045"/>
  <p:tag name="KSO_WM_TAG_VERSION" val="1.0"/>
  <p:tag name="KSO_WM_SLIDE_ID" val="custom20185045_1"/>
  <p:tag name="KSO_WM_SLIDE_INDEX" val="1"/>
  <p:tag name="KSO_WM_SLIDE_ITEM_CNT" val="2"/>
  <p:tag name="KSO_WM_SLIDE_LAYOUT" val="a_b"/>
  <p:tag name="KSO_WM_SLIDE_LAYOUT_CNT" val="1_1"/>
  <p:tag name="KSO_WM_SLIDE_TYPE" val="title"/>
  <p:tag name="KSO_WM_BEAUTIFY_FLAG" val="#wm#"/>
  <p:tag name="KSO_WM_TEMPLATE_THUMBS_INDEX" val="1"/>
  <p:tag name="KSO_WM_SLIDE_SUBTYPE" val="pureTxt"/>
</p:tagLst>
</file>

<file path=ppt/tags/tag5.xml><?xml version="1.0" encoding="utf-8"?>
<p:tagLst xmlns:p="http://schemas.openxmlformats.org/presentationml/2006/main">
  <p:tag name="KSO_WM_TAG_VERSION" val="1.0"/>
  <p:tag name="KSO_WM_TEMPLATE_CATEGORY" val="custom"/>
  <p:tag name="KSO_WM_TEMPLATE_INDEX" val="20185045"/>
</p:tagLst>
</file>

<file path=ppt/tags/tag6.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45"/>
  <p:tag name="KSO_WM_TAG_VERSION" val="1.0"/>
  <p:tag name="KSO_WM_BEAUTIFY_FLAG" val="#wm#"/>
  <p:tag name="KSO_WM_TEMPLATE_THUMBS_INDEX" val="1"/>
</p:tagLst>
</file>

<file path=ppt/tags/tag7.xml><?xml version="1.0" encoding="utf-8"?>
<p:tagLst xmlns:p="http://schemas.openxmlformats.org/presentationml/2006/main">
  <p:tag name="KSO_WM_TAG_VERSION" val="1.0"/>
  <p:tag name="KSO_WM_BEAUTIFY_FLAG" val="#wm#"/>
  <p:tag name="KSO_WM_UNIT_TYPE" val="i"/>
  <p:tag name="KSO_WM_UNIT_ID" val="custom20185045_1*i*0"/>
  <p:tag name="KSO_WM_TEMPLATE_CATEGORY" val="custom"/>
  <p:tag name="KSO_WM_TEMPLATE_INDEX" val="20185045"/>
  <p:tag name="KSO_WM_UNIT_INDEX" val="0"/>
</p:tagLst>
</file>

<file path=ppt/tags/tag8.xml><?xml version="1.0" encoding="utf-8"?>
<p:tagLst xmlns:p="http://schemas.openxmlformats.org/presentationml/2006/main">
  <p:tag name="KSO_WM_TEMPLATE_CATEGORY" val="custom"/>
  <p:tag name="KSO_WM_TEMPLATE_INDEX" val="20185045"/>
  <p:tag name="KSO_WM_UNIT_TYPE" val="a"/>
  <p:tag name="KSO_WM_UNIT_INDEX" val="1"/>
  <p:tag name="KSO_WM_UNIT_ID" val="custom20185045_1*a*1"/>
  <p:tag name="KSO_WM_UNIT_LAYERLEVEL" val="1"/>
  <p:tag name="KSO_WM_UNIT_VALUE" val="13"/>
  <p:tag name="KSO_WM_UNIT_ISCONTENTSTITLE" val="0"/>
  <p:tag name="KSO_WM_UNIT_HIGHLIGHT" val="0"/>
  <p:tag name="KSO_WM_UNIT_COMPATIBLE" val="0"/>
  <p:tag name="KSO_WM_UNIT_CLEAR" val="0"/>
  <p:tag name="KSO_WM_BEAUTIFY_FLAG" val="#wm#"/>
  <p:tag name="KSO_WM_TAG_VERSION" val="1.0"/>
  <p:tag name="KSO_WM_UNIT_PRESET_TEXT" val="地图商务通用模板"/>
</p:tagLst>
</file>

<file path=ppt/tags/tag9.xml><?xml version="1.0" encoding="utf-8"?>
<p:tagLst xmlns:p="http://schemas.openxmlformats.org/presentationml/2006/main">
  <p:tag name="KSO_WM_TEMPLATE_CATEGORY" val="custom"/>
  <p:tag name="KSO_WM_TEMPLATE_INDEX" val="20185045"/>
  <p:tag name="KSO_WM_UNIT_TYPE" val="b"/>
  <p:tag name="KSO_WM_UNIT_INDEX" val="1"/>
  <p:tag name="KSO_WM_UNIT_ID" val="custom20185045_1*b*1"/>
  <p:tag name="KSO_WM_UNIT_LAYERLEVEL" val="1"/>
  <p:tag name="KSO_WM_UNIT_VALUE" val="78"/>
  <p:tag name="KSO_WM_UNIT_ISCONTENTSTITLE" val="0"/>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heme/theme1.xml><?xml version="1.0" encoding="utf-8"?>
<a:theme xmlns:a="http://schemas.openxmlformats.org/drawingml/2006/main" name="Office 主题">
  <a:themeElements>
    <a:clrScheme name="自定义 118">
      <a:dk1>
        <a:srgbClr val="262626"/>
      </a:dk1>
      <a:lt1>
        <a:srgbClr val="FFFFFF"/>
      </a:lt1>
      <a:dk2>
        <a:srgbClr val="3D9EA3"/>
      </a:dk2>
      <a:lt2>
        <a:srgbClr val="FFFFFF"/>
      </a:lt2>
      <a:accent1>
        <a:srgbClr val="50ACAB"/>
      </a:accent1>
      <a:accent2>
        <a:srgbClr val="50ACAB"/>
      </a:accent2>
      <a:accent3>
        <a:srgbClr val="50ACAB"/>
      </a:accent3>
      <a:accent4>
        <a:srgbClr val="93D0C3"/>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38100">
          <a:solidFill>
            <a:srgbClr val="FF6600"/>
          </a:solidFill>
        </a:ln>
      </a:spPr>
      <a:bodyPr wrap="square">
        <a:spAutoFit/>
      </a:bodyPr>
      <a:lstStyle>
        <a:defPPr algn="ctr">
          <a:defRPr sz="6000" b="1" dirty="0">
            <a:latin typeface="+mj-ea"/>
            <a:ea typeface="+mj-ea"/>
            <a:cs typeface="Arial" panose="020B0604020202020204" pitchFamily="34" charset="0"/>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18">
      <a:dk1>
        <a:srgbClr val="262626"/>
      </a:dk1>
      <a:lt1>
        <a:srgbClr val="FFFFFF"/>
      </a:lt1>
      <a:dk2>
        <a:srgbClr val="3D9EA3"/>
      </a:dk2>
      <a:lt2>
        <a:srgbClr val="FFFFFF"/>
      </a:lt2>
      <a:accent1>
        <a:srgbClr val="50ACAB"/>
      </a:accent1>
      <a:accent2>
        <a:srgbClr val="50ACAB"/>
      </a:accent2>
      <a:accent3>
        <a:srgbClr val="50ACAB"/>
      </a:accent3>
      <a:accent4>
        <a:srgbClr val="93D0C3"/>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3725</Words>
  <Application>WPS 演示</Application>
  <PresentationFormat>宽屏</PresentationFormat>
  <Paragraphs>195</Paragraphs>
  <Slides>41</Slides>
  <Notes>31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41</vt:i4>
      </vt:variant>
    </vt:vector>
  </HeadingPairs>
  <TitlesOfParts>
    <vt:vector size="53" baseType="lpstr">
      <vt:lpstr>Arial</vt:lpstr>
      <vt:lpstr>宋体</vt:lpstr>
      <vt:lpstr>Wingdings</vt:lpstr>
      <vt:lpstr>黑体</vt:lpstr>
      <vt:lpstr>Raleway</vt:lpstr>
      <vt:lpstr>微软雅黑</vt:lpstr>
      <vt:lpstr>Arial Unicode MS</vt:lpstr>
      <vt:lpstr>Calibri</vt:lpstr>
      <vt:lpstr>Calibri</vt:lpstr>
      <vt:lpstr>Segoe Print</vt:lpstr>
      <vt:lpstr>Office 主题</vt:lpstr>
      <vt:lpstr>1_Office 主题</vt:lpstr>
      <vt:lpstr>百度文库&amp;学术资源服务介绍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百 度 学术</vt:lpstr>
      <vt:lpstr>简介</vt:lpstr>
      <vt:lpstr>服务</vt:lpstr>
      <vt:lpstr>文献检索方式</vt:lpstr>
      <vt:lpstr>PowerPoint 演示文稿</vt:lpstr>
      <vt:lpstr>PowerPoint 演示文稿</vt:lpstr>
      <vt:lpstr>PowerPoint 演示文稿</vt:lpstr>
      <vt:lpstr>PowerPoint 演示文稿</vt:lpstr>
      <vt:lpstr>文献下载</vt:lpstr>
      <vt:lpstr>引用</vt:lpstr>
      <vt:lpstr>批量引用</vt:lpstr>
      <vt:lpstr>中英互译</vt:lpstr>
      <vt:lpstr>期刊检索/期刊库</vt:lpstr>
      <vt:lpstr>PowerPoint 演示文稿</vt:lpstr>
      <vt:lpstr>PowerPoint 演示文稿</vt:lpstr>
      <vt:lpstr>学者检索/学者库</vt:lpstr>
      <vt:lpstr>订阅</vt:lpstr>
      <vt:lpstr>收藏</vt:lpstr>
      <vt:lpstr>开题分析</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I=多多妈</cp:lastModifiedBy>
  <cp:revision>93</cp:revision>
  <dcterms:created xsi:type="dcterms:W3CDTF">2018-03-08T09:54:00Z</dcterms:created>
  <dcterms:modified xsi:type="dcterms:W3CDTF">2019-10-23T06:10:58Z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