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54" r:id="rId1"/>
    <p:sldMasterId id="2147483690" r:id="rId2"/>
    <p:sldMasterId id="2147483702" r:id="rId3"/>
    <p:sldMasterId id="2147483678" r:id="rId4"/>
    <p:sldMasterId id="2147484005" r:id="rId5"/>
  </p:sldMasterIdLst>
  <p:notesMasterIdLst>
    <p:notesMasterId r:id="rId68"/>
  </p:notesMasterIdLst>
  <p:handoutMasterIdLst>
    <p:handoutMasterId r:id="rId69"/>
  </p:handoutMasterIdLst>
  <p:sldIdLst>
    <p:sldId id="1313" r:id="rId6"/>
    <p:sldId id="1322" r:id="rId7"/>
    <p:sldId id="1323" r:id="rId8"/>
    <p:sldId id="1254" r:id="rId9"/>
    <p:sldId id="1251" r:id="rId10"/>
    <p:sldId id="1219" r:id="rId11"/>
    <p:sldId id="1192" r:id="rId12"/>
    <p:sldId id="1314" r:id="rId13"/>
    <p:sldId id="1281" r:id="rId14"/>
    <p:sldId id="1280" r:id="rId15"/>
    <p:sldId id="1282" r:id="rId16"/>
    <p:sldId id="1283" r:id="rId17"/>
    <p:sldId id="1317" r:id="rId18"/>
    <p:sldId id="1285" r:id="rId19"/>
    <p:sldId id="1286" r:id="rId20"/>
    <p:sldId id="1287" r:id="rId21"/>
    <p:sldId id="1288" r:id="rId22"/>
    <p:sldId id="1289" r:id="rId23"/>
    <p:sldId id="1290" r:id="rId24"/>
    <p:sldId id="1291" r:id="rId25"/>
    <p:sldId id="1292" r:id="rId26"/>
    <p:sldId id="1293" r:id="rId27"/>
    <p:sldId id="1294" r:id="rId28"/>
    <p:sldId id="1311" r:id="rId29"/>
    <p:sldId id="1297" r:id="rId30"/>
    <p:sldId id="1316" r:id="rId31"/>
    <p:sldId id="1296" r:id="rId32"/>
    <p:sldId id="1299" r:id="rId33"/>
    <p:sldId id="1300" r:id="rId34"/>
    <p:sldId id="1301" r:id="rId35"/>
    <p:sldId id="1302" r:id="rId36"/>
    <p:sldId id="1303" r:id="rId37"/>
    <p:sldId id="1304" r:id="rId38"/>
    <p:sldId id="1305" r:id="rId39"/>
    <p:sldId id="1306" r:id="rId40"/>
    <p:sldId id="1307" r:id="rId41"/>
    <p:sldId id="1308" r:id="rId42"/>
    <p:sldId id="1309" r:id="rId43"/>
    <p:sldId id="1255" r:id="rId44"/>
    <p:sldId id="1129" r:id="rId45"/>
    <p:sldId id="1128" r:id="rId46"/>
    <p:sldId id="1126" r:id="rId47"/>
    <p:sldId id="1222" r:id="rId48"/>
    <p:sldId id="1045" r:id="rId49"/>
    <p:sldId id="1046" r:id="rId50"/>
    <p:sldId id="1150" r:id="rId51"/>
    <p:sldId id="1152" r:id="rId52"/>
    <p:sldId id="1321" r:id="rId53"/>
    <p:sldId id="1101" r:id="rId54"/>
    <p:sldId id="1102" r:id="rId55"/>
    <p:sldId id="1114" r:id="rId56"/>
    <p:sldId id="1105" r:id="rId57"/>
    <p:sldId id="1272" r:id="rId58"/>
    <p:sldId id="1318" r:id="rId59"/>
    <p:sldId id="1320" r:id="rId60"/>
    <p:sldId id="1274" r:id="rId61"/>
    <p:sldId id="1278" r:id="rId62"/>
    <p:sldId id="1223" r:id="rId63"/>
    <p:sldId id="1211" r:id="rId64"/>
    <p:sldId id="1224" r:id="rId65"/>
    <p:sldId id="1319" r:id="rId66"/>
    <p:sldId id="1028" r:id="rId67"/>
  </p:sldIdLst>
  <p:sldSz cx="9144000" cy="6858000" type="screen4x3"/>
  <p:notesSz cx="7099300" cy="10234613"/>
  <p:defaultTextStyle>
    <a:defPPr>
      <a:defRPr lang="zh-CN"/>
    </a:defPPr>
    <a:lvl1pPr algn="l" rtl="0" fontAlgn="base">
      <a:spcBef>
        <a:spcPct val="0"/>
      </a:spcBef>
      <a:spcAft>
        <a:spcPct val="0"/>
      </a:spcAft>
      <a:defRPr sz="2000" kern="1200">
        <a:solidFill>
          <a:schemeClr val="hlink"/>
        </a:solidFill>
        <a:latin typeface="Times New Roman" pitchFamily="18" charset="0"/>
        <a:ea typeface="楷体_GB2312" pitchFamily="49" charset="-122"/>
        <a:cs typeface="+mn-cs"/>
      </a:defRPr>
    </a:lvl1pPr>
    <a:lvl2pPr marL="457200" algn="l" rtl="0" fontAlgn="base">
      <a:spcBef>
        <a:spcPct val="0"/>
      </a:spcBef>
      <a:spcAft>
        <a:spcPct val="0"/>
      </a:spcAft>
      <a:defRPr sz="2000" kern="1200">
        <a:solidFill>
          <a:schemeClr val="hlink"/>
        </a:solidFill>
        <a:latin typeface="Times New Roman" pitchFamily="18" charset="0"/>
        <a:ea typeface="楷体_GB2312" pitchFamily="49" charset="-122"/>
        <a:cs typeface="+mn-cs"/>
      </a:defRPr>
    </a:lvl2pPr>
    <a:lvl3pPr marL="914400" algn="l" rtl="0" fontAlgn="base">
      <a:spcBef>
        <a:spcPct val="0"/>
      </a:spcBef>
      <a:spcAft>
        <a:spcPct val="0"/>
      </a:spcAft>
      <a:defRPr sz="2000" kern="1200">
        <a:solidFill>
          <a:schemeClr val="hlink"/>
        </a:solidFill>
        <a:latin typeface="Times New Roman" pitchFamily="18" charset="0"/>
        <a:ea typeface="楷体_GB2312" pitchFamily="49" charset="-122"/>
        <a:cs typeface="+mn-cs"/>
      </a:defRPr>
    </a:lvl3pPr>
    <a:lvl4pPr marL="1371600" algn="l" rtl="0" fontAlgn="base">
      <a:spcBef>
        <a:spcPct val="0"/>
      </a:spcBef>
      <a:spcAft>
        <a:spcPct val="0"/>
      </a:spcAft>
      <a:defRPr sz="2000" kern="1200">
        <a:solidFill>
          <a:schemeClr val="hlink"/>
        </a:solidFill>
        <a:latin typeface="Times New Roman" pitchFamily="18" charset="0"/>
        <a:ea typeface="楷体_GB2312" pitchFamily="49" charset="-122"/>
        <a:cs typeface="+mn-cs"/>
      </a:defRPr>
    </a:lvl4pPr>
    <a:lvl5pPr marL="1828800" algn="l" rtl="0" fontAlgn="base">
      <a:spcBef>
        <a:spcPct val="0"/>
      </a:spcBef>
      <a:spcAft>
        <a:spcPct val="0"/>
      </a:spcAft>
      <a:defRPr sz="2000" kern="1200">
        <a:solidFill>
          <a:schemeClr val="hlink"/>
        </a:solidFill>
        <a:latin typeface="Times New Roman" pitchFamily="18" charset="0"/>
        <a:ea typeface="楷体_GB2312" pitchFamily="49" charset="-122"/>
        <a:cs typeface="+mn-cs"/>
      </a:defRPr>
    </a:lvl5pPr>
    <a:lvl6pPr marL="2286000" algn="l" defTabSz="914400" rtl="0" eaLnBrk="1" latinLnBrk="0" hangingPunct="1">
      <a:defRPr sz="2000" kern="1200">
        <a:solidFill>
          <a:schemeClr val="hlink"/>
        </a:solidFill>
        <a:latin typeface="Times New Roman" pitchFamily="18" charset="0"/>
        <a:ea typeface="楷体_GB2312" pitchFamily="49" charset="-122"/>
        <a:cs typeface="+mn-cs"/>
      </a:defRPr>
    </a:lvl6pPr>
    <a:lvl7pPr marL="2743200" algn="l" defTabSz="914400" rtl="0" eaLnBrk="1" latinLnBrk="0" hangingPunct="1">
      <a:defRPr sz="2000" kern="1200">
        <a:solidFill>
          <a:schemeClr val="hlink"/>
        </a:solidFill>
        <a:latin typeface="Times New Roman" pitchFamily="18" charset="0"/>
        <a:ea typeface="楷体_GB2312" pitchFamily="49" charset="-122"/>
        <a:cs typeface="+mn-cs"/>
      </a:defRPr>
    </a:lvl7pPr>
    <a:lvl8pPr marL="3200400" algn="l" defTabSz="914400" rtl="0" eaLnBrk="1" latinLnBrk="0" hangingPunct="1">
      <a:defRPr sz="2000" kern="1200">
        <a:solidFill>
          <a:schemeClr val="hlink"/>
        </a:solidFill>
        <a:latin typeface="Times New Roman" pitchFamily="18" charset="0"/>
        <a:ea typeface="楷体_GB2312" pitchFamily="49" charset="-122"/>
        <a:cs typeface="+mn-cs"/>
      </a:defRPr>
    </a:lvl8pPr>
    <a:lvl9pPr marL="3657600" algn="l" defTabSz="914400" rtl="0" eaLnBrk="1" latinLnBrk="0" hangingPunct="1">
      <a:defRPr sz="2000" kern="1200">
        <a:solidFill>
          <a:schemeClr val="hlink"/>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CC0000"/>
    <a:srgbClr val="CCFFFF"/>
    <a:srgbClr val="CCECFF"/>
    <a:srgbClr val="003300"/>
    <a:srgbClr val="CC3300"/>
    <a:srgbClr val="FFFF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3" autoAdjust="0"/>
    <p:restoredTop sz="96324" autoAdjust="0"/>
  </p:normalViewPr>
  <p:slideViewPr>
    <p:cSldViewPr>
      <p:cViewPr varScale="1">
        <p:scale>
          <a:sx n="89" d="100"/>
          <a:sy n="89" d="100"/>
        </p:scale>
        <p:origin x="-1056" y="-108"/>
      </p:cViewPr>
      <p:guideLst>
        <p:guide orient="horz" pos="2160"/>
        <p:guide pos="2880"/>
      </p:guideLst>
    </p:cSldViewPr>
  </p:slideViewPr>
  <p:outlineViewPr>
    <p:cViewPr>
      <p:scale>
        <a:sx n="33" d="100"/>
        <a:sy n="33" d="100"/>
      </p:scale>
      <p:origin x="114" y="40692"/>
    </p:cViewPr>
  </p:outlineViewPr>
  <p:notesTextViewPr>
    <p:cViewPr>
      <p:scale>
        <a:sx n="100" d="100"/>
        <a:sy n="100" d="100"/>
      </p:scale>
      <p:origin x="0" y="0"/>
    </p:cViewPr>
  </p:notesTextViewPr>
  <p:sorterViewPr>
    <p:cViewPr>
      <p:scale>
        <a:sx n="66" d="100"/>
        <a:sy n="66" d="100"/>
      </p:scale>
      <p:origin x="0" y="3444"/>
    </p:cViewPr>
  </p:sorterViewPr>
  <p:notesViewPr>
    <p:cSldViewPr>
      <p:cViewPr varScale="1">
        <p:scale>
          <a:sx n="48" d="100"/>
          <a:sy n="48" d="100"/>
        </p:scale>
        <p:origin x="-3030"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smtClean="0">
                <a:solidFill>
                  <a:schemeClr val="tx1"/>
                </a:solidFill>
                <a:latin typeface="Arial" charset="0"/>
                <a:ea typeface="宋体" pitchFamily="2" charset="-122"/>
              </a:defRPr>
            </a:lvl1pPr>
          </a:lstStyle>
          <a:p>
            <a:pPr>
              <a:defRPr/>
            </a:pPr>
            <a:endParaRPr lang="en-US" altLang="zh-CN"/>
          </a:p>
        </p:txBody>
      </p:sp>
      <p:sp>
        <p:nvSpPr>
          <p:cNvPr id="3379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smtClean="0">
                <a:solidFill>
                  <a:schemeClr val="tx1"/>
                </a:solidFill>
                <a:latin typeface="Arial" charset="0"/>
                <a:ea typeface="宋体" pitchFamily="2" charset="-122"/>
              </a:defRPr>
            </a:lvl1pPr>
          </a:lstStyle>
          <a:p>
            <a:pPr>
              <a:defRPr/>
            </a:pPr>
            <a:endParaRPr lang="en-US" altLang="zh-CN"/>
          </a:p>
        </p:txBody>
      </p:sp>
      <p:sp>
        <p:nvSpPr>
          <p:cNvPr id="3379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smtClean="0">
                <a:solidFill>
                  <a:schemeClr val="tx1"/>
                </a:solidFill>
                <a:latin typeface="Arial" charset="0"/>
                <a:ea typeface="宋体" pitchFamily="2" charset="-122"/>
              </a:defRPr>
            </a:lvl1pPr>
          </a:lstStyle>
          <a:p>
            <a:pPr>
              <a:defRPr/>
            </a:pPr>
            <a:fld id="{1A6CDBBE-098A-446F-9F41-1AC53407BC4C}" type="slidenum">
              <a:rPr lang="en-US" altLang="zh-CN"/>
              <a:pPr>
                <a:defRPr/>
              </a:pPr>
              <a:t>‹#›</a:t>
            </a:fld>
            <a:endParaRPr lang="en-US" altLang="zh-CN"/>
          </a:p>
        </p:txBody>
      </p:sp>
    </p:spTree>
    <p:extLst>
      <p:ext uri="{BB962C8B-B14F-4D97-AF65-F5344CB8AC3E}">
        <p14:creationId xmlns:p14="http://schemas.microsoft.com/office/powerpoint/2010/main" val="541476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smtClean="0">
                <a:solidFill>
                  <a:schemeClr val="tx1"/>
                </a:solidFill>
                <a:latin typeface="Arial" charset="0"/>
                <a:ea typeface="宋体" pitchFamily="2" charset="-122"/>
              </a:defRPr>
            </a:lvl1pPr>
          </a:lstStyle>
          <a:p>
            <a:pPr>
              <a:defRPr/>
            </a:pPr>
            <a:endParaRPr lang="en-US" altLang="zh-CN"/>
          </a:p>
        </p:txBody>
      </p:sp>
      <p:sp>
        <p:nvSpPr>
          <p:cNvPr id="4813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smtClean="0">
                <a:solidFill>
                  <a:schemeClr val="tx1"/>
                </a:solidFill>
                <a:latin typeface="Arial" charset="0"/>
                <a:ea typeface="宋体" pitchFamily="2" charset="-122"/>
              </a:defRPr>
            </a:lvl1pPr>
          </a:lstStyle>
          <a:p>
            <a:pPr>
              <a:defRPr/>
            </a:pPr>
            <a:endParaRPr lang="en-US" altLang="zh-CN"/>
          </a:p>
        </p:txBody>
      </p:sp>
      <p:sp>
        <p:nvSpPr>
          <p:cNvPr id="81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813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smtClean="0">
                <a:solidFill>
                  <a:schemeClr val="tx1"/>
                </a:solidFill>
                <a:latin typeface="Arial" charset="0"/>
                <a:ea typeface="宋体" pitchFamily="2" charset="-122"/>
              </a:defRPr>
            </a:lvl1pPr>
          </a:lstStyle>
          <a:p>
            <a:pPr>
              <a:defRPr/>
            </a:pPr>
            <a:endParaRPr lang="en-US" altLang="zh-CN"/>
          </a:p>
        </p:txBody>
      </p:sp>
      <p:sp>
        <p:nvSpPr>
          <p:cNvPr id="4813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smtClean="0">
                <a:solidFill>
                  <a:schemeClr val="tx1"/>
                </a:solidFill>
                <a:latin typeface="Arial" charset="0"/>
                <a:ea typeface="宋体" pitchFamily="2" charset="-122"/>
              </a:defRPr>
            </a:lvl1pPr>
          </a:lstStyle>
          <a:p>
            <a:pPr>
              <a:defRPr/>
            </a:pPr>
            <a:fld id="{03176A63-88B1-4A78-A216-C5A1D73CC11C}" type="slidenum">
              <a:rPr lang="en-US" altLang="zh-CN"/>
              <a:pPr>
                <a:defRPr/>
              </a:pPr>
              <a:t>‹#›</a:t>
            </a:fld>
            <a:endParaRPr lang="en-US" altLang="zh-CN"/>
          </a:p>
        </p:txBody>
      </p:sp>
    </p:spTree>
    <p:extLst>
      <p:ext uri="{BB962C8B-B14F-4D97-AF65-F5344CB8AC3E}">
        <p14:creationId xmlns:p14="http://schemas.microsoft.com/office/powerpoint/2010/main" val="1328421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3176A63-88B1-4A78-A216-C5A1D73CC11C}" type="slidenum">
              <a:rPr lang="en-US" altLang="zh-CN" smtClean="0"/>
              <a:pPr>
                <a:defRPr/>
              </a:pPr>
              <a:t>21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 Id="rId5" Type="http://schemas.openxmlformats.org/officeDocument/2006/relationships/image" Target="../media/image3.jpe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vmlDrawing" Target="../drawings/vmlDrawing6.vml"/><Relationship Id="rId5" Type="http://schemas.openxmlformats.org/officeDocument/2006/relationships/image" Target="../media/image3.jpe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aphicFrame>
        <p:nvGraphicFramePr>
          <p:cNvPr id="4" name="Object 11"/>
          <p:cNvGraphicFramePr>
            <a:graphicFrameLocks noChangeAspect="1"/>
          </p:cNvGraphicFramePr>
          <p:nvPr/>
        </p:nvGraphicFramePr>
        <p:xfrm>
          <a:off x="5580063" y="476250"/>
          <a:ext cx="3419475" cy="5768975"/>
        </p:xfrm>
        <a:graphic>
          <a:graphicData uri="http://schemas.openxmlformats.org/presentationml/2006/ole">
            <mc:AlternateContent xmlns:mc="http://schemas.openxmlformats.org/markup-compatibility/2006">
              <mc:Choice xmlns:v="urn:schemas-microsoft-com:vml" Requires="v">
                <p:oleObj spid="_x0000_s21611" name="位图图像" r:id="rId3" imgW="1495634" imgH="2523810" progId="PBrush">
                  <p:embed/>
                </p:oleObj>
              </mc:Choice>
              <mc:Fallback>
                <p:oleObj name="位图图像" r:id="rId3" imgW="1495634" imgH="2523810" progId="PBrush">
                  <p:embed/>
                  <p:pic>
                    <p:nvPicPr>
                      <p:cNvPr id="0" name="Picture 13"/>
                      <p:cNvPicPr>
                        <a:picLocks noChangeAspect="1" noChangeArrowheads="1"/>
                      </p:cNvPicPr>
                      <p:nvPr/>
                    </p:nvPicPr>
                    <p:blipFill>
                      <a:blip r:embed="rId4">
                        <a:lum bright="80000" contrast="-70000"/>
                        <a:extLst>
                          <a:ext uri="{28A0092B-C50C-407E-A947-70E740481C1C}">
                            <a14:useLocalDpi xmlns:a14="http://schemas.microsoft.com/office/drawing/2010/main" val="0"/>
                          </a:ext>
                        </a:extLst>
                      </a:blip>
                      <a:srcRect/>
                      <a:stretch>
                        <a:fillRect/>
                      </a:stretch>
                    </p:blipFill>
                    <p:spPr bwMode="auto">
                      <a:xfrm>
                        <a:off x="5580063" y="476250"/>
                        <a:ext cx="3419475" cy="576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9"/>
          <p:cNvSpPr txBox="1">
            <a:spLocks noChangeArrowheads="1"/>
          </p:cNvSpPr>
          <p:nvPr/>
        </p:nvSpPr>
        <p:spPr bwMode="auto">
          <a:xfrm>
            <a:off x="0" y="6461125"/>
            <a:ext cx="5292725" cy="396875"/>
          </a:xfrm>
          <a:prstGeom prst="rect">
            <a:avLst/>
          </a:prstGeom>
          <a:noFill/>
          <a:ln w="10000" algn="ctr">
            <a:noFill/>
            <a:miter lim="800000"/>
            <a:headEnd/>
            <a:tailEnd/>
          </a:ln>
          <a:effectLst/>
        </p:spPr>
        <p:txBody>
          <a:bodyPr>
            <a:spAutoFit/>
          </a:bodyPr>
          <a:lstStyle/>
          <a:p>
            <a:pPr marL="173038" indent="-173038">
              <a:spcBef>
                <a:spcPct val="50000"/>
              </a:spcBef>
              <a:defRPr/>
            </a:pPr>
            <a:r>
              <a:rPr lang="en-US" altLang="zh-CN" sz="1200">
                <a:solidFill>
                  <a:srgbClr val="FF3300"/>
                </a:solidFill>
                <a:latin typeface="华文中宋" pitchFamily="2" charset="-122"/>
                <a:ea typeface="华文中宋" pitchFamily="2" charset="-122"/>
              </a:rPr>
              <a:t>CopyRight</a:t>
            </a:r>
            <a:r>
              <a:rPr lang="en-US" altLang="zh-CN" sz="1200">
                <a:solidFill>
                  <a:srgbClr val="FF3300"/>
                </a:solidFill>
              </a:rPr>
              <a:t>©</a:t>
            </a:r>
            <a:r>
              <a:rPr lang="en-US" altLang="zh-CN" sz="1200">
                <a:solidFill>
                  <a:srgbClr val="FF3300"/>
                </a:solidFill>
                <a:latin typeface="华文中宋" pitchFamily="2" charset="-122"/>
                <a:ea typeface="华文中宋" pitchFamily="2" charset="-122"/>
              </a:rPr>
              <a:t>CALIS</a:t>
            </a:r>
            <a:r>
              <a:rPr lang="zh-CN" altLang="en-US" sz="1200">
                <a:solidFill>
                  <a:srgbClr val="FF3300"/>
                </a:solidFill>
                <a:latin typeface="华文中宋" pitchFamily="2" charset="-122"/>
                <a:ea typeface="华文中宋" pitchFamily="2" charset="-122"/>
              </a:rPr>
              <a:t>三期建设咨询服务项目</a:t>
            </a:r>
            <a:r>
              <a:rPr lang="en-US" altLang="zh-CN" sz="1200">
                <a:solidFill>
                  <a:srgbClr val="FF3300"/>
                </a:solidFill>
                <a:latin typeface="华文中宋" pitchFamily="2" charset="-122"/>
                <a:ea typeface="华文中宋" pitchFamily="2" charset="-122"/>
              </a:rPr>
              <a:t>. </a:t>
            </a:r>
            <a:r>
              <a:rPr lang="en-US" altLang="zh-CN" sz="1200">
                <a:solidFill>
                  <a:srgbClr val="FF3300"/>
                </a:solidFill>
              </a:rPr>
              <a:t>All Rights Reserved</a:t>
            </a:r>
            <a:r>
              <a:rPr lang="en-US" altLang="zh-CN"/>
              <a:t> </a:t>
            </a:r>
          </a:p>
        </p:txBody>
      </p:sp>
      <p:pic>
        <p:nvPicPr>
          <p:cNvPr id="6" name="Picture 10" descr="calis-logo"/>
          <p:cNvPicPr>
            <a:picLocks noChangeAspect="1" noChangeArrowheads="1"/>
          </p:cNvPicPr>
          <p:nvPr/>
        </p:nvPicPr>
        <p:blipFill>
          <a:blip r:embed="rId5" cstate="print"/>
          <a:srcRect/>
          <a:stretch>
            <a:fillRect/>
          </a:stretch>
        </p:blipFill>
        <p:spPr bwMode="auto">
          <a:xfrm>
            <a:off x="107950" y="115888"/>
            <a:ext cx="3962400" cy="1057275"/>
          </a:xfrm>
          <a:prstGeom prst="rect">
            <a:avLst/>
          </a:prstGeom>
          <a:noFill/>
          <a:ln w="9525">
            <a:noFill/>
            <a:miter lim="800000"/>
            <a:headEnd/>
            <a:tailEnd/>
          </a:ln>
        </p:spPr>
      </p:pic>
      <p:sp>
        <p:nvSpPr>
          <p:cNvPr id="1199107" name="Rectangle 3"/>
          <p:cNvSpPr>
            <a:spLocks noGrp="1" noChangeArrowheads="1"/>
          </p:cNvSpPr>
          <p:nvPr>
            <p:ph type="ctrTitle"/>
          </p:nvPr>
        </p:nvSpPr>
        <p:spPr>
          <a:xfrm>
            <a:off x="611188" y="2168525"/>
            <a:ext cx="7953375" cy="1470025"/>
          </a:xfrm>
        </p:spPr>
        <p:txBody>
          <a:bodyPr anchor="ctr" anchorCtr="1"/>
          <a:lstStyle>
            <a:lvl1pPr>
              <a:defRPr sz="6000">
                <a:solidFill>
                  <a:srgbClr val="16388A"/>
                </a:solidFill>
              </a:defRPr>
            </a:lvl1pPr>
          </a:lstStyle>
          <a:p>
            <a:r>
              <a:rPr lang="zh-CN" altLang="en-US"/>
              <a:t>主标题：</a:t>
            </a:r>
            <a:r>
              <a:rPr lang="en-US" altLang="zh-CN"/>
              <a:t>60</a:t>
            </a:r>
            <a:r>
              <a:rPr lang="zh-CN" altLang="en-US"/>
              <a:t>黑体</a:t>
            </a:r>
            <a:r>
              <a:rPr lang="en-US" altLang="zh-CN"/>
              <a:t>(Arial)</a:t>
            </a:r>
          </a:p>
        </p:txBody>
      </p:sp>
      <p:sp>
        <p:nvSpPr>
          <p:cNvPr id="1199108" name="Rectangle 4"/>
          <p:cNvSpPr>
            <a:spLocks noGrp="1" noChangeArrowheads="1"/>
          </p:cNvSpPr>
          <p:nvPr>
            <p:ph type="subTitle" idx="1"/>
          </p:nvPr>
        </p:nvSpPr>
        <p:spPr>
          <a:xfrm>
            <a:off x="1331913" y="4149725"/>
            <a:ext cx="6400800" cy="1079500"/>
          </a:xfrm>
        </p:spPr>
        <p:txBody>
          <a:bodyPr anchor="ctr" anchorCtr="1"/>
          <a:lstStyle>
            <a:lvl1pPr marL="0" indent="0" algn="ctr">
              <a:buFont typeface="Wingdings" pitchFamily="2" charset="2"/>
              <a:buNone/>
              <a:defRPr sz="1800">
                <a:solidFill>
                  <a:srgbClr val="000000"/>
                </a:solidFill>
                <a:latin typeface="Modern No. 20" pitchFamily="18" charset="0"/>
                <a:ea typeface="华文新魏" pitchFamily="2" charset="-122"/>
              </a:defRPr>
            </a:lvl1pPr>
          </a:lstStyle>
          <a:p>
            <a:endParaRPr lang="zh-CN" altLang="zh-CN"/>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C295B052-FE70-4E92-8216-92EAD2B8D0BA}" type="slidenum">
              <a:rPr lang="en-US" altLang="zh-CN"/>
              <a:pPr>
                <a:defRPr/>
              </a:pPr>
              <a:t>‹#›</a:t>
            </a:fld>
            <a:endParaRPr lang="en-US" altLang="zh-CN"/>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5613" y="188913"/>
            <a:ext cx="2124075" cy="6181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1800" y="188913"/>
            <a:ext cx="6221413" cy="6181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4AB72248-5888-45A4-B9E1-BB690A6C362D}" type="slidenum">
              <a:rPr lang="en-US" altLang="zh-CN"/>
              <a:pPr>
                <a:defRPr/>
              </a:pPr>
              <a:t>‹#›</a:t>
            </a:fld>
            <a:endParaRPr lang="en-US" altLang="zh-CN"/>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5" name="页脚占位符 4"/>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12"/>
          </p:nvPr>
        </p:nvSpPr>
        <p:spPr/>
        <p:txBody>
          <a:bodyPr/>
          <a:lstStyle/>
          <a:p>
            <a:fld id="{CD85A7F5-8B67-4916-A68A-5AA4ECB6F676}"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aphicFrame>
        <p:nvGraphicFramePr>
          <p:cNvPr id="4" name="Object 11"/>
          <p:cNvGraphicFramePr>
            <a:graphicFrameLocks noChangeAspect="1"/>
          </p:cNvGraphicFramePr>
          <p:nvPr/>
        </p:nvGraphicFramePr>
        <p:xfrm>
          <a:off x="5580063" y="476250"/>
          <a:ext cx="3419475" cy="5768975"/>
        </p:xfrm>
        <a:graphic>
          <a:graphicData uri="http://schemas.openxmlformats.org/presentationml/2006/ole">
            <mc:AlternateContent xmlns:mc="http://schemas.openxmlformats.org/markup-compatibility/2006">
              <mc:Choice xmlns:v="urn:schemas-microsoft-com:vml" Requires="v">
                <p:oleObj spid="_x0000_s23659" name="位图图像" r:id="rId3" imgW="1495634" imgH="2523810" progId="PBrush">
                  <p:embed/>
                </p:oleObj>
              </mc:Choice>
              <mc:Fallback>
                <p:oleObj name="位图图像" r:id="rId3" imgW="1495634" imgH="2523810" progId="PBrush">
                  <p:embed/>
                  <p:pic>
                    <p:nvPicPr>
                      <p:cNvPr id="0" name="Picture 13"/>
                      <p:cNvPicPr>
                        <a:picLocks noChangeAspect="1" noChangeArrowheads="1"/>
                      </p:cNvPicPr>
                      <p:nvPr/>
                    </p:nvPicPr>
                    <p:blipFill>
                      <a:blip r:embed="rId4">
                        <a:lum bright="80000" contrast="-70000"/>
                        <a:extLst>
                          <a:ext uri="{28A0092B-C50C-407E-A947-70E740481C1C}">
                            <a14:useLocalDpi xmlns:a14="http://schemas.microsoft.com/office/drawing/2010/main" val="0"/>
                          </a:ext>
                        </a:extLst>
                      </a:blip>
                      <a:srcRect/>
                      <a:stretch>
                        <a:fillRect/>
                      </a:stretch>
                    </p:blipFill>
                    <p:spPr bwMode="auto">
                      <a:xfrm>
                        <a:off x="5580063" y="476250"/>
                        <a:ext cx="3419475" cy="576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9"/>
          <p:cNvSpPr txBox="1">
            <a:spLocks noChangeArrowheads="1"/>
          </p:cNvSpPr>
          <p:nvPr/>
        </p:nvSpPr>
        <p:spPr bwMode="auto">
          <a:xfrm>
            <a:off x="0" y="6461125"/>
            <a:ext cx="5292725" cy="396875"/>
          </a:xfrm>
          <a:prstGeom prst="rect">
            <a:avLst/>
          </a:prstGeom>
          <a:noFill/>
          <a:ln w="10000" algn="ctr">
            <a:noFill/>
            <a:miter lim="800000"/>
            <a:headEnd/>
            <a:tailEnd/>
          </a:ln>
          <a:effectLst/>
        </p:spPr>
        <p:txBody>
          <a:bodyPr>
            <a:spAutoFit/>
          </a:bodyPr>
          <a:lstStyle/>
          <a:p>
            <a:pPr marL="173038" indent="-173038">
              <a:spcBef>
                <a:spcPct val="50000"/>
              </a:spcBef>
              <a:defRPr/>
            </a:pPr>
            <a:r>
              <a:rPr lang="en-US" altLang="zh-CN" sz="1200">
                <a:solidFill>
                  <a:srgbClr val="FF3300"/>
                </a:solidFill>
                <a:latin typeface="华文中宋" pitchFamily="2" charset="-122"/>
                <a:ea typeface="华文中宋" pitchFamily="2" charset="-122"/>
              </a:rPr>
              <a:t>CopyRight</a:t>
            </a:r>
            <a:r>
              <a:rPr lang="en-US" altLang="zh-CN" sz="1200">
                <a:solidFill>
                  <a:srgbClr val="FF3300"/>
                </a:solidFill>
              </a:rPr>
              <a:t>©</a:t>
            </a:r>
            <a:r>
              <a:rPr lang="en-US" altLang="zh-CN" sz="1200">
                <a:solidFill>
                  <a:srgbClr val="FF3300"/>
                </a:solidFill>
                <a:latin typeface="华文中宋" pitchFamily="2" charset="-122"/>
                <a:ea typeface="华文中宋" pitchFamily="2" charset="-122"/>
              </a:rPr>
              <a:t>CALIS</a:t>
            </a:r>
            <a:r>
              <a:rPr lang="zh-CN" altLang="en-US" sz="1200">
                <a:solidFill>
                  <a:srgbClr val="FF3300"/>
                </a:solidFill>
                <a:latin typeface="华文中宋" pitchFamily="2" charset="-122"/>
                <a:ea typeface="华文中宋" pitchFamily="2" charset="-122"/>
              </a:rPr>
              <a:t>三期建设咨询服务项目</a:t>
            </a:r>
            <a:r>
              <a:rPr lang="en-US" altLang="zh-CN" sz="1200">
                <a:solidFill>
                  <a:srgbClr val="FF3300"/>
                </a:solidFill>
                <a:latin typeface="华文中宋" pitchFamily="2" charset="-122"/>
                <a:ea typeface="华文中宋" pitchFamily="2" charset="-122"/>
              </a:rPr>
              <a:t>. </a:t>
            </a:r>
            <a:r>
              <a:rPr lang="en-US" altLang="zh-CN" sz="1200">
                <a:solidFill>
                  <a:srgbClr val="FF3300"/>
                </a:solidFill>
              </a:rPr>
              <a:t>All Rights Reserved</a:t>
            </a:r>
            <a:r>
              <a:rPr lang="en-US" altLang="zh-CN"/>
              <a:t> </a:t>
            </a:r>
          </a:p>
        </p:txBody>
      </p:sp>
      <p:pic>
        <p:nvPicPr>
          <p:cNvPr id="6" name="Picture 10" descr="calis-logo"/>
          <p:cNvPicPr>
            <a:picLocks noChangeAspect="1" noChangeArrowheads="1"/>
          </p:cNvPicPr>
          <p:nvPr/>
        </p:nvPicPr>
        <p:blipFill>
          <a:blip r:embed="rId5" cstate="print"/>
          <a:srcRect/>
          <a:stretch>
            <a:fillRect/>
          </a:stretch>
        </p:blipFill>
        <p:spPr bwMode="auto">
          <a:xfrm>
            <a:off x="107950" y="115888"/>
            <a:ext cx="3962400" cy="1057275"/>
          </a:xfrm>
          <a:prstGeom prst="rect">
            <a:avLst/>
          </a:prstGeom>
          <a:noFill/>
          <a:ln w="9525">
            <a:noFill/>
            <a:miter lim="800000"/>
            <a:headEnd/>
            <a:tailEnd/>
          </a:ln>
        </p:spPr>
      </p:pic>
      <p:sp>
        <p:nvSpPr>
          <p:cNvPr id="1199107" name="Rectangle 3"/>
          <p:cNvSpPr>
            <a:spLocks noGrp="1" noChangeArrowheads="1"/>
          </p:cNvSpPr>
          <p:nvPr>
            <p:ph type="ctrTitle"/>
          </p:nvPr>
        </p:nvSpPr>
        <p:spPr>
          <a:xfrm>
            <a:off x="611188" y="2168525"/>
            <a:ext cx="7953375" cy="1470025"/>
          </a:xfrm>
        </p:spPr>
        <p:txBody>
          <a:bodyPr anchor="ctr" anchorCtr="1"/>
          <a:lstStyle>
            <a:lvl1pPr>
              <a:defRPr sz="6000">
                <a:solidFill>
                  <a:srgbClr val="16388A"/>
                </a:solidFill>
              </a:defRPr>
            </a:lvl1pPr>
          </a:lstStyle>
          <a:p>
            <a:r>
              <a:rPr lang="zh-CN" altLang="en-US"/>
              <a:t>主标题：</a:t>
            </a:r>
            <a:r>
              <a:rPr lang="en-US" altLang="zh-CN"/>
              <a:t>60</a:t>
            </a:r>
            <a:r>
              <a:rPr lang="zh-CN" altLang="en-US"/>
              <a:t>黑体</a:t>
            </a:r>
            <a:r>
              <a:rPr lang="en-US" altLang="zh-CN"/>
              <a:t>(Arial)</a:t>
            </a:r>
          </a:p>
        </p:txBody>
      </p:sp>
      <p:sp>
        <p:nvSpPr>
          <p:cNvPr id="1199108" name="Rectangle 4"/>
          <p:cNvSpPr>
            <a:spLocks noGrp="1" noChangeArrowheads="1"/>
          </p:cNvSpPr>
          <p:nvPr>
            <p:ph type="subTitle" idx="1"/>
          </p:nvPr>
        </p:nvSpPr>
        <p:spPr>
          <a:xfrm>
            <a:off x="1331913" y="4149725"/>
            <a:ext cx="6400800" cy="1079500"/>
          </a:xfrm>
        </p:spPr>
        <p:txBody>
          <a:bodyPr anchor="ctr" anchorCtr="1"/>
          <a:lstStyle>
            <a:lvl1pPr marL="0" indent="0" algn="ctr">
              <a:buFont typeface="Wingdings" pitchFamily="2" charset="2"/>
              <a:buNone/>
              <a:defRPr sz="1800">
                <a:solidFill>
                  <a:srgbClr val="000000"/>
                </a:solidFill>
                <a:latin typeface="Modern No. 20" pitchFamily="18" charset="0"/>
                <a:ea typeface="华文新魏" pitchFamily="2" charset="-122"/>
              </a:defRPr>
            </a:lvl1pPr>
          </a:lstStyle>
          <a:p>
            <a:endParaRPr lang="zh-CN" altLang="zh-CN"/>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DF35C204-D990-44A7-96D0-88265C73F19B}" type="slidenum">
              <a:rPr lang="en-US" altLang="zh-CN"/>
              <a:pPr>
                <a:defRPr/>
              </a:pPr>
              <a:t>‹#›</a:t>
            </a:fld>
            <a:endParaRPr lang="en-US" altLang="zh-CN"/>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287DD18D-CC07-4E59-9CA7-5F0D09220950}" type="slidenum">
              <a:rPr lang="en-US" altLang="zh-CN"/>
              <a:pPr>
                <a:defRPr/>
              </a:pPr>
              <a:t>‹#›</a:t>
            </a:fld>
            <a:endParaRPr lang="en-US" altLang="zh-CN"/>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154487" cy="524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75200" y="1125538"/>
            <a:ext cx="4154488" cy="524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7" name="Rectangle 7"/>
          <p:cNvSpPr>
            <a:spLocks noGrp="1" noChangeArrowheads="1"/>
          </p:cNvSpPr>
          <p:nvPr>
            <p:ph type="sldNum" sz="quarter" idx="12"/>
          </p:nvPr>
        </p:nvSpPr>
        <p:spPr>
          <a:ln/>
        </p:spPr>
        <p:txBody>
          <a:bodyPr/>
          <a:lstStyle>
            <a:lvl1pPr>
              <a:defRPr/>
            </a:lvl1pPr>
          </a:lstStyle>
          <a:p>
            <a:pPr>
              <a:defRPr/>
            </a:pPr>
            <a:fld id="{5945BF28-CB31-4E88-BF0F-6FFF81BE7508}" type="slidenum">
              <a:rPr lang="en-US" altLang="zh-CN"/>
              <a:pPr>
                <a:defRPr/>
              </a:pPr>
              <a:t>‹#›</a:t>
            </a:fld>
            <a:endParaRPr lang="en-US" altLang="zh-CN"/>
          </a:p>
        </p:txBody>
      </p:sp>
    </p:spTree>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9" name="Rectangle 7"/>
          <p:cNvSpPr>
            <a:spLocks noGrp="1" noChangeArrowheads="1"/>
          </p:cNvSpPr>
          <p:nvPr>
            <p:ph type="sldNum" sz="quarter" idx="12"/>
          </p:nvPr>
        </p:nvSpPr>
        <p:spPr>
          <a:ln/>
        </p:spPr>
        <p:txBody>
          <a:bodyPr/>
          <a:lstStyle>
            <a:lvl1pPr>
              <a:defRPr/>
            </a:lvl1pPr>
          </a:lstStyle>
          <a:p>
            <a:pPr>
              <a:defRPr/>
            </a:pPr>
            <a:fld id="{BDC731FF-201F-4510-877A-F0EA6988B911}" type="slidenum">
              <a:rPr lang="en-US" altLang="zh-CN"/>
              <a:pPr>
                <a:defRPr/>
              </a:pPr>
              <a:t>‹#›</a:t>
            </a:fld>
            <a:endParaRPr lang="en-US" altLang="zh-CN"/>
          </a:p>
        </p:txBody>
      </p:sp>
    </p:spTree>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5" name="Rectangle 7"/>
          <p:cNvSpPr>
            <a:spLocks noGrp="1" noChangeArrowheads="1"/>
          </p:cNvSpPr>
          <p:nvPr>
            <p:ph type="sldNum" sz="quarter" idx="12"/>
          </p:nvPr>
        </p:nvSpPr>
        <p:spPr>
          <a:ln/>
        </p:spPr>
        <p:txBody>
          <a:bodyPr/>
          <a:lstStyle>
            <a:lvl1pPr>
              <a:defRPr/>
            </a:lvl1pPr>
          </a:lstStyle>
          <a:p>
            <a:pPr>
              <a:defRPr/>
            </a:pPr>
            <a:fld id="{B0E47BEF-3288-4E3F-AB98-26E07A7C83C1}" type="slidenum">
              <a:rPr lang="en-US" altLang="zh-CN"/>
              <a:pPr>
                <a:defRPr/>
              </a:pPr>
              <a:t>‹#›</a:t>
            </a:fld>
            <a:endParaRPr lang="en-US" altLang="zh-CN"/>
          </a:p>
        </p:txBody>
      </p:sp>
    </p:spTree>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4" name="Rectangle 7"/>
          <p:cNvSpPr>
            <a:spLocks noGrp="1" noChangeArrowheads="1"/>
          </p:cNvSpPr>
          <p:nvPr>
            <p:ph type="sldNum" sz="quarter" idx="12"/>
          </p:nvPr>
        </p:nvSpPr>
        <p:spPr>
          <a:ln/>
        </p:spPr>
        <p:txBody>
          <a:bodyPr/>
          <a:lstStyle>
            <a:lvl1pPr>
              <a:defRPr/>
            </a:lvl1pPr>
          </a:lstStyle>
          <a:p>
            <a:pPr>
              <a:defRPr/>
            </a:pPr>
            <a:fld id="{6F97FBF1-9145-4EF2-B443-BE7CA7B38CCC}" type="slidenum">
              <a:rPr lang="en-US" altLang="zh-CN"/>
              <a:pPr>
                <a:defRPr/>
              </a:pPr>
              <a:t>‹#›</a:t>
            </a:fld>
            <a:endParaRPr lang="en-US" altLang="zh-CN"/>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DF35C204-D990-44A7-96D0-88265C73F19B}" type="slidenum">
              <a:rPr lang="en-US" altLang="zh-CN"/>
              <a:pPr>
                <a:defRPr/>
              </a:pPr>
              <a:t>‹#›</a:t>
            </a:fld>
            <a:endParaRPr lang="en-US" altLang="zh-CN"/>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7" name="Rectangle 7"/>
          <p:cNvSpPr>
            <a:spLocks noGrp="1" noChangeArrowheads="1"/>
          </p:cNvSpPr>
          <p:nvPr>
            <p:ph type="sldNum" sz="quarter" idx="12"/>
          </p:nvPr>
        </p:nvSpPr>
        <p:spPr>
          <a:ln/>
        </p:spPr>
        <p:txBody>
          <a:bodyPr/>
          <a:lstStyle>
            <a:lvl1pPr>
              <a:defRPr/>
            </a:lvl1pPr>
          </a:lstStyle>
          <a:p>
            <a:pPr>
              <a:defRPr/>
            </a:pPr>
            <a:fld id="{FC614E39-3947-4D50-B7B4-6F2092D9814F}" type="slidenum">
              <a:rPr lang="en-US" altLang="zh-CN"/>
              <a:pPr>
                <a:defRPr/>
              </a:pPr>
              <a:t>‹#›</a:t>
            </a:fld>
            <a:endParaRPr lang="en-US" altLang="zh-CN"/>
          </a:p>
        </p:txBody>
      </p:sp>
    </p:spTree>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7" name="Rectangle 7"/>
          <p:cNvSpPr>
            <a:spLocks noGrp="1" noChangeArrowheads="1"/>
          </p:cNvSpPr>
          <p:nvPr>
            <p:ph type="sldNum" sz="quarter" idx="12"/>
          </p:nvPr>
        </p:nvSpPr>
        <p:spPr>
          <a:ln/>
        </p:spPr>
        <p:txBody>
          <a:bodyPr/>
          <a:lstStyle>
            <a:lvl1pPr>
              <a:defRPr/>
            </a:lvl1pPr>
          </a:lstStyle>
          <a:p>
            <a:pPr>
              <a:defRPr/>
            </a:pPr>
            <a:fld id="{5E5C9D6D-2735-42D8-A80B-EBC65E626F92}" type="slidenum">
              <a:rPr lang="en-US" altLang="zh-CN"/>
              <a:pPr>
                <a:defRPr/>
              </a:pPr>
              <a:t>‹#›</a:t>
            </a:fld>
            <a:endParaRPr lang="en-US" altLang="zh-CN"/>
          </a:p>
        </p:txBody>
      </p:sp>
    </p:spTree>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C295B052-FE70-4E92-8216-92EAD2B8D0BA}" type="slidenum">
              <a:rPr lang="en-US" altLang="zh-CN"/>
              <a:pPr>
                <a:defRPr/>
              </a:pPr>
              <a:t>‹#›</a:t>
            </a:fld>
            <a:endParaRPr lang="en-US" altLang="zh-CN"/>
          </a:p>
        </p:txBody>
      </p:sp>
    </p:spTree>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5613" y="188913"/>
            <a:ext cx="2124075" cy="6181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1800" y="188913"/>
            <a:ext cx="6221413" cy="6181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4AB72248-5888-45A4-B9E1-BB690A6C362D}" type="slidenum">
              <a:rPr lang="en-US" altLang="zh-CN"/>
              <a:pPr>
                <a:defRPr/>
              </a:pPr>
              <a:t>‹#›</a:t>
            </a:fld>
            <a:endParaRPr lang="en-US" altLang="zh-CN"/>
          </a:p>
        </p:txBody>
      </p:sp>
    </p:spTree>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aphicFrame>
        <p:nvGraphicFramePr>
          <p:cNvPr id="4" name="Object 11"/>
          <p:cNvGraphicFramePr>
            <a:graphicFrameLocks noChangeAspect="1"/>
          </p:cNvGraphicFramePr>
          <p:nvPr/>
        </p:nvGraphicFramePr>
        <p:xfrm>
          <a:off x="5580063" y="476250"/>
          <a:ext cx="3419475" cy="5768975"/>
        </p:xfrm>
        <a:graphic>
          <a:graphicData uri="http://schemas.openxmlformats.org/presentationml/2006/ole">
            <mc:AlternateContent xmlns:mc="http://schemas.openxmlformats.org/markup-compatibility/2006">
              <mc:Choice xmlns:v="urn:schemas-microsoft-com:vml" Requires="v">
                <p:oleObj spid="_x0000_s25707" name="位图图像" r:id="rId3" imgW="1495634" imgH="2523810" progId="PBrush">
                  <p:embed/>
                </p:oleObj>
              </mc:Choice>
              <mc:Fallback>
                <p:oleObj name="位图图像" r:id="rId3" imgW="1495634" imgH="2523810" progId="PBrush">
                  <p:embed/>
                  <p:pic>
                    <p:nvPicPr>
                      <p:cNvPr id="0" name="Picture 13"/>
                      <p:cNvPicPr>
                        <a:picLocks noChangeAspect="1" noChangeArrowheads="1"/>
                      </p:cNvPicPr>
                      <p:nvPr/>
                    </p:nvPicPr>
                    <p:blipFill>
                      <a:blip r:embed="rId4">
                        <a:lum bright="80000" contrast="-70000"/>
                        <a:extLst>
                          <a:ext uri="{28A0092B-C50C-407E-A947-70E740481C1C}">
                            <a14:useLocalDpi xmlns:a14="http://schemas.microsoft.com/office/drawing/2010/main" val="0"/>
                          </a:ext>
                        </a:extLst>
                      </a:blip>
                      <a:srcRect/>
                      <a:stretch>
                        <a:fillRect/>
                      </a:stretch>
                    </p:blipFill>
                    <p:spPr bwMode="auto">
                      <a:xfrm>
                        <a:off x="5580063" y="476250"/>
                        <a:ext cx="3419475" cy="576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9"/>
          <p:cNvSpPr txBox="1">
            <a:spLocks noChangeArrowheads="1"/>
          </p:cNvSpPr>
          <p:nvPr/>
        </p:nvSpPr>
        <p:spPr bwMode="auto">
          <a:xfrm>
            <a:off x="0" y="6461125"/>
            <a:ext cx="5292725" cy="396875"/>
          </a:xfrm>
          <a:prstGeom prst="rect">
            <a:avLst/>
          </a:prstGeom>
          <a:noFill/>
          <a:ln w="10000" algn="ctr">
            <a:noFill/>
            <a:miter lim="800000"/>
            <a:headEnd/>
            <a:tailEnd/>
          </a:ln>
          <a:effectLst/>
        </p:spPr>
        <p:txBody>
          <a:bodyPr>
            <a:spAutoFit/>
          </a:bodyPr>
          <a:lstStyle/>
          <a:p>
            <a:pPr marL="173038" indent="-173038">
              <a:spcBef>
                <a:spcPct val="50000"/>
              </a:spcBef>
              <a:defRPr/>
            </a:pPr>
            <a:r>
              <a:rPr lang="en-US" altLang="zh-CN" sz="1200">
                <a:solidFill>
                  <a:srgbClr val="FF3300"/>
                </a:solidFill>
                <a:latin typeface="华文中宋" pitchFamily="2" charset="-122"/>
                <a:ea typeface="华文中宋" pitchFamily="2" charset="-122"/>
              </a:rPr>
              <a:t>CopyRight</a:t>
            </a:r>
            <a:r>
              <a:rPr lang="en-US" altLang="zh-CN" sz="1200">
                <a:solidFill>
                  <a:srgbClr val="FF3300"/>
                </a:solidFill>
              </a:rPr>
              <a:t>©</a:t>
            </a:r>
            <a:r>
              <a:rPr lang="en-US" altLang="zh-CN" sz="1200">
                <a:solidFill>
                  <a:srgbClr val="FF3300"/>
                </a:solidFill>
                <a:latin typeface="华文中宋" pitchFamily="2" charset="-122"/>
                <a:ea typeface="华文中宋" pitchFamily="2" charset="-122"/>
              </a:rPr>
              <a:t>CALIS</a:t>
            </a:r>
            <a:r>
              <a:rPr lang="zh-CN" altLang="en-US" sz="1200">
                <a:solidFill>
                  <a:srgbClr val="FF3300"/>
                </a:solidFill>
                <a:latin typeface="华文中宋" pitchFamily="2" charset="-122"/>
                <a:ea typeface="华文中宋" pitchFamily="2" charset="-122"/>
              </a:rPr>
              <a:t>三期建设咨询服务项目</a:t>
            </a:r>
            <a:r>
              <a:rPr lang="en-US" altLang="zh-CN" sz="1200">
                <a:solidFill>
                  <a:srgbClr val="FF3300"/>
                </a:solidFill>
                <a:latin typeface="华文中宋" pitchFamily="2" charset="-122"/>
                <a:ea typeface="华文中宋" pitchFamily="2" charset="-122"/>
              </a:rPr>
              <a:t>. </a:t>
            </a:r>
            <a:r>
              <a:rPr lang="en-US" altLang="zh-CN" sz="1200">
                <a:solidFill>
                  <a:srgbClr val="FF3300"/>
                </a:solidFill>
              </a:rPr>
              <a:t>All Rights Reserved</a:t>
            </a:r>
            <a:r>
              <a:rPr lang="en-US" altLang="zh-CN"/>
              <a:t> </a:t>
            </a:r>
          </a:p>
        </p:txBody>
      </p:sp>
      <p:pic>
        <p:nvPicPr>
          <p:cNvPr id="6" name="Picture 10" descr="calis-logo"/>
          <p:cNvPicPr>
            <a:picLocks noChangeAspect="1" noChangeArrowheads="1"/>
          </p:cNvPicPr>
          <p:nvPr/>
        </p:nvPicPr>
        <p:blipFill>
          <a:blip r:embed="rId5" cstate="print"/>
          <a:srcRect/>
          <a:stretch>
            <a:fillRect/>
          </a:stretch>
        </p:blipFill>
        <p:spPr bwMode="auto">
          <a:xfrm>
            <a:off x="107950" y="115888"/>
            <a:ext cx="3962400" cy="1057275"/>
          </a:xfrm>
          <a:prstGeom prst="rect">
            <a:avLst/>
          </a:prstGeom>
          <a:noFill/>
          <a:ln w="9525">
            <a:noFill/>
            <a:miter lim="800000"/>
            <a:headEnd/>
            <a:tailEnd/>
          </a:ln>
        </p:spPr>
      </p:pic>
      <p:sp>
        <p:nvSpPr>
          <p:cNvPr id="1199107" name="Rectangle 3"/>
          <p:cNvSpPr>
            <a:spLocks noGrp="1" noChangeArrowheads="1"/>
          </p:cNvSpPr>
          <p:nvPr>
            <p:ph type="ctrTitle"/>
          </p:nvPr>
        </p:nvSpPr>
        <p:spPr>
          <a:xfrm>
            <a:off x="611188" y="2168525"/>
            <a:ext cx="7953375" cy="1470025"/>
          </a:xfrm>
        </p:spPr>
        <p:txBody>
          <a:bodyPr anchor="ctr" anchorCtr="1"/>
          <a:lstStyle>
            <a:lvl1pPr>
              <a:defRPr sz="6000">
                <a:solidFill>
                  <a:srgbClr val="16388A"/>
                </a:solidFill>
              </a:defRPr>
            </a:lvl1pPr>
          </a:lstStyle>
          <a:p>
            <a:r>
              <a:rPr lang="zh-CN" altLang="en-US"/>
              <a:t>主标题：</a:t>
            </a:r>
            <a:r>
              <a:rPr lang="en-US" altLang="zh-CN"/>
              <a:t>60</a:t>
            </a:r>
            <a:r>
              <a:rPr lang="zh-CN" altLang="en-US"/>
              <a:t>黑体</a:t>
            </a:r>
            <a:r>
              <a:rPr lang="en-US" altLang="zh-CN"/>
              <a:t>(Arial)</a:t>
            </a:r>
          </a:p>
        </p:txBody>
      </p:sp>
      <p:sp>
        <p:nvSpPr>
          <p:cNvPr id="1199108" name="Rectangle 4"/>
          <p:cNvSpPr>
            <a:spLocks noGrp="1" noChangeArrowheads="1"/>
          </p:cNvSpPr>
          <p:nvPr>
            <p:ph type="subTitle" idx="1"/>
          </p:nvPr>
        </p:nvSpPr>
        <p:spPr>
          <a:xfrm>
            <a:off x="1331913" y="4149725"/>
            <a:ext cx="6400800" cy="1079500"/>
          </a:xfrm>
        </p:spPr>
        <p:txBody>
          <a:bodyPr anchor="ctr" anchorCtr="1"/>
          <a:lstStyle>
            <a:lvl1pPr marL="0" indent="0" algn="ctr">
              <a:buFont typeface="Wingdings" pitchFamily="2" charset="2"/>
              <a:buNone/>
              <a:defRPr sz="1800">
                <a:solidFill>
                  <a:srgbClr val="000000"/>
                </a:solidFill>
                <a:latin typeface="Modern No. 20" pitchFamily="18" charset="0"/>
                <a:ea typeface="华文新魏" pitchFamily="2" charset="-122"/>
              </a:defRPr>
            </a:lvl1pPr>
          </a:lstStyle>
          <a:p>
            <a:endParaRPr lang="zh-CN" altLang="zh-CN"/>
          </a:p>
        </p:txBody>
      </p:sp>
    </p:spTree>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DF35C204-D990-44A7-96D0-88265C73F19B}" type="slidenum">
              <a:rPr lang="en-US" altLang="zh-CN"/>
              <a:pPr>
                <a:defRPr/>
              </a:pPr>
              <a:t>‹#›</a:t>
            </a:fld>
            <a:endParaRPr lang="en-US" altLang="zh-CN"/>
          </a:p>
        </p:txBody>
      </p:sp>
    </p:spTree>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287DD18D-CC07-4E59-9CA7-5F0D09220950}" type="slidenum">
              <a:rPr lang="en-US" altLang="zh-CN"/>
              <a:pPr>
                <a:defRPr/>
              </a:pPr>
              <a:t>‹#›</a:t>
            </a:fld>
            <a:endParaRPr lang="en-US" altLang="zh-CN"/>
          </a:p>
        </p:txBody>
      </p:sp>
    </p:spTree>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154487" cy="524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75200" y="1125538"/>
            <a:ext cx="4154488" cy="524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7" name="Rectangle 7"/>
          <p:cNvSpPr>
            <a:spLocks noGrp="1" noChangeArrowheads="1"/>
          </p:cNvSpPr>
          <p:nvPr>
            <p:ph type="sldNum" sz="quarter" idx="12"/>
          </p:nvPr>
        </p:nvSpPr>
        <p:spPr>
          <a:ln/>
        </p:spPr>
        <p:txBody>
          <a:bodyPr/>
          <a:lstStyle>
            <a:lvl1pPr>
              <a:defRPr/>
            </a:lvl1pPr>
          </a:lstStyle>
          <a:p>
            <a:pPr>
              <a:defRPr/>
            </a:pPr>
            <a:fld id="{5945BF28-CB31-4E88-BF0F-6FFF81BE7508}" type="slidenum">
              <a:rPr lang="en-US" altLang="zh-CN"/>
              <a:pPr>
                <a:defRPr/>
              </a:pPr>
              <a:t>‹#›</a:t>
            </a:fld>
            <a:endParaRPr lang="en-US" altLang="zh-CN"/>
          </a:p>
        </p:txBody>
      </p:sp>
    </p:spTree>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9" name="Rectangle 7"/>
          <p:cNvSpPr>
            <a:spLocks noGrp="1" noChangeArrowheads="1"/>
          </p:cNvSpPr>
          <p:nvPr>
            <p:ph type="sldNum" sz="quarter" idx="12"/>
          </p:nvPr>
        </p:nvSpPr>
        <p:spPr>
          <a:ln/>
        </p:spPr>
        <p:txBody>
          <a:bodyPr/>
          <a:lstStyle>
            <a:lvl1pPr>
              <a:defRPr/>
            </a:lvl1pPr>
          </a:lstStyle>
          <a:p>
            <a:pPr>
              <a:defRPr/>
            </a:pPr>
            <a:fld id="{BDC731FF-201F-4510-877A-F0EA6988B911}" type="slidenum">
              <a:rPr lang="en-US" altLang="zh-CN"/>
              <a:pPr>
                <a:defRPr/>
              </a:pPr>
              <a:t>‹#›</a:t>
            </a:fld>
            <a:endParaRPr lang="en-US" altLang="zh-CN"/>
          </a:p>
        </p:txBody>
      </p:sp>
    </p:spTree>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5" name="Rectangle 7"/>
          <p:cNvSpPr>
            <a:spLocks noGrp="1" noChangeArrowheads="1"/>
          </p:cNvSpPr>
          <p:nvPr>
            <p:ph type="sldNum" sz="quarter" idx="12"/>
          </p:nvPr>
        </p:nvSpPr>
        <p:spPr>
          <a:ln/>
        </p:spPr>
        <p:txBody>
          <a:bodyPr/>
          <a:lstStyle>
            <a:lvl1pPr>
              <a:defRPr/>
            </a:lvl1pPr>
          </a:lstStyle>
          <a:p>
            <a:pPr>
              <a:defRPr/>
            </a:pPr>
            <a:fld id="{B0E47BEF-3288-4E3F-AB98-26E07A7C83C1}" type="slidenum">
              <a:rPr lang="en-US" altLang="zh-CN"/>
              <a:pPr>
                <a:defRPr/>
              </a:pPr>
              <a:t>‹#›</a:t>
            </a:fld>
            <a:endParaRPr lang="en-US" altLang="zh-CN"/>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287DD18D-CC07-4E59-9CA7-5F0D09220950}" type="slidenum">
              <a:rPr lang="en-US" altLang="zh-CN"/>
              <a:pPr>
                <a:defRPr/>
              </a:pPr>
              <a:t>‹#›</a:t>
            </a:fld>
            <a:endParaRPr lang="en-US" altLang="zh-CN"/>
          </a:p>
        </p:txBody>
      </p:sp>
    </p:spTree>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4" name="Rectangle 7"/>
          <p:cNvSpPr>
            <a:spLocks noGrp="1" noChangeArrowheads="1"/>
          </p:cNvSpPr>
          <p:nvPr>
            <p:ph type="sldNum" sz="quarter" idx="12"/>
          </p:nvPr>
        </p:nvSpPr>
        <p:spPr>
          <a:ln/>
        </p:spPr>
        <p:txBody>
          <a:bodyPr/>
          <a:lstStyle>
            <a:lvl1pPr>
              <a:defRPr/>
            </a:lvl1pPr>
          </a:lstStyle>
          <a:p>
            <a:pPr>
              <a:defRPr/>
            </a:pPr>
            <a:fld id="{6F97FBF1-9145-4EF2-B443-BE7CA7B38CCC}" type="slidenum">
              <a:rPr lang="en-US" altLang="zh-CN"/>
              <a:pPr>
                <a:defRPr/>
              </a:pPr>
              <a:t>‹#›</a:t>
            </a:fld>
            <a:endParaRPr lang="en-US" altLang="zh-CN"/>
          </a:p>
        </p:txBody>
      </p:sp>
    </p:spTree>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7" name="Rectangle 7"/>
          <p:cNvSpPr>
            <a:spLocks noGrp="1" noChangeArrowheads="1"/>
          </p:cNvSpPr>
          <p:nvPr>
            <p:ph type="sldNum" sz="quarter" idx="12"/>
          </p:nvPr>
        </p:nvSpPr>
        <p:spPr>
          <a:ln/>
        </p:spPr>
        <p:txBody>
          <a:bodyPr/>
          <a:lstStyle>
            <a:lvl1pPr>
              <a:defRPr/>
            </a:lvl1pPr>
          </a:lstStyle>
          <a:p>
            <a:pPr>
              <a:defRPr/>
            </a:pPr>
            <a:fld id="{FC614E39-3947-4D50-B7B4-6F2092D9814F}" type="slidenum">
              <a:rPr lang="en-US" altLang="zh-CN"/>
              <a:pPr>
                <a:defRPr/>
              </a:pPr>
              <a:t>‹#›</a:t>
            </a:fld>
            <a:endParaRPr lang="en-US" altLang="zh-CN"/>
          </a:p>
        </p:txBody>
      </p:sp>
    </p:spTree>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7" name="Rectangle 7"/>
          <p:cNvSpPr>
            <a:spLocks noGrp="1" noChangeArrowheads="1"/>
          </p:cNvSpPr>
          <p:nvPr>
            <p:ph type="sldNum" sz="quarter" idx="12"/>
          </p:nvPr>
        </p:nvSpPr>
        <p:spPr>
          <a:ln/>
        </p:spPr>
        <p:txBody>
          <a:bodyPr/>
          <a:lstStyle>
            <a:lvl1pPr>
              <a:defRPr/>
            </a:lvl1pPr>
          </a:lstStyle>
          <a:p>
            <a:pPr>
              <a:defRPr/>
            </a:pPr>
            <a:fld id="{5E5C9D6D-2735-42D8-A80B-EBC65E626F92}" type="slidenum">
              <a:rPr lang="en-US" altLang="zh-CN"/>
              <a:pPr>
                <a:defRPr/>
              </a:pPr>
              <a:t>‹#›</a:t>
            </a:fld>
            <a:endParaRPr lang="en-US" altLang="zh-CN"/>
          </a:p>
        </p:txBody>
      </p:sp>
    </p:spTree>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C295B052-FE70-4E92-8216-92EAD2B8D0BA}" type="slidenum">
              <a:rPr lang="en-US" altLang="zh-CN"/>
              <a:pPr>
                <a:defRPr/>
              </a:pPr>
              <a:t>‹#›</a:t>
            </a:fld>
            <a:endParaRPr lang="en-US" altLang="zh-CN"/>
          </a:p>
        </p:txBody>
      </p:sp>
    </p:spTree>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5613" y="188913"/>
            <a:ext cx="2124075" cy="6181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1800" y="188913"/>
            <a:ext cx="6221413" cy="6181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6" name="Rectangle 7"/>
          <p:cNvSpPr>
            <a:spLocks noGrp="1" noChangeArrowheads="1"/>
          </p:cNvSpPr>
          <p:nvPr>
            <p:ph type="sldNum" sz="quarter" idx="12"/>
          </p:nvPr>
        </p:nvSpPr>
        <p:spPr>
          <a:ln/>
        </p:spPr>
        <p:txBody>
          <a:bodyPr/>
          <a:lstStyle>
            <a:lvl1pPr>
              <a:defRPr/>
            </a:lvl1pPr>
          </a:lstStyle>
          <a:p>
            <a:pPr>
              <a:defRPr/>
            </a:pPr>
            <a:fld id="{4AB72248-5888-45A4-B9E1-BB690A6C362D}" type="slidenum">
              <a:rPr lang="en-US" altLang="zh-CN"/>
              <a:pPr>
                <a:defRPr/>
              </a:pPr>
              <a:t>‹#›</a:t>
            </a:fld>
            <a:endParaRPr lang="en-US" altLang="zh-CN"/>
          </a:p>
        </p:txBody>
      </p:sp>
    </p:spTree>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5" name="页脚占位符 4"/>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12"/>
          </p:nvPr>
        </p:nvSpPr>
        <p:spPr/>
        <p:txBody>
          <a:bodyPr/>
          <a:lstStyle/>
          <a:p>
            <a:fld id="{5EC60F7B-76AA-4B8B-A1AC-4A8692C46513}" type="slidenum">
              <a:rPr lang="zh-CN" altLang="en-US" smtClean="0"/>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5" name="页脚占位符 4"/>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12"/>
          </p:nvPr>
        </p:nvSpPr>
        <p:spPr/>
        <p:txBody>
          <a:bodyPr/>
          <a:lstStyle/>
          <a:p>
            <a:fld id="{5EC60F7B-76AA-4B8B-A1AC-4A8692C46513}" type="slidenum">
              <a:rPr lang="zh-CN" altLang="en-US" smtClean="0"/>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5" name="页脚占位符 4"/>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12"/>
          </p:nvPr>
        </p:nvSpPr>
        <p:spPr/>
        <p:txBody>
          <a:bodyPr/>
          <a:lstStyle/>
          <a:p>
            <a:fld id="{5EC60F7B-76AA-4B8B-A1AC-4A8692C46513}" type="slidenum">
              <a:rPr lang="zh-CN" altLang="en-US" smtClean="0"/>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6" name="页脚占位符 5"/>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7" name="灯片编号占位符 6"/>
          <p:cNvSpPr>
            <a:spLocks noGrp="1"/>
          </p:cNvSpPr>
          <p:nvPr>
            <p:ph type="sldNum" sz="quarter" idx="12"/>
          </p:nvPr>
        </p:nvSpPr>
        <p:spPr/>
        <p:txBody>
          <a:bodyPr/>
          <a:lstStyle/>
          <a:p>
            <a:fld id="{5EC60F7B-76AA-4B8B-A1AC-4A8692C46513}" type="slidenum">
              <a:rPr lang="zh-CN" altLang="en-US" smtClean="0"/>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8" name="页脚占位符 7"/>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9" name="灯片编号占位符 8"/>
          <p:cNvSpPr>
            <a:spLocks noGrp="1"/>
          </p:cNvSpPr>
          <p:nvPr>
            <p:ph type="sldNum" sz="quarter" idx="12"/>
          </p:nvPr>
        </p:nvSpPr>
        <p:spPr/>
        <p:txBody>
          <a:bodyPr/>
          <a:lstStyle/>
          <a:p>
            <a:fld id="{5EC60F7B-76AA-4B8B-A1AC-4A8692C4651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154487" cy="524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75200" y="1125538"/>
            <a:ext cx="4154488" cy="524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7" name="Rectangle 7"/>
          <p:cNvSpPr>
            <a:spLocks noGrp="1" noChangeArrowheads="1"/>
          </p:cNvSpPr>
          <p:nvPr>
            <p:ph type="sldNum" sz="quarter" idx="12"/>
          </p:nvPr>
        </p:nvSpPr>
        <p:spPr>
          <a:ln/>
        </p:spPr>
        <p:txBody>
          <a:bodyPr/>
          <a:lstStyle>
            <a:lvl1pPr>
              <a:defRPr/>
            </a:lvl1pPr>
          </a:lstStyle>
          <a:p>
            <a:pPr>
              <a:defRPr/>
            </a:pPr>
            <a:fld id="{5945BF28-CB31-4E88-BF0F-6FFF81BE7508}" type="slidenum">
              <a:rPr lang="en-US" altLang="zh-CN"/>
              <a:pPr>
                <a:defRPr/>
              </a:pPr>
              <a:t>‹#›</a:t>
            </a:fld>
            <a:endParaRPr lang="en-US" altLang="zh-CN"/>
          </a:p>
        </p:txBody>
      </p:sp>
    </p:spTree>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4" name="页脚占位符 3"/>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5" name="灯片编号占位符 4"/>
          <p:cNvSpPr>
            <a:spLocks noGrp="1"/>
          </p:cNvSpPr>
          <p:nvPr>
            <p:ph type="sldNum" sz="quarter" idx="12"/>
          </p:nvPr>
        </p:nvSpPr>
        <p:spPr/>
        <p:txBody>
          <a:bodyPr/>
          <a:lstStyle/>
          <a:p>
            <a:fld id="{5EC60F7B-76AA-4B8B-A1AC-4A8692C46513}" type="slidenum">
              <a:rPr lang="zh-CN" altLang="en-US" smtClean="0"/>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3" name="页脚占位符 2"/>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4" name="灯片编号占位符 3"/>
          <p:cNvSpPr>
            <a:spLocks noGrp="1"/>
          </p:cNvSpPr>
          <p:nvPr>
            <p:ph type="sldNum" sz="quarter" idx="12"/>
          </p:nvPr>
        </p:nvSpPr>
        <p:spPr/>
        <p:txBody>
          <a:bodyPr/>
          <a:lstStyle/>
          <a:p>
            <a:fld id="{5EC60F7B-76AA-4B8B-A1AC-4A8692C46513}" type="slidenum">
              <a:rPr lang="zh-CN" altLang="en-US" smtClean="0"/>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6" name="页脚占位符 5"/>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7" name="灯片编号占位符 6"/>
          <p:cNvSpPr>
            <a:spLocks noGrp="1"/>
          </p:cNvSpPr>
          <p:nvPr>
            <p:ph type="sldNum" sz="quarter" idx="12"/>
          </p:nvPr>
        </p:nvSpPr>
        <p:spPr/>
        <p:txBody>
          <a:bodyPr/>
          <a:lstStyle/>
          <a:p>
            <a:fld id="{5EC60F7B-76AA-4B8B-A1AC-4A8692C46513}" type="slidenum">
              <a:rPr lang="zh-CN" altLang="en-US" smtClean="0"/>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6" name="页脚占位符 5"/>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7" name="灯片编号占位符 6"/>
          <p:cNvSpPr>
            <a:spLocks noGrp="1"/>
          </p:cNvSpPr>
          <p:nvPr>
            <p:ph type="sldNum" sz="quarter" idx="12"/>
          </p:nvPr>
        </p:nvSpPr>
        <p:spPr/>
        <p:txBody>
          <a:bodyPr/>
          <a:lstStyle/>
          <a:p>
            <a:fld id="{5EC60F7B-76AA-4B8B-A1AC-4A8692C46513}" type="slidenum">
              <a:rPr lang="zh-CN" altLang="en-US" smtClean="0"/>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5" name="页脚占位符 4"/>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12"/>
          </p:nvPr>
        </p:nvSpPr>
        <p:spPr/>
        <p:txBody>
          <a:bodyPr/>
          <a:lstStyle/>
          <a:p>
            <a:fld id="{5EC60F7B-76AA-4B8B-A1AC-4A8692C46513}" type="slidenum">
              <a:rPr lang="zh-CN" altLang="en-US" smtClean="0"/>
              <a:pPr/>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5" name="页脚占位符 4"/>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12"/>
          </p:nvPr>
        </p:nvSpPr>
        <p:spPr/>
        <p:txBody>
          <a:bodyPr/>
          <a:lstStyle/>
          <a:p>
            <a:fld id="{5EC60F7B-76AA-4B8B-A1AC-4A8692C46513}" type="slidenum">
              <a:rPr lang="zh-CN" altLang="en-US" smtClean="0"/>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r>
              <a:rPr lang="en-US" altLang="zh-CN" smtClean="0"/>
              <a:t>2019</a:t>
            </a:r>
            <a:r>
              <a:rPr lang="zh-CN" altLang="en-US" smtClean="0"/>
              <a:t>年</a:t>
            </a:r>
            <a:endParaRPr lang="en-US"/>
          </a:p>
        </p:txBody>
      </p:sp>
      <p:sp>
        <p:nvSpPr>
          <p:cNvPr id="5" name="页脚占位符 4"/>
          <p:cNvSpPr>
            <a:spLocks noGrp="1"/>
          </p:cNvSpPr>
          <p:nvPr>
            <p:ph type="ftr" sz="quarter" idx="11"/>
          </p:nvPr>
        </p:nvSpPr>
        <p:spPr/>
        <p:txBody>
          <a:bodyPr/>
          <a:lstStyle/>
          <a:p>
            <a:r>
              <a:rPr kumimoji="0" lang="zh-CN" altLang="en-US" smtClean="0"/>
              <a:t>信息素养</a:t>
            </a:r>
            <a:r>
              <a:rPr kumimoji="0" lang="en-US" altLang="zh-CN" smtClean="0"/>
              <a:t>-</a:t>
            </a:r>
            <a:r>
              <a:rPr kumimoji="0" lang="zh-CN" altLang="en-US" smtClean="0"/>
              <a:t>培训课件</a:t>
            </a:r>
            <a:endParaRPr kumimoji="0" lang="zh-CN" altLang="en-US"/>
          </a:p>
        </p:txBody>
      </p:sp>
      <p:sp>
        <p:nvSpPr>
          <p:cNvPr id="6" name="灯片编号占位符 5"/>
          <p:cNvSpPr>
            <a:spLocks noGrp="1"/>
          </p:cNvSpPr>
          <p:nvPr>
            <p:ph type="sldNum" sz="quarter" idx="12"/>
          </p:nvPr>
        </p:nvSpPr>
        <p:spPr/>
        <p:txBody>
          <a:bodyPr/>
          <a:lstStyle/>
          <a:p>
            <a:fld id="{6D95434A-1094-4C26-ADA4-1AB6210859AE}" type="slidenum">
              <a:rPr kumimoji="0" lang="en-US" smtClean="0"/>
              <a:pPr/>
              <a:t>‹#›</a:t>
            </a:fld>
            <a:endParaRPr kumimoji="0" lang="zh-CN" altLang="en-US"/>
          </a:p>
        </p:txBody>
      </p:sp>
    </p:spTree>
  </p:cSld>
  <p:clrMapOvr>
    <a:masterClrMapping/>
  </p:clrMapOvr>
  <p:transition spd="med">
    <p:rand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pPr>
              <a:defRPr/>
            </a:pPr>
            <a:r>
              <a:rPr lang="en-US" altLang="zh-CN" smtClean="0"/>
              <a:t>2019</a:t>
            </a:r>
            <a:r>
              <a:rPr lang="zh-CN" altLang="en-US" smtClean="0"/>
              <a:t>年</a:t>
            </a:r>
            <a:endParaRPr lang="zh-CN" altLang="en-US" b="1">
              <a:ea typeface="华文中宋" pitchFamily="2" charset="-122"/>
            </a:endParaRPr>
          </a:p>
        </p:txBody>
      </p:sp>
      <p:sp>
        <p:nvSpPr>
          <p:cNvPr id="5" name="页脚占位符 4"/>
          <p:cNvSpPr>
            <a:spLocks noGrp="1"/>
          </p:cNvSpPr>
          <p:nvPr>
            <p:ph type="ftr" sz="quarter" idx="11"/>
          </p:nvPr>
        </p:nvSpPr>
        <p:spPr>
          <a:xfrm>
            <a:off x="5330952" y="6400800"/>
            <a:ext cx="3733800" cy="283800"/>
          </a:xfrm>
        </p:spPr>
        <p:txBody>
          <a:bodyPr/>
          <a:lstStyle/>
          <a:p>
            <a:pPr>
              <a:defRPr/>
            </a:pPr>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12"/>
          </p:nvPr>
        </p:nvSpPr>
        <p:spPr/>
        <p:txBody>
          <a:bodyPr/>
          <a:lstStyle/>
          <a:p>
            <a:pPr>
              <a:defRPr/>
            </a:pPr>
            <a:fld id="{DF35C204-D990-44A7-96D0-88265C73F19B}" type="slidenum">
              <a:rPr lang="en-US" altLang="zh-CN" smtClean="0"/>
              <a:pPr>
                <a:defRPr/>
              </a:pPr>
              <a:t>‹#›</a:t>
            </a:fld>
            <a:endParaRPr lang="en-US" altLang="zh-CN"/>
          </a:p>
        </p:txBody>
      </p:sp>
    </p:spTree>
  </p:cSld>
  <p:clrMapOvr>
    <a:masterClrMapping/>
  </p:clrMapOvr>
  <p:transition spd="med">
    <p:random/>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r>
              <a:rPr lang="en-US" altLang="zh-CN" smtClean="0"/>
              <a:t>2019</a:t>
            </a:r>
            <a:r>
              <a:rPr lang="zh-CN" altLang="en-US" smtClean="0"/>
              <a:t>年</a:t>
            </a:r>
            <a:endParaRPr lang="zh-CN" altLang="en-US" b="1">
              <a:ea typeface="华文中宋" pitchFamily="2" charset="-122"/>
            </a:endParaRPr>
          </a:p>
        </p:txBody>
      </p:sp>
      <p:sp>
        <p:nvSpPr>
          <p:cNvPr id="5" name="页脚占位符 4"/>
          <p:cNvSpPr>
            <a:spLocks noGrp="1"/>
          </p:cNvSpPr>
          <p:nvPr>
            <p:ph type="ftr" sz="quarter" idx="11"/>
          </p:nvPr>
        </p:nvSpPr>
        <p:spPr/>
        <p:txBody>
          <a:bodyPr/>
          <a:lstStyle/>
          <a:p>
            <a:pPr>
              <a:defRPr/>
            </a:pPr>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12"/>
          </p:nvPr>
        </p:nvSpPr>
        <p:spPr/>
        <p:txBody>
          <a:bodyPr/>
          <a:lstStyle/>
          <a:p>
            <a:pPr>
              <a:defRPr/>
            </a:pPr>
            <a:fld id="{287DD18D-CC07-4E59-9CA7-5F0D09220950}" type="slidenum">
              <a:rPr lang="en-US" altLang="zh-CN" smtClean="0"/>
              <a:pPr>
                <a:defRPr/>
              </a:pPr>
              <a:t>‹#›</a:t>
            </a:fld>
            <a:endParaRPr lang="en-US" altLang="zh-CN"/>
          </a:p>
        </p:txBody>
      </p:sp>
    </p:spTree>
  </p:cSld>
  <p:clrMapOvr>
    <a:masterClrMapping/>
  </p:clrMapOvr>
  <p:transition spd="med">
    <p:random/>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r>
              <a:rPr lang="en-US" altLang="zh-CN" smtClean="0"/>
              <a:t>2019</a:t>
            </a:r>
            <a:r>
              <a:rPr lang="zh-CN" altLang="en-US" smtClean="0"/>
              <a:t>年</a:t>
            </a:r>
            <a:endParaRPr lang="zh-CN" altLang="en-US" b="1">
              <a:ea typeface="华文中宋" pitchFamily="2" charset="-122"/>
            </a:endParaRPr>
          </a:p>
        </p:txBody>
      </p:sp>
      <p:sp>
        <p:nvSpPr>
          <p:cNvPr id="6" name="页脚占位符 5"/>
          <p:cNvSpPr>
            <a:spLocks noGrp="1"/>
          </p:cNvSpPr>
          <p:nvPr>
            <p:ph type="ftr" sz="quarter" idx="11"/>
          </p:nvPr>
        </p:nvSpPr>
        <p:spPr/>
        <p:txBody>
          <a:bodyPr/>
          <a:lstStyle/>
          <a:p>
            <a:pPr>
              <a:defRPr/>
            </a:pPr>
            <a:r>
              <a:rPr lang="zh-CN" altLang="en-US" smtClean="0"/>
              <a:t>信息素养</a:t>
            </a:r>
            <a:r>
              <a:rPr lang="en-US" altLang="zh-CN" smtClean="0"/>
              <a:t>-</a:t>
            </a:r>
            <a:r>
              <a:rPr lang="zh-CN" altLang="en-US" smtClean="0"/>
              <a:t>培训课件</a:t>
            </a:r>
            <a:endParaRPr lang="zh-CN" altLang="en-US"/>
          </a:p>
        </p:txBody>
      </p:sp>
      <p:sp>
        <p:nvSpPr>
          <p:cNvPr id="7" name="灯片编号占位符 6"/>
          <p:cNvSpPr>
            <a:spLocks noGrp="1"/>
          </p:cNvSpPr>
          <p:nvPr>
            <p:ph type="sldNum" sz="quarter" idx="12"/>
          </p:nvPr>
        </p:nvSpPr>
        <p:spPr/>
        <p:txBody>
          <a:bodyPr/>
          <a:lstStyle/>
          <a:p>
            <a:pPr>
              <a:defRPr/>
            </a:pPr>
            <a:fld id="{5945BF28-CB31-4E88-BF0F-6FFF81BE7508}" type="slidenum">
              <a:rPr lang="en-US" altLang="zh-CN" smtClean="0"/>
              <a:pPr>
                <a:defRPr/>
              </a:pPr>
              <a:t>‹#›</a:t>
            </a:fld>
            <a:endParaRPr lang="en-US" altLang="zh-CN"/>
          </a:p>
        </p:txBody>
      </p:sp>
    </p:spTree>
  </p:cSld>
  <p:clrMapOvr>
    <a:masterClrMapping/>
  </p:clrMapOvr>
  <p:transition spd="med">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9" name="Rectangle 7"/>
          <p:cNvSpPr>
            <a:spLocks noGrp="1" noChangeArrowheads="1"/>
          </p:cNvSpPr>
          <p:nvPr>
            <p:ph type="sldNum" sz="quarter" idx="12"/>
          </p:nvPr>
        </p:nvSpPr>
        <p:spPr>
          <a:ln/>
        </p:spPr>
        <p:txBody>
          <a:bodyPr/>
          <a:lstStyle>
            <a:lvl1pPr>
              <a:defRPr/>
            </a:lvl1pPr>
          </a:lstStyle>
          <a:p>
            <a:pPr>
              <a:defRPr/>
            </a:pPr>
            <a:fld id="{BDC731FF-201F-4510-877A-F0EA6988B911}" type="slidenum">
              <a:rPr lang="en-US" altLang="zh-CN"/>
              <a:pPr>
                <a:defRPr/>
              </a:pPr>
              <a:t>‹#›</a:t>
            </a:fld>
            <a:endParaRPr lang="en-US" altLang="zh-CN"/>
          </a:p>
        </p:txBody>
      </p:sp>
    </p:spTree>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pPr>
              <a:defRPr/>
            </a:pPr>
            <a:r>
              <a:rPr lang="en-US" altLang="zh-CN" smtClean="0"/>
              <a:t>2019</a:t>
            </a:r>
            <a:r>
              <a:rPr lang="zh-CN" altLang="en-US" smtClean="0"/>
              <a:t>年</a:t>
            </a:r>
            <a:endParaRPr lang="zh-CN" altLang="en-US" b="1">
              <a:ea typeface="华文中宋" pitchFamily="2" charset="-122"/>
            </a:endParaRPr>
          </a:p>
        </p:txBody>
      </p:sp>
      <p:sp>
        <p:nvSpPr>
          <p:cNvPr id="8" name="页脚占位符 7"/>
          <p:cNvSpPr>
            <a:spLocks noGrp="1"/>
          </p:cNvSpPr>
          <p:nvPr>
            <p:ph type="ftr" sz="quarter" idx="11"/>
          </p:nvPr>
        </p:nvSpPr>
        <p:spPr/>
        <p:txBody>
          <a:bodyPr/>
          <a:lstStyle/>
          <a:p>
            <a:pPr>
              <a:defRPr/>
            </a:pPr>
            <a:r>
              <a:rPr lang="zh-CN" altLang="en-US" smtClean="0"/>
              <a:t>信息素养</a:t>
            </a:r>
            <a:r>
              <a:rPr lang="en-US" altLang="zh-CN" smtClean="0"/>
              <a:t>-</a:t>
            </a:r>
            <a:r>
              <a:rPr lang="zh-CN" altLang="en-US" smtClean="0"/>
              <a:t>培训课件</a:t>
            </a:r>
            <a:endParaRPr lang="zh-CN" altLang="en-US"/>
          </a:p>
        </p:txBody>
      </p:sp>
      <p:sp>
        <p:nvSpPr>
          <p:cNvPr id="9" name="灯片编号占位符 8"/>
          <p:cNvSpPr>
            <a:spLocks noGrp="1"/>
          </p:cNvSpPr>
          <p:nvPr>
            <p:ph type="sldNum" sz="quarter" idx="12"/>
          </p:nvPr>
        </p:nvSpPr>
        <p:spPr/>
        <p:txBody>
          <a:bodyPr/>
          <a:lstStyle/>
          <a:p>
            <a:pPr>
              <a:defRPr/>
            </a:pPr>
            <a:fld id="{BDC731FF-201F-4510-877A-F0EA6988B911}" type="slidenum">
              <a:rPr lang="en-US" altLang="zh-CN" smtClean="0"/>
              <a:pPr>
                <a:defRPr/>
              </a:pPr>
              <a:t>‹#›</a:t>
            </a:fld>
            <a:endParaRPr lang="en-US" altLang="zh-CN"/>
          </a:p>
        </p:txBody>
      </p:sp>
    </p:spTree>
  </p:cSld>
  <p:clrMapOvr>
    <a:masterClrMapping/>
  </p:clrMapOvr>
  <p:transition spd="med">
    <p:random/>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pPr>
              <a:defRPr/>
            </a:pPr>
            <a:r>
              <a:rPr lang="en-US" altLang="zh-CN" smtClean="0"/>
              <a:t>2019</a:t>
            </a:r>
            <a:r>
              <a:rPr lang="zh-CN" altLang="en-US" smtClean="0"/>
              <a:t>年</a:t>
            </a:r>
            <a:endParaRPr lang="zh-CN" altLang="en-US" b="1">
              <a:ea typeface="华文中宋" pitchFamily="2" charset="-122"/>
            </a:endParaRPr>
          </a:p>
        </p:txBody>
      </p:sp>
      <p:sp>
        <p:nvSpPr>
          <p:cNvPr id="4" name="页脚占位符 3"/>
          <p:cNvSpPr>
            <a:spLocks noGrp="1"/>
          </p:cNvSpPr>
          <p:nvPr>
            <p:ph type="ftr" sz="quarter" idx="11"/>
          </p:nvPr>
        </p:nvSpPr>
        <p:spPr/>
        <p:txBody>
          <a:bodyPr/>
          <a:lstStyle/>
          <a:p>
            <a:pPr>
              <a:defRPr/>
            </a:pPr>
            <a:r>
              <a:rPr lang="zh-CN" altLang="en-US" smtClean="0"/>
              <a:t>信息素养</a:t>
            </a:r>
            <a:r>
              <a:rPr lang="en-US" altLang="zh-CN" smtClean="0"/>
              <a:t>-</a:t>
            </a:r>
            <a:r>
              <a:rPr lang="zh-CN" altLang="en-US" smtClean="0"/>
              <a:t>培训课件</a:t>
            </a:r>
            <a:endParaRPr lang="zh-CN" altLang="en-US"/>
          </a:p>
        </p:txBody>
      </p:sp>
      <p:sp>
        <p:nvSpPr>
          <p:cNvPr id="5" name="灯片编号占位符 4"/>
          <p:cNvSpPr>
            <a:spLocks noGrp="1"/>
          </p:cNvSpPr>
          <p:nvPr>
            <p:ph type="sldNum" sz="quarter" idx="12"/>
          </p:nvPr>
        </p:nvSpPr>
        <p:spPr/>
        <p:txBody>
          <a:bodyPr/>
          <a:lstStyle/>
          <a:p>
            <a:pPr>
              <a:defRPr/>
            </a:pPr>
            <a:fld id="{B0E47BEF-3288-4E3F-AB98-26E07A7C83C1}" type="slidenum">
              <a:rPr lang="en-US" altLang="zh-CN" smtClean="0"/>
              <a:pPr>
                <a:defRPr/>
              </a:pPr>
              <a:t>‹#›</a:t>
            </a:fld>
            <a:endParaRPr lang="en-US" altLang="zh-CN"/>
          </a:p>
        </p:txBody>
      </p:sp>
    </p:spTree>
  </p:cSld>
  <p:clrMapOvr>
    <a:masterClrMapping/>
  </p:clrMapOvr>
  <p:transition spd="med">
    <p:random/>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r>
              <a:rPr lang="en-US" altLang="zh-CN" smtClean="0"/>
              <a:t>2019</a:t>
            </a:r>
            <a:r>
              <a:rPr lang="zh-CN" altLang="en-US" smtClean="0"/>
              <a:t>年</a:t>
            </a:r>
            <a:endParaRPr lang="zh-CN" altLang="en-US" b="1">
              <a:ea typeface="华文中宋" pitchFamily="2" charset="-122"/>
            </a:endParaRPr>
          </a:p>
        </p:txBody>
      </p:sp>
      <p:sp>
        <p:nvSpPr>
          <p:cNvPr id="3" name="页脚占位符 2"/>
          <p:cNvSpPr>
            <a:spLocks noGrp="1"/>
          </p:cNvSpPr>
          <p:nvPr>
            <p:ph type="ftr" sz="quarter" idx="11"/>
          </p:nvPr>
        </p:nvSpPr>
        <p:spPr/>
        <p:txBody>
          <a:bodyPr/>
          <a:lstStyle/>
          <a:p>
            <a:pPr>
              <a:defRPr/>
            </a:pPr>
            <a:r>
              <a:rPr lang="zh-CN" altLang="en-US" smtClean="0"/>
              <a:t>信息素养</a:t>
            </a:r>
            <a:r>
              <a:rPr lang="en-US" altLang="zh-CN" smtClean="0"/>
              <a:t>-</a:t>
            </a:r>
            <a:r>
              <a:rPr lang="zh-CN" altLang="en-US" smtClean="0"/>
              <a:t>培训课件</a:t>
            </a:r>
            <a:endParaRPr lang="zh-CN" altLang="en-US"/>
          </a:p>
        </p:txBody>
      </p:sp>
      <p:sp>
        <p:nvSpPr>
          <p:cNvPr id="4" name="灯片编号占位符 3"/>
          <p:cNvSpPr>
            <a:spLocks noGrp="1"/>
          </p:cNvSpPr>
          <p:nvPr>
            <p:ph type="sldNum" sz="quarter" idx="12"/>
          </p:nvPr>
        </p:nvSpPr>
        <p:spPr/>
        <p:txBody>
          <a:bodyPr/>
          <a:lstStyle/>
          <a:p>
            <a:pPr>
              <a:defRPr/>
            </a:pPr>
            <a:fld id="{6F97FBF1-9145-4EF2-B443-BE7CA7B38CCC}" type="slidenum">
              <a:rPr lang="en-US" altLang="zh-CN" smtClean="0"/>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transition spd="med">
    <p:random/>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r>
              <a:rPr lang="en-US" altLang="zh-CN" smtClean="0"/>
              <a:t>2019</a:t>
            </a:r>
            <a:r>
              <a:rPr lang="zh-CN" altLang="en-US" smtClean="0"/>
              <a:t>年</a:t>
            </a:r>
            <a:endParaRPr lang="zh-CN" altLang="en-US" b="1">
              <a:ea typeface="华文中宋" pitchFamily="2" charset="-122"/>
            </a:endParaRPr>
          </a:p>
        </p:txBody>
      </p:sp>
      <p:sp>
        <p:nvSpPr>
          <p:cNvPr id="6" name="页脚占位符 5"/>
          <p:cNvSpPr>
            <a:spLocks noGrp="1"/>
          </p:cNvSpPr>
          <p:nvPr>
            <p:ph type="ftr" sz="quarter" idx="11"/>
          </p:nvPr>
        </p:nvSpPr>
        <p:spPr/>
        <p:txBody>
          <a:bodyPr/>
          <a:lstStyle/>
          <a:p>
            <a:pPr>
              <a:defRPr/>
            </a:pPr>
            <a:r>
              <a:rPr lang="zh-CN" altLang="en-US" smtClean="0"/>
              <a:t>信息素养</a:t>
            </a:r>
            <a:r>
              <a:rPr lang="en-US" altLang="zh-CN" smtClean="0"/>
              <a:t>-</a:t>
            </a:r>
            <a:r>
              <a:rPr lang="zh-CN" altLang="en-US" smtClean="0"/>
              <a:t>培训课件</a:t>
            </a:r>
            <a:endParaRPr lang="zh-CN" altLang="en-US"/>
          </a:p>
        </p:txBody>
      </p:sp>
      <p:sp>
        <p:nvSpPr>
          <p:cNvPr id="7" name="灯片编号占位符 6"/>
          <p:cNvSpPr>
            <a:spLocks noGrp="1"/>
          </p:cNvSpPr>
          <p:nvPr>
            <p:ph type="sldNum" sz="quarter" idx="12"/>
          </p:nvPr>
        </p:nvSpPr>
        <p:spPr/>
        <p:txBody>
          <a:bodyPr/>
          <a:lstStyle/>
          <a:p>
            <a:pPr>
              <a:defRPr/>
            </a:pPr>
            <a:fld id="{FC614E39-3947-4D50-B7B4-6F2092D9814F}" type="slidenum">
              <a:rPr lang="en-US" altLang="zh-CN" smtClean="0"/>
              <a:pPr>
                <a:defRPr/>
              </a:pPr>
              <a:t>‹#›</a:t>
            </a:fld>
            <a:endParaRPr lang="en-US" altLang="zh-CN"/>
          </a:p>
        </p:txBody>
      </p:sp>
    </p:spTree>
  </p:cSld>
  <p:clrMapOvr>
    <a:masterClrMapping/>
  </p:clrMapOvr>
  <p:transition spd="med">
    <p:random/>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r>
              <a:rPr lang="en-US" altLang="zh-CN" smtClean="0"/>
              <a:t>2019</a:t>
            </a:r>
            <a:r>
              <a:rPr lang="zh-CN" altLang="en-US" smtClean="0"/>
              <a:t>年</a:t>
            </a:r>
            <a:endParaRPr lang="zh-CN" altLang="en-US" b="1">
              <a:ea typeface="华文中宋" pitchFamily="2" charset="-122"/>
            </a:endParaRPr>
          </a:p>
        </p:txBody>
      </p:sp>
      <p:sp>
        <p:nvSpPr>
          <p:cNvPr id="6" name="页脚占位符 5"/>
          <p:cNvSpPr>
            <a:spLocks noGrp="1"/>
          </p:cNvSpPr>
          <p:nvPr>
            <p:ph type="ftr" sz="quarter" idx="11"/>
          </p:nvPr>
        </p:nvSpPr>
        <p:spPr/>
        <p:txBody>
          <a:bodyPr/>
          <a:lstStyle/>
          <a:p>
            <a:pPr>
              <a:defRPr/>
            </a:pPr>
            <a:r>
              <a:rPr lang="zh-CN" altLang="en-US" smtClean="0"/>
              <a:t>信息素养</a:t>
            </a:r>
            <a:r>
              <a:rPr lang="en-US" altLang="zh-CN" smtClean="0"/>
              <a:t>-</a:t>
            </a:r>
            <a:r>
              <a:rPr lang="zh-CN" altLang="en-US" smtClean="0"/>
              <a:t>培训课件</a:t>
            </a:r>
            <a:endParaRPr lang="zh-CN" altLang="en-US"/>
          </a:p>
        </p:txBody>
      </p:sp>
      <p:sp>
        <p:nvSpPr>
          <p:cNvPr id="7" name="灯片编号占位符 6"/>
          <p:cNvSpPr>
            <a:spLocks noGrp="1"/>
          </p:cNvSpPr>
          <p:nvPr>
            <p:ph type="sldNum" sz="quarter" idx="12"/>
          </p:nvPr>
        </p:nvSpPr>
        <p:spPr/>
        <p:txBody>
          <a:bodyPr/>
          <a:lstStyle/>
          <a:p>
            <a:pPr>
              <a:defRPr/>
            </a:pPr>
            <a:fld id="{5E5C9D6D-2735-42D8-A80B-EBC65E626F92}" type="slidenum">
              <a:rPr lang="en-US" altLang="zh-CN" smtClean="0"/>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transition spd="med">
    <p:random/>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r>
              <a:rPr lang="en-US" altLang="zh-CN" smtClean="0"/>
              <a:t>2019</a:t>
            </a:r>
            <a:r>
              <a:rPr lang="zh-CN" altLang="en-US" smtClean="0"/>
              <a:t>年</a:t>
            </a:r>
            <a:endParaRPr lang="zh-CN" altLang="en-US" b="1">
              <a:ea typeface="华文中宋" pitchFamily="2" charset="-122"/>
            </a:endParaRPr>
          </a:p>
        </p:txBody>
      </p:sp>
      <p:sp>
        <p:nvSpPr>
          <p:cNvPr id="5" name="页脚占位符 4"/>
          <p:cNvSpPr>
            <a:spLocks noGrp="1"/>
          </p:cNvSpPr>
          <p:nvPr>
            <p:ph type="ftr" sz="quarter" idx="11"/>
          </p:nvPr>
        </p:nvSpPr>
        <p:spPr/>
        <p:txBody>
          <a:bodyPr/>
          <a:lstStyle/>
          <a:p>
            <a:pPr>
              <a:defRPr/>
            </a:pPr>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12"/>
          </p:nvPr>
        </p:nvSpPr>
        <p:spPr/>
        <p:txBody>
          <a:bodyPr/>
          <a:lstStyle/>
          <a:p>
            <a:pPr>
              <a:defRPr/>
            </a:pPr>
            <a:fld id="{C295B052-FE70-4E92-8216-92EAD2B8D0BA}" type="slidenum">
              <a:rPr lang="en-US" altLang="zh-CN" smtClean="0"/>
              <a:pPr>
                <a:defRPr/>
              </a:pPr>
              <a:t>‹#›</a:t>
            </a:fld>
            <a:endParaRPr lang="en-US" altLang="zh-CN"/>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transition spd="med">
    <p:random/>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r>
              <a:rPr lang="en-US" altLang="zh-CN" smtClean="0"/>
              <a:t>2019</a:t>
            </a:r>
            <a:r>
              <a:rPr lang="zh-CN" altLang="en-US" smtClean="0"/>
              <a:t>年</a:t>
            </a:r>
            <a:endParaRPr lang="zh-CN" altLang="en-US" b="1">
              <a:ea typeface="华文中宋" pitchFamily="2" charset="-122"/>
            </a:endParaRPr>
          </a:p>
        </p:txBody>
      </p:sp>
      <p:sp>
        <p:nvSpPr>
          <p:cNvPr id="5" name="页脚占位符 4"/>
          <p:cNvSpPr>
            <a:spLocks noGrp="1"/>
          </p:cNvSpPr>
          <p:nvPr>
            <p:ph type="ftr" sz="quarter" idx="11"/>
          </p:nvPr>
        </p:nvSpPr>
        <p:spPr/>
        <p:txBody>
          <a:bodyPr/>
          <a:lstStyle/>
          <a:p>
            <a:pPr>
              <a:defRPr/>
            </a:pPr>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12"/>
          </p:nvPr>
        </p:nvSpPr>
        <p:spPr/>
        <p:txBody>
          <a:bodyPr/>
          <a:lstStyle/>
          <a:p>
            <a:pPr>
              <a:defRPr/>
            </a:pPr>
            <a:fld id="{4AB72248-5888-45A4-B9E1-BB690A6C362D}" type="slidenum">
              <a:rPr lang="en-US" altLang="zh-CN" smtClean="0"/>
              <a:pPr>
                <a:defRPr/>
              </a:pPr>
              <a:t>‹#›</a:t>
            </a:fld>
            <a:endParaRPr lang="en-US" altLang="zh-CN"/>
          </a:p>
        </p:txBody>
      </p:sp>
    </p:spTree>
  </p:cSld>
  <p:clrMapOvr>
    <a:masterClrMapping/>
  </p:clrMapOvr>
  <p:transition spd="med">
    <p:random/>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2019</a:t>
            </a:r>
            <a:r>
              <a:rPr lang="zh-CN" altLang="en-US" smtClean="0"/>
              <a:t>年</a:t>
            </a:r>
            <a:endParaRPr lang="zh-CN" altLang="en-US"/>
          </a:p>
        </p:txBody>
      </p:sp>
      <p:sp>
        <p:nvSpPr>
          <p:cNvPr id="5" name="页脚占位符 4"/>
          <p:cNvSpPr>
            <a:spLocks noGrp="1"/>
          </p:cNvSpPr>
          <p:nvPr>
            <p:ph type="ftr" sz="quarter" idx="11"/>
          </p:nvPr>
        </p:nvSpPr>
        <p:spPr/>
        <p:txBody>
          <a:bodyPr/>
          <a:lstStyle/>
          <a:p>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12"/>
          </p:nvPr>
        </p:nvSpPr>
        <p:spPr/>
        <p:txBody>
          <a:bodyPr/>
          <a:lstStyle/>
          <a:p>
            <a:fld id="{CD85A7F5-8B67-4916-A68A-5AA4ECB6F6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5" name="Rectangle 7"/>
          <p:cNvSpPr>
            <a:spLocks noGrp="1" noChangeArrowheads="1"/>
          </p:cNvSpPr>
          <p:nvPr>
            <p:ph type="sldNum" sz="quarter" idx="12"/>
          </p:nvPr>
        </p:nvSpPr>
        <p:spPr>
          <a:ln/>
        </p:spPr>
        <p:txBody>
          <a:bodyPr/>
          <a:lstStyle>
            <a:lvl1pPr>
              <a:defRPr/>
            </a:lvl1pPr>
          </a:lstStyle>
          <a:p>
            <a:pPr>
              <a:defRPr/>
            </a:pPr>
            <a:fld id="{B0E47BEF-3288-4E3F-AB98-26E07A7C83C1}" type="slidenum">
              <a:rPr lang="en-US" altLang="zh-CN"/>
              <a:pPr>
                <a:defRPr/>
              </a:pPr>
              <a:t>‹#›</a:t>
            </a:fld>
            <a:endParaRPr lang="en-US" altLang="zh-CN"/>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4" name="Rectangle 7"/>
          <p:cNvSpPr>
            <a:spLocks noGrp="1" noChangeArrowheads="1"/>
          </p:cNvSpPr>
          <p:nvPr>
            <p:ph type="sldNum" sz="quarter" idx="12"/>
          </p:nvPr>
        </p:nvSpPr>
        <p:spPr>
          <a:ln/>
        </p:spPr>
        <p:txBody>
          <a:bodyPr/>
          <a:lstStyle>
            <a:lvl1pPr>
              <a:defRPr/>
            </a:lvl1pPr>
          </a:lstStyle>
          <a:p>
            <a:pPr>
              <a:defRPr/>
            </a:pPr>
            <a:fld id="{6F97FBF1-9145-4EF2-B443-BE7CA7B38CCC}" type="slidenum">
              <a:rPr lang="en-US" altLang="zh-CN"/>
              <a:pPr>
                <a:defRPr/>
              </a:pPr>
              <a:t>‹#›</a:t>
            </a:fld>
            <a:endParaRPr lang="en-US" altLang="zh-CN"/>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7" name="Rectangle 7"/>
          <p:cNvSpPr>
            <a:spLocks noGrp="1" noChangeArrowheads="1"/>
          </p:cNvSpPr>
          <p:nvPr>
            <p:ph type="sldNum" sz="quarter" idx="12"/>
          </p:nvPr>
        </p:nvSpPr>
        <p:spPr>
          <a:ln/>
        </p:spPr>
        <p:txBody>
          <a:bodyPr/>
          <a:lstStyle>
            <a:lvl1pPr>
              <a:defRPr/>
            </a:lvl1pPr>
          </a:lstStyle>
          <a:p>
            <a:pPr>
              <a:defRPr/>
            </a:pPr>
            <a:fld id="{FC614E39-3947-4D50-B7B4-6F2092D9814F}" type="slidenum">
              <a:rPr lang="en-US" altLang="zh-CN"/>
              <a:pPr>
                <a:defRPr/>
              </a:pPr>
              <a:t>‹#›</a:t>
            </a:fld>
            <a:endParaRPr lang="en-US" altLang="zh-CN"/>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zh-CN" altLang="en-US"/>
              <a:t>信息素养</a:t>
            </a:r>
            <a:r>
              <a:rPr lang="en-US" altLang="zh-CN"/>
              <a:t>-</a:t>
            </a:r>
            <a:r>
              <a:rPr lang="zh-CN" altLang="en-US"/>
              <a:t>培训课件</a:t>
            </a:r>
          </a:p>
        </p:txBody>
      </p:sp>
      <p:sp>
        <p:nvSpPr>
          <p:cNvPr id="7" name="Rectangle 7"/>
          <p:cNvSpPr>
            <a:spLocks noGrp="1" noChangeArrowheads="1"/>
          </p:cNvSpPr>
          <p:nvPr>
            <p:ph type="sldNum" sz="quarter" idx="12"/>
          </p:nvPr>
        </p:nvSpPr>
        <p:spPr>
          <a:ln/>
        </p:spPr>
        <p:txBody>
          <a:bodyPr/>
          <a:lstStyle>
            <a:lvl1pPr>
              <a:defRPr/>
            </a:lvl1pPr>
          </a:lstStyle>
          <a:p>
            <a:pPr>
              <a:defRPr/>
            </a:pPr>
            <a:fld id="{5E5C9D6D-2735-42D8-A80B-EBC65E626F92}" type="slidenum">
              <a:rPr lang="en-US" altLang="zh-CN"/>
              <a:pPr>
                <a:defRPr/>
              </a:pPr>
              <a:t>‹#›</a:t>
            </a:fld>
            <a:endParaRPr lang="en-US" altLang="zh-CN"/>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3.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5.v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oleObject" Target="../embeddings/oleObject5.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468313" y="1125538"/>
            <a:ext cx="8461375" cy="524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第一级：</a:t>
            </a:r>
            <a:r>
              <a:rPr lang="en-US" altLang="zh-CN" smtClean="0"/>
              <a:t>28</a:t>
            </a:r>
            <a:r>
              <a:rPr lang="zh-CN" altLang="en-US" smtClean="0"/>
              <a:t>号黑体</a:t>
            </a:r>
            <a:r>
              <a:rPr lang="en-US" altLang="zh-CN" smtClean="0"/>
              <a:t>(Arial)</a:t>
            </a:r>
          </a:p>
          <a:p>
            <a:pPr lvl="1"/>
            <a:r>
              <a:rPr lang="zh-CN" altLang="en-US" smtClean="0"/>
              <a:t>第二级：</a:t>
            </a:r>
            <a:r>
              <a:rPr lang="en-US" altLang="zh-CN" smtClean="0"/>
              <a:t>24</a:t>
            </a:r>
            <a:r>
              <a:rPr lang="zh-CN" altLang="en-US" smtClean="0"/>
              <a:t>号楷体</a:t>
            </a:r>
            <a:r>
              <a:rPr lang="en-US" altLang="zh-CN" smtClean="0"/>
              <a:t>_GB2312(Times New Roman)</a:t>
            </a:r>
            <a:r>
              <a:rPr lang="zh-CN" altLang="en-US" smtClean="0"/>
              <a:t>，粗体</a:t>
            </a:r>
          </a:p>
          <a:p>
            <a:pPr lvl="2"/>
            <a:r>
              <a:rPr lang="zh-CN" altLang="en-US" smtClean="0"/>
              <a:t>第三级：</a:t>
            </a:r>
            <a:r>
              <a:rPr lang="en-US" altLang="zh-CN" smtClean="0"/>
              <a:t>20</a:t>
            </a:r>
            <a:r>
              <a:rPr lang="zh-CN" altLang="en-US" smtClean="0"/>
              <a:t>号华文新魏</a:t>
            </a:r>
            <a:r>
              <a:rPr lang="en-US" altLang="zh-CN" smtClean="0"/>
              <a:t>(Times New Roman)</a:t>
            </a:r>
          </a:p>
        </p:txBody>
      </p:sp>
      <p:graphicFrame>
        <p:nvGraphicFramePr>
          <p:cNvPr id="1026" name="Object 19"/>
          <p:cNvGraphicFramePr>
            <a:graphicFrameLocks noChangeAspect="1"/>
          </p:cNvGraphicFramePr>
          <p:nvPr/>
        </p:nvGraphicFramePr>
        <p:xfrm>
          <a:off x="3851275" y="2492375"/>
          <a:ext cx="1408113" cy="2376488"/>
        </p:xfrm>
        <a:graphic>
          <a:graphicData uri="http://schemas.openxmlformats.org/presentationml/2006/ole">
            <mc:AlternateContent xmlns:mc="http://schemas.openxmlformats.org/markup-compatibility/2006">
              <mc:Choice xmlns:v="urn:schemas-microsoft-com:vml" Requires="v">
                <p:oleObj spid="_x0000_s1131" name="位图图像" r:id="rId15" imgW="1495634" imgH="2523810" progId="PBrush">
                  <p:embed/>
                </p:oleObj>
              </mc:Choice>
              <mc:Fallback>
                <p:oleObj name="位图图像" r:id="rId15" imgW="1495634" imgH="2523810" progId="PBrush">
                  <p:embed/>
                  <p:pic>
                    <p:nvPicPr>
                      <p:cNvPr id="0" name="Picture 13"/>
                      <p:cNvPicPr>
                        <a:picLocks noChangeAspect="1" noChangeArrowheads="1"/>
                      </p:cNvPicPr>
                      <p:nvPr/>
                    </p:nvPicPr>
                    <p:blipFill>
                      <a:blip r:embed="rId16">
                        <a:lum bright="80000" contrast="-70000"/>
                        <a:extLst>
                          <a:ext uri="{28A0092B-C50C-407E-A947-70E740481C1C}">
                            <a14:useLocalDpi xmlns:a14="http://schemas.microsoft.com/office/drawing/2010/main" val="0"/>
                          </a:ext>
                        </a:extLst>
                      </a:blip>
                      <a:srcRect/>
                      <a:stretch>
                        <a:fillRect/>
                      </a:stretch>
                    </p:blipFill>
                    <p:spPr bwMode="auto">
                      <a:xfrm>
                        <a:off x="3851275" y="2492375"/>
                        <a:ext cx="1408113"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082" name="Rectangle 2"/>
          <p:cNvSpPr>
            <a:spLocks noChangeArrowheads="1"/>
          </p:cNvSpPr>
          <p:nvPr/>
        </p:nvSpPr>
        <p:spPr bwMode="auto">
          <a:xfrm>
            <a:off x="468313" y="6489700"/>
            <a:ext cx="8493125" cy="174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030" name="Rectangle 3"/>
          <p:cNvSpPr>
            <a:spLocks noGrp="1" noChangeArrowheads="1"/>
          </p:cNvSpPr>
          <p:nvPr>
            <p:ph type="title"/>
          </p:nvPr>
        </p:nvSpPr>
        <p:spPr bwMode="auto">
          <a:xfrm>
            <a:off x="431800" y="188913"/>
            <a:ext cx="7956550" cy="688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标题：</a:t>
            </a:r>
            <a:r>
              <a:rPr lang="en-US" altLang="zh-CN" smtClean="0"/>
              <a:t>36</a:t>
            </a:r>
            <a:r>
              <a:rPr lang="zh-CN" altLang="en-US" smtClean="0"/>
              <a:t>号黑体</a:t>
            </a:r>
            <a:r>
              <a:rPr lang="en-US" altLang="zh-CN" smtClean="0"/>
              <a:t>(Arial)</a:t>
            </a:r>
          </a:p>
        </p:txBody>
      </p:sp>
      <p:sp>
        <p:nvSpPr>
          <p:cNvPr id="1198085" name="Rectangle 5"/>
          <p:cNvSpPr>
            <a:spLocks noGrp="1" noChangeArrowheads="1"/>
          </p:cNvSpPr>
          <p:nvPr>
            <p:ph type="dt" sz="half" idx="2"/>
          </p:nvPr>
        </p:nvSpPr>
        <p:spPr bwMode="auto">
          <a:xfrm>
            <a:off x="6911975" y="6540500"/>
            <a:ext cx="1620838"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Bodoni MT Black" pitchFamily="18" charset="0"/>
                <a:ea typeface="Arial Unicode MS" pitchFamily="34" charset="-122"/>
                <a:cs typeface="Arial Unicode MS" pitchFamily="34" charset="-122"/>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1198086" name="Rectangle 6"/>
          <p:cNvSpPr>
            <a:spLocks noGrp="1" noChangeArrowheads="1"/>
          </p:cNvSpPr>
          <p:nvPr>
            <p:ph type="ftr" sz="quarter" idx="3"/>
          </p:nvPr>
        </p:nvSpPr>
        <p:spPr bwMode="auto">
          <a:xfrm>
            <a:off x="468313" y="6521450"/>
            <a:ext cx="6300787"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ctr">
              <a:defRPr sz="1400" smtClean="0"/>
            </a:lvl1pPr>
          </a:lstStyle>
          <a:p>
            <a:pPr>
              <a:defRPr/>
            </a:pPr>
            <a:r>
              <a:rPr lang="zh-CN" altLang="en-US"/>
              <a:t>信息素养</a:t>
            </a:r>
            <a:r>
              <a:rPr lang="en-US" altLang="zh-CN"/>
              <a:t>-</a:t>
            </a:r>
            <a:r>
              <a:rPr lang="zh-CN" altLang="en-US"/>
              <a:t>培训课件</a:t>
            </a:r>
          </a:p>
        </p:txBody>
      </p:sp>
      <p:sp>
        <p:nvSpPr>
          <p:cNvPr id="1198087" name="Rectangle 7"/>
          <p:cNvSpPr>
            <a:spLocks noGrp="1" noChangeArrowheads="1"/>
          </p:cNvSpPr>
          <p:nvPr>
            <p:ph type="sldNum" sz="quarter" idx="4"/>
          </p:nvPr>
        </p:nvSpPr>
        <p:spPr bwMode="auto">
          <a:xfrm>
            <a:off x="8351838" y="6524625"/>
            <a:ext cx="792162"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Tahoma" pitchFamily="34" charset="0"/>
                <a:ea typeface="宋体" pitchFamily="2" charset="-122"/>
              </a:defRPr>
            </a:lvl1pPr>
          </a:lstStyle>
          <a:p>
            <a:pPr>
              <a:defRPr/>
            </a:pPr>
            <a:fld id="{4CC4C320-42CF-473E-8D9D-5CB97EAAF145}" type="slidenum">
              <a:rPr lang="en-US" altLang="zh-CN"/>
              <a:pPr>
                <a:defRPr/>
              </a:pPr>
              <a:t>‹#›</a:t>
            </a:fld>
            <a:endParaRPr lang="en-US" altLang="zh-CN"/>
          </a:p>
        </p:txBody>
      </p:sp>
      <p:sp>
        <p:nvSpPr>
          <p:cNvPr id="1198090" name="Rectangle 10"/>
          <p:cNvSpPr>
            <a:spLocks noChangeArrowheads="1"/>
          </p:cNvSpPr>
          <p:nvPr/>
        </p:nvSpPr>
        <p:spPr bwMode="auto">
          <a:xfrm>
            <a:off x="431800" y="908050"/>
            <a:ext cx="8640763" cy="71438"/>
          </a:xfrm>
          <a:prstGeom prst="rect">
            <a:avLst/>
          </a:prstGeom>
          <a:gradFill rotWithShape="1">
            <a:gsLst>
              <a:gs pos="0">
                <a:srgbClr val="16388A"/>
              </a:gs>
              <a:gs pos="100000">
                <a:srgbClr val="16388A">
                  <a:gamma/>
                  <a:tint val="0"/>
                  <a:invGamma/>
                </a:srgbClr>
              </a:gs>
            </a:gsLst>
            <a:lin ang="0" scaled="1"/>
          </a:gradFill>
          <a:ln w="19050" algn="ctr">
            <a:noFill/>
            <a:miter lim="800000"/>
            <a:headEnd/>
            <a:tailEnd/>
          </a:ln>
          <a:effectLst/>
        </p:spPr>
        <p:txBody>
          <a:bodyPr wrap="none" anchor="ctr"/>
          <a:lstStyle/>
          <a:p>
            <a:pPr>
              <a:defRPr/>
            </a:pPr>
            <a:endParaRPr lang="zh-CN" altLang="en-US"/>
          </a:p>
        </p:txBody>
      </p:sp>
      <p:sp>
        <p:nvSpPr>
          <p:cNvPr id="1198091" name="Rectangle 11"/>
          <p:cNvSpPr>
            <a:spLocks noChangeArrowheads="1"/>
          </p:cNvSpPr>
          <p:nvPr/>
        </p:nvSpPr>
        <p:spPr bwMode="auto">
          <a:xfrm>
            <a:off x="468313" y="6432550"/>
            <a:ext cx="8493125" cy="428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198092" name="Rectangle 12"/>
          <p:cNvSpPr>
            <a:spLocks noChangeArrowheads="1"/>
          </p:cNvSpPr>
          <p:nvPr/>
        </p:nvSpPr>
        <p:spPr bwMode="auto">
          <a:xfrm>
            <a:off x="468313" y="6489700"/>
            <a:ext cx="8493125" cy="174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198095" name="Rectangle 15"/>
          <p:cNvSpPr>
            <a:spLocks noChangeArrowheads="1"/>
          </p:cNvSpPr>
          <p:nvPr/>
        </p:nvSpPr>
        <p:spPr bwMode="auto">
          <a:xfrm>
            <a:off x="431800" y="908050"/>
            <a:ext cx="8640763" cy="71438"/>
          </a:xfrm>
          <a:prstGeom prst="rect">
            <a:avLst/>
          </a:prstGeom>
          <a:gradFill rotWithShape="1">
            <a:gsLst>
              <a:gs pos="0">
                <a:srgbClr val="16388A"/>
              </a:gs>
              <a:gs pos="100000">
                <a:srgbClr val="16388A">
                  <a:gamma/>
                  <a:tint val="0"/>
                  <a:invGamma/>
                </a:srgbClr>
              </a:gs>
            </a:gsLst>
            <a:lin ang="0" scaled="1"/>
          </a:gradFill>
          <a:ln w="19050" algn="ctr">
            <a:noFill/>
            <a:miter lim="800000"/>
            <a:headEnd/>
            <a:tailEnd/>
          </a:ln>
          <a:effectLst/>
        </p:spPr>
        <p:txBody>
          <a:bodyPr wrap="none" anchor="ctr"/>
          <a:lstStyle/>
          <a:p>
            <a:pPr>
              <a:defRPr/>
            </a:pPr>
            <a:endParaRPr lang="zh-CN" altLang="en-US"/>
          </a:p>
        </p:txBody>
      </p:sp>
      <p:sp>
        <p:nvSpPr>
          <p:cNvPr id="1198096" name="Rectangle 16"/>
          <p:cNvSpPr>
            <a:spLocks noChangeArrowheads="1"/>
          </p:cNvSpPr>
          <p:nvPr/>
        </p:nvSpPr>
        <p:spPr bwMode="auto">
          <a:xfrm>
            <a:off x="468313" y="6432550"/>
            <a:ext cx="8493125" cy="428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198098" name="Text Box 18"/>
          <p:cNvSpPr txBox="1">
            <a:spLocks noChangeArrowheads="1"/>
          </p:cNvSpPr>
          <p:nvPr/>
        </p:nvSpPr>
        <p:spPr bwMode="auto">
          <a:xfrm>
            <a:off x="3852863" y="6538913"/>
            <a:ext cx="3024187" cy="274637"/>
          </a:xfrm>
          <a:prstGeom prst="rect">
            <a:avLst/>
          </a:prstGeom>
          <a:noFill/>
          <a:ln w="10000" algn="ctr">
            <a:noFill/>
            <a:miter lim="800000"/>
            <a:headEnd/>
            <a:tailEnd/>
          </a:ln>
          <a:effectLst/>
        </p:spPr>
        <p:txBody>
          <a:bodyPr>
            <a:spAutoFit/>
          </a:bodyPr>
          <a:lstStyle/>
          <a:p>
            <a:pPr marL="173038" indent="-173038">
              <a:spcBef>
                <a:spcPct val="50000"/>
              </a:spcBef>
              <a:defRPr/>
            </a:pPr>
            <a:r>
              <a:rPr lang="en-US" altLang="zh-CN" sz="1200">
                <a:latin typeface="华文新魏" pitchFamily="2" charset="-122"/>
                <a:ea typeface="华文新魏" pitchFamily="2" charset="-122"/>
              </a:rPr>
              <a:t>CopyRight</a:t>
            </a:r>
            <a:r>
              <a:rPr lang="en-US" altLang="zh-CN" sz="1200">
                <a:solidFill>
                  <a:srgbClr val="009999"/>
                </a:solidFill>
                <a:ea typeface="华文新魏" pitchFamily="2" charset="-122"/>
              </a:rPr>
              <a:t>©</a:t>
            </a:r>
            <a:r>
              <a:rPr lang="en-US" altLang="zh-CN" sz="1200">
                <a:latin typeface="华文新魏" pitchFamily="2" charset="-122"/>
                <a:ea typeface="华文新魏" pitchFamily="2" charset="-122"/>
              </a:rPr>
              <a:t>CALIS</a:t>
            </a:r>
            <a:r>
              <a:rPr lang="zh-CN" altLang="en-US" sz="1200">
                <a:latin typeface="华文新魏" pitchFamily="2" charset="-122"/>
                <a:ea typeface="华文新魏" pitchFamily="2" charset="-122"/>
              </a:rPr>
              <a:t>三期建设咨询服务项目</a:t>
            </a:r>
          </a:p>
        </p:txBody>
      </p:sp>
      <p:pic>
        <p:nvPicPr>
          <p:cNvPr id="1040" name="Picture 21" descr="CALIS-Logo"/>
          <p:cNvPicPr>
            <a:picLocks noChangeAspect="1" noChangeArrowheads="1"/>
          </p:cNvPicPr>
          <p:nvPr/>
        </p:nvPicPr>
        <p:blipFill>
          <a:blip r:embed="rId17" cstate="print">
            <a:clrChange>
              <a:clrFrom>
                <a:srgbClr val="FAFFFE"/>
              </a:clrFrom>
              <a:clrTo>
                <a:srgbClr val="FAFFFE">
                  <a:alpha val="0"/>
                </a:srgbClr>
              </a:clrTo>
            </a:clrChange>
          </a:blip>
          <a:srcRect/>
          <a:stretch>
            <a:fillRect/>
          </a:stretch>
        </p:blipFill>
        <p:spPr bwMode="auto">
          <a:xfrm>
            <a:off x="8472488" y="115888"/>
            <a:ext cx="4206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714" r:id="rId12"/>
  </p:sldLayoutIdLst>
  <p:transition spd="med">
    <p:random/>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a:solidFill>
            <a:srgbClr val="800000"/>
          </a:solidFill>
          <a:latin typeface="+mj-lt"/>
          <a:ea typeface="+mj-ea"/>
          <a:cs typeface="+mj-cs"/>
        </a:defRPr>
      </a:lvl1pPr>
      <a:lvl2pPr algn="l" rtl="0" eaLnBrk="0" fontAlgn="base" hangingPunct="0">
        <a:spcBef>
          <a:spcPct val="0"/>
        </a:spcBef>
        <a:spcAft>
          <a:spcPct val="0"/>
        </a:spcAft>
        <a:defRPr sz="3600">
          <a:solidFill>
            <a:srgbClr val="800000"/>
          </a:solidFill>
          <a:latin typeface="Arial" charset="0"/>
          <a:ea typeface="黑体" pitchFamily="2" charset="-122"/>
        </a:defRPr>
      </a:lvl2pPr>
      <a:lvl3pPr algn="l" rtl="0" eaLnBrk="0" fontAlgn="base" hangingPunct="0">
        <a:spcBef>
          <a:spcPct val="0"/>
        </a:spcBef>
        <a:spcAft>
          <a:spcPct val="0"/>
        </a:spcAft>
        <a:defRPr sz="3600">
          <a:solidFill>
            <a:srgbClr val="800000"/>
          </a:solidFill>
          <a:latin typeface="Arial" charset="0"/>
          <a:ea typeface="黑体" pitchFamily="2" charset="-122"/>
        </a:defRPr>
      </a:lvl3pPr>
      <a:lvl4pPr algn="l" rtl="0" eaLnBrk="0" fontAlgn="base" hangingPunct="0">
        <a:spcBef>
          <a:spcPct val="0"/>
        </a:spcBef>
        <a:spcAft>
          <a:spcPct val="0"/>
        </a:spcAft>
        <a:defRPr sz="3600">
          <a:solidFill>
            <a:srgbClr val="800000"/>
          </a:solidFill>
          <a:latin typeface="Arial" charset="0"/>
          <a:ea typeface="黑体" pitchFamily="2" charset="-122"/>
        </a:defRPr>
      </a:lvl4pPr>
      <a:lvl5pPr algn="l" rtl="0" eaLnBrk="0" fontAlgn="base" hangingPunct="0">
        <a:spcBef>
          <a:spcPct val="0"/>
        </a:spcBef>
        <a:spcAft>
          <a:spcPct val="0"/>
        </a:spcAft>
        <a:defRPr sz="3600">
          <a:solidFill>
            <a:srgbClr val="800000"/>
          </a:solidFill>
          <a:latin typeface="Arial" charset="0"/>
          <a:ea typeface="黑体" pitchFamily="2" charset="-122"/>
        </a:defRPr>
      </a:lvl5pPr>
      <a:lvl6pPr marL="457200" algn="l" rtl="0" fontAlgn="base">
        <a:spcBef>
          <a:spcPct val="0"/>
        </a:spcBef>
        <a:spcAft>
          <a:spcPct val="0"/>
        </a:spcAft>
        <a:defRPr sz="3600">
          <a:solidFill>
            <a:srgbClr val="800000"/>
          </a:solidFill>
          <a:latin typeface="Arial" charset="0"/>
          <a:ea typeface="黑体" pitchFamily="2" charset="-122"/>
        </a:defRPr>
      </a:lvl6pPr>
      <a:lvl7pPr marL="914400" algn="l" rtl="0" fontAlgn="base">
        <a:spcBef>
          <a:spcPct val="0"/>
        </a:spcBef>
        <a:spcAft>
          <a:spcPct val="0"/>
        </a:spcAft>
        <a:defRPr sz="3600">
          <a:solidFill>
            <a:srgbClr val="800000"/>
          </a:solidFill>
          <a:latin typeface="Arial" charset="0"/>
          <a:ea typeface="黑体" pitchFamily="2" charset="-122"/>
        </a:defRPr>
      </a:lvl7pPr>
      <a:lvl8pPr marL="1371600" algn="l" rtl="0" fontAlgn="base">
        <a:spcBef>
          <a:spcPct val="0"/>
        </a:spcBef>
        <a:spcAft>
          <a:spcPct val="0"/>
        </a:spcAft>
        <a:defRPr sz="3600">
          <a:solidFill>
            <a:srgbClr val="800000"/>
          </a:solidFill>
          <a:latin typeface="Arial" charset="0"/>
          <a:ea typeface="黑体" pitchFamily="2" charset="-122"/>
        </a:defRPr>
      </a:lvl8pPr>
      <a:lvl9pPr marL="1828800" algn="l" rtl="0" fontAlgn="base">
        <a:spcBef>
          <a:spcPct val="0"/>
        </a:spcBef>
        <a:spcAft>
          <a:spcPct val="0"/>
        </a:spcAft>
        <a:defRPr sz="3600">
          <a:solidFill>
            <a:srgbClr val="800000"/>
          </a:solidFill>
          <a:latin typeface="Arial" charset="0"/>
          <a:ea typeface="黑体" pitchFamily="2" charset="-122"/>
        </a:defRPr>
      </a:lvl9pPr>
    </p:titleStyle>
    <p:bodyStyle>
      <a:lvl1pPr marL="342900" indent="-342900" algn="l" rtl="0" eaLnBrk="0" fontAlgn="base" hangingPunct="0">
        <a:lnSpc>
          <a:spcPct val="110000"/>
        </a:lnSpc>
        <a:spcBef>
          <a:spcPct val="10000"/>
        </a:spcBef>
        <a:spcAft>
          <a:spcPct val="0"/>
        </a:spcAft>
        <a:buSzPct val="110000"/>
        <a:buFont typeface="Wingdings" pitchFamily="2" charset="2"/>
        <a:buChar char="p"/>
        <a:defRPr sz="2800">
          <a:solidFill>
            <a:srgbClr val="CC0000"/>
          </a:solidFill>
          <a:latin typeface="+mn-lt"/>
          <a:ea typeface="+mn-ea"/>
          <a:cs typeface="+mn-cs"/>
        </a:defRPr>
      </a:lvl1pPr>
      <a:lvl2pPr marL="647700" indent="-303213" algn="l" rtl="0" eaLnBrk="0" fontAlgn="base" hangingPunct="0">
        <a:lnSpc>
          <a:spcPct val="110000"/>
        </a:lnSpc>
        <a:spcBef>
          <a:spcPct val="10000"/>
        </a:spcBef>
        <a:spcAft>
          <a:spcPct val="0"/>
        </a:spcAft>
        <a:buClr>
          <a:schemeClr val="hlink"/>
        </a:buClr>
        <a:buFont typeface="Wingdings" pitchFamily="2" charset="2"/>
        <a:buChar char="n"/>
        <a:defRPr sz="2400" b="1">
          <a:solidFill>
            <a:schemeClr val="hlink"/>
          </a:solidFill>
          <a:latin typeface="Times New Roman" pitchFamily="18" charset="0"/>
          <a:ea typeface="楷体_GB2312" pitchFamily="49" charset="-122"/>
        </a:defRPr>
      </a:lvl2pPr>
      <a:lvl3pPr marL="965200" indent="-315913" algn="l" rtl="0" eaLnBrk="0" fontAlgn="base" hangingPunct="0">
        <a:lnSpc>
          <a:spcPct val="110000"/>
        </a:lnSpc>
        <a:spcBef>
          <a:spcPct val="10000"/>
        </a:spcBef>
        <a:spcAft>
          <a:spcPct val="0"/>
        </a:spcAft>
        <a:buSzPct val="110000"/>
        <a:buFont typeface="Wingdings" pitchFamily="2" charset="2"/>
        <a:buChar char="ü"/>
        <a:defRPr sz="2000">
          <a:solidFill>
            <a:schemeClr val="accent2"/>
          </a:solidFill>
          <a:latin typeface="Times New Roman" pitchFamily="18" charset="0"/>
          <a:ea typeface="华文新魏"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468313" y="1125538"/>
            <a:ext cx="8461375" cy="524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第一级：</a:t>
            </a:r>
            <a:r>
              <a:rPr lang="en-US" altLang="zh-CN" smtClean="0"/>
              <a:t>28</a:t>
            </a:r>
            <a:r>
              <a:rPr lang="zh-CN" altLang="en-US" smtClean="0"/>
              <a:t>号黑体</a:t>
            </a:r>
            <a:r>
              <a:rPr lang="en-US" altLang="zh-CN" smtClean="0"/>
              <a:t>(Arial)</a:t>
            </a:r>
          </a:p>
          <a:p>
            <a:pPr lvl="1"/>
            <a:r>
              <a:rPr lang="zh-CN" altLang="en-US" smtClean="0"/>
              <a:t>第二级：</a:t>
            </a:r>
            <a:r>
              <a:rPr lang="en-US" altLang="zh-CN" smtClean="0"/>
              <a:t>24</a:t>
            </a:r>
            <a:r>
              <a:rPr lang="zh-CN" altLang="en-US" smtClean="0"/>
              <a:t>号楷体</a:t>
            </a:r>
            <a:r>
              <a:rPr lang="en-US" altLang="zh-CN" smtClean="0"/>
              <a:t>_GB2312(Times New Roman)</a:t>
            </a:r>
            <a:r>
              <a:rPr lang="zh-CN" altLang="en-US" smtClean="0"/>
              <a:t>，粗体</a:t>
            </a:r>
          </a:p>
          <a:p>
            <a:pPr lvl="2"/>
            <a:r>
              <a:rPr lang="zh-CN" altLang="en-US" smtClean="0"/>
              <a:t>第三级：</a:t>
            </a:r>
            <a:r>
              <a:rPr lang="en-US" altLang="zh-CN" smtClean="0"/>
              <a:t>20</a:t>
            </a:r>
            <a:r>
              <a:rPr lang="zh-CN" altLang="en-US" smtClean="0"/>
              <a:t>号华文新魏</a:t>
            </a:r>
            <a:r>
              <a:rPr lang="en-US" altLang="zh-CN" smtClean="0"/>
              <a:t>(Times New Roman)</a:t>
            </a:r>
          </a:p>
        </p:txBody>
      </p:sp>
      <p:graphicFrame>
        <p:nvGraphicFramePr>
          <p:cNvPr id="1026" name="Object 19"/>
          <p:cNvGraphicFramePr>
            <a:graphicFrameLocks noChangeAspect="1"/>
          </p:cNvGraphicFramePr>
          <p:nvPr/>
        </p:nvGraphicFramePr>
        <p:xfrm>
          <a:off x="3851275" y="2492375"/>
          <a:ext cx="1408113" cy="2376488"/>
        </p:xfrm>
        <a:graphic>
          <a:graphicData uri="http://schemas.openxmlformats.org/presentationml/2006/ole">
            <mc:AlternateContent xmlns:mc="http://schemas.openxmlformats.org/markup-compatibility/2006">
              <mc:Choice xmlns:v="urn:schemas-microsoft-com:vml" Requires="v">
                <p:oleObj spid="_x0000_s22635" name="位图图像" r:id="rId14" imgW="1495634" imgH="2523810" progId="PBrush">
                  <p:embed/>
                </p:oleObj>
              </mc:Choice>
              <mc:Fallback>
                <p:oleObj name="位图图像" r:id="rId14" imgW="1495634" imgH="2523810" progId="PBrush">
                  <p:embed/>
                  <p:pic>
                    <p:nvPicPr>
                      <p:cNvPr id="0" name="Picture 13"/>
                      <p:cNvPicPr>
                        <a:picLocks noChangeAspect="1" noChangeArrowheads="1"/>
                      </p:cNvPicPr>
                      <p:nvPr/>
                    </p:nvPicPr>
                    <p:blipFill>
                      <a:blip r:embed="rId15">
                        <a:lum bright="80000" contrast="-70000"/>
                        <a:extLst>
                          <a:ext uri="{28A0092B-C50C-407E-A947-70E740481C1C}">
                            <a14:useLocalDpi xmlns:a14="http://schemas.microsoft.com/office/drawing/2010/main" val="0"/>
                          </a:ext>
                        </a:extLst>
                      </a:blip>
                      <a:srcRect/>
                      <a:stretch>
                        <a:fillRect/>
                      </a:stretch>
                    </p:blipFill>
                    <p:spPr bwMode="auto">
                      <a:xfrm>
                        <a:off x="3851275" y="2492375"/>
                        <a:ext cx="1408113"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082" name="Rectangle 2"/>
          <p:cNvSpPr>
            <a:spLocks noChangeArrowheads="1"/>
          </p:cNvSpPr>
          <p:nvPr/>
        </p:nvSpPr>
        <p:spPr bwMode="auto">
          <a:xfrm>
            <a:off x="468313" y="6489700"/>
            <a:ext cx="8493125" cy="174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030" name="Rectangle 3"/>
          <p:cNvSpPr>
            <a:spLocks noGrp="1" noChangeArrowheads="1"/>
          </p:cNvSpPr>
          <p:nvPr>
            <p:ph type="title"/>
          </p:nvPr>
        </p:nvSpPr>
        <p:spPr bwMode="auto">
          <a:xfrm>
            <a:off x="431800" y="188913"/>
            <a:ext cx="7956550" cy="688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标题：</a:t>
            </a:r>
            <a:r>
              <a:rPr lang="en-US" altLang="zh-CN" smtClean="0"/>
              <a:t>36</a:t>
            </a:r>
            <a:r>
              <a:rPr lang="zh-CN" altLang="en-US" smtClean="0"/>
              <a:t>号黑体</a:t>
            </a:r>
            <a:r>
              <a:rPr lang="en-US" altLang="zh-CN" smtClean="0"/>
              <a:t>(Arial)</a:t>
            </a:r>
          </a:p>
        </p:txBody>
      </p:sp>
      <p:sp>
        <p:nvSpPr>
          <p:cNvPr id="1198085" name="Rectangle 5"/>
          <p:cNvSpPr>
            <a:spLocks noGrp="1" noChangeArrowheads="1"/>
          </p:cNvSpPr>
          <p:nvPr>
            <p:ph type="dt" sz="half" idx="2"/>
          </p:nvPr>
        </p:nvSpPr>
        <p:spPr bwMode="auto">
          <a:xfrm>
            <a:off x="6911975" y="6540500"/>
            <a:ext cx="1620838"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Bodoni MT Black" pitchFamily="18" charset="0"/>
                <a:ea typeface="Arial Unicode MS" pitchFamily="34" charset="-122"/>
                <a:cs typeface="Arial Unicode MS" pitchFamily="34" charset="-122"/>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1198086" name="Rectangle 6"/>
          <p:cNvSpPr>
            <a:spLocks noGrp="1" noChangeArrowheads="1"/>
          </p:cNvSpPr>
          <p:nvPr>
            <p:ph type="ftr" sz="quarter" idx="3"/>
          </p:nvPr>
        </p:nvSpPr>
        <p:spPr bwMode="auto">
          <a:xfrm>
            <a:off x="468313" y="6521450"/>
            <a:ext cx="6300787"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ctr">
              <a:defRPr sz="1400" smtClean="0"/>
            </a:lvl1pPr>
          </a:lstStyle>
          <a:p>
            <a:pPr>
              <a:defRPr/>
            </a:pPr>
            <a:r>
              <a:rPr lang="zh-CN" altLang="en-US"/>
              <a:t>信息素养</a:t>
            </a:r>
            <a:r>
              <a:rPr lang="en-US" altLang="zh-CN"/>
              <a:t>-</a:t>
            </a:r>
            <a:r>
              <a:rPr lang="zh-CN" altLang="en-US"/>
              <a:t>培训课件</a:t>
            </a:r>
          </a:p>
        </p:txBody>
      </p:sp>
      <p:sp>
        <p:nvSpPr>
          <p:cNvPr id="1198087" name="Rectangle 7"/>
          <p:cNvSpPr>
            <a:spLocks noGrp="1" noChangeArrowheads="1"/>
          </p:cNvSpPr>
          <p:nvPr>
            <p:ph type="sldNum" sz="quarter" idx="4"/>
          </p:nvPr>
        </p:nvSpPr>
        <p:spPr bwMode="auto">
          <a:xfrm>
            <a:off x="8351838" y="6524625"/>
            <a:ext cx="792162"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Tahoma" pitchFamily="34" charset="0"/>
                <a:ea typeface="宋体" pitchFamily="2" charset="-122"/>
              </a:defRPr>
            </a:lvl1pPr>
          </a:lstStyle>
          <a:p>
            <a:pPr>
              <a:defRPr/>
            </a:pPr>
            <a:fld id="{4CC4C320-42CF-473E-8D9D-5CB97EAAF145}" type="slidenum">
              <a:rPr lang="en-US" altLang="zh-CN"/>
              <a:pPr>
                <a:defRPr/>
              </a:pPr>
              <a:t>‹#›</a:t>
            </a:fld>
            <a:endParaRPr lang="en-US" altLang="zh-CN"/>
          </a:p>
        </p:txBody>
      </p:sp>
      <p:sp>
        <p:nvSpPr>
          <p:cNvPr id="1198090" name="Rectangle 10"/>
          <p:cNvSpPr>
            <a:spLocks noChangeArrowheads="1"/>
          </p:cNvSpPr>
          <p:nvPr/>
        </p:nvSpPr>
        <p:spPr bwMode="auto">
          <a:xfrm>
            <a:off x="431800" y="908050"/>
            <a:ext cx="8640763" cy="71438"/>
          </a:xfrm>
          <a:prstGeom prst="rect">
            <a:avLst/>
          </a:prstGeom>
          <a:gradFill rotWithShape="1">
            <a:gsLst>
              <a:gs pos="0">
                <a:srgbClr val="16388A"/>
              </a:gs>
              <a:gs pos="100000">
                <a:srgbClr val="16388A">
                  <a:gamma/>
                  <a:tint val="0"/>
                  <a:invGamma/>
                </a:srgbClr>
              </a:gs>
            </a:gsLst>
            <a:lin ang="0" scaled="1"/>
          </a:gradFill>
          <a:ln w="19050" algn="ctr">
            <a:noFill/>
            <a:miter lim="800000"/>
            <a:headEnd/>
            <a:tailEnd/>
          </a:ln>
          <a:effectLst/>
        </p:spPr>
        <p:txBody>
          <a:bodyPr wrap="none" anchor="ctr"/>
          <a:lstStyle/>
          <a:p>
            <a:pPr>
              <a:defRPr/>
            </a:pPr>
            <a:endParaRPr lang="zh-CN" altLang="en-US"/>
          </a:p>
        </p:txBody>
      </p:sp>
      <p:sp>
        <p:nvSpPr>
          <p:cNvPr id="1198091" name="Rectangle 11"/>
          <p:cNvSpPr>
            <a:spLocks noChangeArrowheads="1"/>
          </p:cNvSpPr>
          <p:nvPr/>
        </p:nvSpPr>
        <p:spPr bwMode="auto">
          <a:xfrm>
            <a:off x="468313" y="6432550"/>
            <a:ext cx="8493125" cy="428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198092" name="Rectangle 12"/>
          <p:cNvSpPr>
            <a:spLocks noChangeArrowheads="1"/>
          </p:cNvSpPr>
          <p:nvPr/>
        </p:nvSpPr>
        <p:spPr bwMode="auto">
          <a:xfrm>
            <a:off x="468313" y="6489700"/>
            <a:ext cx="8493125" cy="174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198095" name="Rectangle 15"/>
          <p:cNvSpPr>
            <a:spLocks noChangeArrowheads="1"/>
          </p:cNvSpPr>
          <p:nvPr/>
        </p:nvSpPr>
        <p:spPr bwMode="auto">
          <a:xfrm>
            <a:off x="431800" y="908050"/>
            <a:ext cx="8640763" cy="71438"/>
          </a:xfrm>
          <a:prstGeom prst="rect">
            <a:avLst/>
          </a:prstGeom>
          <a:gradFill rotWithShape="1">
            <a:gsLst>
              <a:gs pos="0">
                <a:srgbClr val="16388A"/>
              </a:gs>
              <a:gs pos="100000">
                <a:srgbClr val="16388A">
                  <a:gamma/>
                  <a:tint val="0"/>
                  <a:invGamma/>
                </a:srgbClr>
              </a:gs>
            </a:gsLst>
            <a:lin ang="0" scaled="1"/>
          </a:gradFill>
          <a:ln w="19050" algn="ctr">
            <a:noFill/>
            <a:miter lim="800000"/>
            <a:headEnd/>
            <a:tailEnd/>
          </a:ln>
          <a:effectLst/>
        </p:spPr>
        <p:txBody>
          <a:bodyPr wrap="none" anchor="ctr"/>
          <a:lstStyle/>
          <a:p>
            <a:pPr>
              <a:defRPr/>
            </a:pPr>
            <a:endParaRPr lang="zh-CN" altLang="en-US"/>
          </a:p>
        </p:txBody>
      </p:sp>
      <p:sp>
        <p:nvSpPr>
          <p:cNvPr id="1198096" name="Rectangle 16"/>
          <p:cNvSpPr>
            <a:spLocks noChangeArrowheads="1"/>
          </p:cNvSpPr>
          <p:nvPr/>
        </p:nvSpPr>
        <p:spPr bwMode="auto">
          <a:xfrm>
            <a:off x="468313" y="6432550"/>
            <a:ext cx="8493125" cy="428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198098" name="Text Box 18"/>
          <p:cNvSpPr txBox="1">
            <a:spLocks noChangeArrowheads="1"/>
          </p:cNvSpPr>
          <p:nvPr/>
        </p:nvSpPr>
        <p:spPr bwMode="auto">
          <a:xfrm>
            <a:off x="3852863" y="6538913"/>
            <a:ext cx="3024187" cy="274637"/>
          </a:xfrm>
          <a:prstGeom prst="rect">
            <a:avLst/>
          </a:prstGeom>
          <a:noFill/>
          <a:ln w="10000" algn="ctr">
            <a:noFill/>
            <a:miter lim="800000"/>
            <a:headEnd/>
            <a:tailEnd/>
          </a:ln>
          <a:effectLst/>
        </p:spPr>
        <p:txBody>
          <a:bodyPr>
            <a:spAutoFit/>
          </a:bodyPr>
          <a:lstStyle/>
          <a:p>
            <a:pPr marL="173038" indent="-173038">
              <a:spcBef>
                <a:spcPct val="50000"/>
              </a:spcBef>
              <a:defRPr/>
            </a:pPr>
            <a:r>
              <a:rPr lang="en-US" altLang="zh-CN" sz="1200">
                <a:latin typeface="华文新魏" pitchFamily="2" charset="-122"/>
                <a:ea typeface="华文新魏" pitchFamily="2" charset="-122"/>
              </a:rPr>
              <a:t>CopyRight</a:t>
            </a:r>
            <a:r>
              <a:rPr lang="en-US" altLang="zh-CN" sz="1200">
                <a:solidFill>
                  <a:srgbClr val="009999"/>
                </a:solidFill>
                <a:ea typeface="华文新魏" pitchFamily="2" charset="-122"/>
              </a:rPr>
              <a:t>©</a:t>
            </a:r>
            <a:r>
              <a:rPr lang="en-US" altLang="zh-CN" sz="1200">
                <a:latin typeface="华文新魏" pitchFamily="2" charset="-122"/>
                <a:ea typeface="华文新魏" pitchFamily="2" charset="-122"/>
              </a:rPr>
              <a:t>CALIS</a:t>
            </a:r>
            <a:r>
              <a:rPr lang="zh-CN" altLang="en-US" sz="1200">
                <a:latin typeface="华文新魏" pitchFamily="2" charset="-122"/>
                <a:ea typeface="华文新魏" pitchFamily="2" charset="-122"/>
              </a:rPr>
              <a:t>三期建设咨询服务项目</a:t>
            </a:r>
          </a:p>
        </p:txBody>
      </p:sp>
      <p:pic>
        <p:nvPicPr>
          <p:cNvPr id="1040" name="Picture 21" descr="CALIS-Logo"/>
          <p:cNvPicPr>
            <a:picLocks noChangeAspect="1" noChangeArrowheads="1"/>
          </p:cNvPicPr>
          <p:nvPr/>
        </p:nvPicPr>
        <p:blipFill>
          <a:blip r:embed="rId16" cstate="print">
            <a:clrChange>
              <a:clrFrom>
                <a:srgbClr val="FAFFFE"/>
              </a:clrFrom>
              <a:clrTo>
                <a:srgbClr val="FAFFFE">
                  <a:alpha val="0"/>
                </a:srgbClr>
              </a:clrTo>
            </a:clrChange>
          </a:blip>
          <a:srcRect/>
          <a:stretch>
            <a:fillRect/>
          </a:stretch>
        </p:blipFill>
        <p:spPr bwMode="auto">
          <a:xfrm>
            <a:off x="8472488" y="115888"/>
            <a:ext cx="4206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med">
    <p:random/>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a:solidFill>
            <a:srgbClr val="800000"/>
          </a:solidFill>
          <a:latin typeface="+mj-lt"/>
          <a:ea typeface="+mj-ea"/>
          <a:cs typeface="+mj-cs"/>
        </a:defRPr>
      </a:lvl1pPr>
      <a:lvl2pPr algn="l" rtl="0" eaLnBrk="0" fontAlgn="base" hangingPunct="0">
        <a:spcBef>
          <a:spcPct val="0"/>
        </a:spcBef>
        <a:spcAft>
          <a:spcPct val="0"/>
        </a:spcAft>
        <a:defRPr sz="3600">
          <a:solidFill>
            <a:srgbClr val="800000"/>
          </a:solidFill>
          <a:latin typeface="Arial" charset="0"/>
          <a:ea typeface="黑体" pitchFamily="2" charset="-122"/>
        </a:defRPr>
      </a:lvl2pPr>
      <a:lvl3pPr algn="l" rtl="0" eaLnBrk="0" fontAlgn="base" hangingPunct="0">
        <a:spcBef>
          <a:spcPct val="0"/>
        </a:spcBef>
        <a:spcAft>
          <a:spcPct val="0"/>
        </a:spcAft>
        <a:defRPr sz="3600">
          <a:solidFill>
            <a:srgbClr val="800000"/>
          </a:solidFill>
          <a:latin typeface="Arial" charset="0"/>
          <a:ea typeface="黑体" pitchFamily="2" charset="-122"/>
        </a:defRPr>
      </a:lvl3pPr>
      <a:lvl4pPr algn="l" rtl="0" eaLnBrk="0" fontAlgn="base" hangingPunct="0">
        <a:spcBef>
          <a:spcPct val="0"/>
        </a:spcBef>
        <a:spcAft>
          <a:spcPct val="0"/>
        </a:spcAft>
        <a:defRPr sz="3600">
          <a:solidFill>
            <a:srgbClr val="800000"/>
          </a:solidFill>
          <a:latin typeface="Arial" charset="0"/>
          <a:ea typeface="黑体" pitchFamily="2" charset="-122"/>
        </a:defRPr>
      </a:lvl4pPr>
      <a:lvl5pPr algn="l" rtl="0" eaLnBrk="0" fontAlgn="base" hangingPunct="0">
        <a:spcBef>
          <a:spcPct val="0"/>
        </a:spcBef>
        <a:spcAft>
          <a:spcPct val="0"/>
        </a:spcAft>
        <a:defRPr sz="3600">
          <a:solidFill>
            <a:srgbClr val="800000"/>
          </a:solidFill>
          <a:latin typeface="Arial" charset="0"/>
          <a:ea typeface="黑体" pitchFamily="2" charset="-122"/>
        </a:defRPr>
      </a:lvl5pPr>
      <a:lvl6pPr marL="457200" algn="l" rtl="0" fontAlgn="base">
        <a:spcBef>
          <a:spcPct val="0"/>
        </a:spcBef>
        <a:spcAft>
          <a:spcPct val="0"/>
        </a:spcAft>
        <a:defRPr sz="3600">
          <a:solidFill>
            <a:srgbClr val="800000"/>
          </a:solidFill>
          <a:latin typeface="Arial" charset="0"/>
          <a:ea typeface="黑体" pitchFamily="2" charset="-122"/>
        </a:defRPr>
      </a:lvl6pPr>
      <a:lvl7pPr marL="914400" algn="l" rtl="0" fontAlgn="base">
        <a:spcBef>
          <a:spcPct val="0"/>
        </a:spcBef>
        <a:spcAft>
          <a:spcPct val="0"/>
        </a:spcAft>
        <a:defRPr sz="3600">
          <a:solidFill>
            <a:srgbClr val="800000"/>
          </a:solidFill>
          <a:latin typeface="Arial" charset="0"/>
          <a:ea typeface="黑体" pitchFamily="2" charset="-122"/>
        </a:defRPr>
      </a:lvl7pPr>
      <a:lvl8pPr marL="1371600" algn="l" rtl="0" fontAlgn="base">
        <a:spcBef>
          <a:spcPct val="0"/>
        </a:spcBef>
        <a:spcAft>
          <a:spcPct val="0"/>
        </a:spcAft>
        <a:defRPr sz="3600">
          <a:solidFill>
            <a:srgbClr val="800000"/>
          </a:solidFill>
          <a:latin typeface="Arial" charset="0"/>
          <a:ea typeface="黑体" pitchFamily="2" charset="-122"/>
        </a:defRPr>
      </a:lvl8pPr>
      <a:lvl9pPr marL="1828800" algn="l" rtl="0" fontAlgn="base">
        <a:spcBef>
          <a:spcPct val="0"/>
        </a:spcBef>
        <a:spcAft>
          <a:spcPct val="0"/>
        </a:spcAft>
        <a:defRPr sz="3600">
          <a:solidFill>
            <a:srgbClr val="800000"/>
          </a:solidFill>
          <a:latin typeface="Arial" charset="0"/>
          <a:ea typeface="黑体" pitchFamily="2" charset="-122"/>
        </a:defRPr>
      </a:lvl9pPr>
    </p:titleStyle>
    <p:bodyStyle>
      <a:lvl1pPr marL="342900" indent="-342900" algn="l" rtl="0" eaLnBrk="0" fontAlgn="base" hangingPunct="0">
        <a:lnSpc>
          <a:spcPct val="110000"/>
        </a:lnSpc>
        <a:spcBef>
          <a:spcPct val="10000"/>
        </a:spcBef>
        <a:spcAft>
          <a:spcPct val="0"/>
        </a:spcAft>
        <a:buSzPct val="110000"/>
        <a:buFont typeface="Wingdings" pitchFamily="2" charset="2"/>
        <a:buChar char="p"/>
        <a:defRPr sz="2800">
          <a:solidFill>
            <a:srgbClr val="CC0000"/>
          </a:solidFill>
          <a:latin typeface="+mn-lt"/>
          <a:ea typeface="+mn-ea"/>
          <a:cs typeface="+mn-cs"/>
        </a:defRPr>
      </a:lvl1pPr>
      <a:lvl2pPr marL="647700" indent="-303213" algn="l" rtl="0" eaLnBrk="0" fontAlgn="base" hangingPunct="0">
        <a:lnSpc>
          <a:spcPct val="110000"/>
        </a:lnSpc>
        <a:spcBef>
          <a:spcPct val="10000"/>
        </a:spcBef>
        <a:spcAft>
          <a:spcPct val="0"/>
        </a:spcAft>
        <a:buClr>
          <a:schemeClr val="hlink"/>
        </a:buClr>
        <a:buFont typeface="Wingdings" pitchFamily="2" charset="2"/>
        <a:buChar char="n"/>
        <a:defRPr sz="2400" b="1">
          <a:solidFill>
            <a:schemeClr val="hlink"/>
          </a:solidFill>
          <a:latin typeface="Times New Roman" pitchFamily="18" charset="0"/>
          <a:ea typeface="楷体_GB2312" pitchFamily="49" charset="-122"/>
        </a:defRPr>
      </a:lvl2pPr>
      <a:lvl3pPr marL="965200" indent="-315913" algn="l" rtl="0" eaLnBrk="0" fontAlgn="base" hangingPunct="0">
        <a:lnSpc>
          <a:spcPct val="110000"/>
        </a:lnSpc>
        <a:spcBef>
          <a:spcPct val="10000"/>
        </a:spcBef>
        <a:spcAft>
          <a:spcPct val="0"/>
        </a:spcAft>
        <a:buSzPct val="110000"/>
        <a:buFont typeface="Wingdings" pitchFamily="2" charset="2"/>
        <a:buChar char="ü"/>
        <a:defRPr sz="2000">
          <a:solidFill>
            <a:schemeClr val="accent2"/>
          </a:solidFill>
          <a:latin typeface="Times New Roman" pitchFamily="18" charset="0"/>
          <a:ea typeface="华文新魏"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468313" y="1125538"/>
            <a:ext cx="8461375" cy="524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第一级：</a:t>
            </a:r>
            <a:r>
              <a:rPr lang="en-US" altLang="zh-CN" smtClean="0"/>
              <a:t>28</a:t>
            </a:r>
            <a:r>
              <a:rPr lang="zh-CN" altLang="en-US" smtClean="0"/>
              <a:t>号黑体</a:t>
            </a:r>
            <a:r>
              <a:rPr lang="en-US" altLang="zh-CN" smtClean="0"/>
              <a:t>(Arial)</a:t>
            </a:r>
          </a:p>
          <a:p>
            <a:pPr lvl="1"/>
            <a:r>
              <a:rPr lang="zh-CN" altLang="en-US" smtClean="0"/>
              <a:t>第二级：</a:t>
            </a:r>
            <a:r>
              <a:rPr lang="en-US" altLang="zh-CN" smtClean="0"/>
              <a:t>24</a:t>
            </a:r>
            <a:r>
              <a:rPr lang="zh-CN" altLang="en-US" smtClean="0"/>
              <a:t>号楷体</a:t>
            </a:r>
            <a:r>
              <a:rPr lang="en-US" altLang="zh-CN" smtClean="0"/>
              <a:t>_GB2312(Times New Roman)</a:t>
            </a:r>
            <a:r>
              <a:rPr lang="zh-CN" altLang="en-US" smtClean="0"/>
              <a:t>，粗体</a:t>
            </a:r>
          </a:p>
          <a:p>
            <a:pPr lvl="2"/>
            <a:r>
              <a:rPr lang="zh-CN" altLang="en-US" smtClean="0"/>
              <a:t>第三级：</a:t>
            </a:r>
            <a:r>
              <a:rPr lang="en-US" altLang="zh-CN" smtClean="0"/>
              <a:t>20</a:t>
            </a:r>
            <a:r>
              <a:rPr lang="zh-CN" altLang="en-US" smtClean="0"/>
              <a:t>号华文新魏</a:t>
            </a:r>
            <a:r>
              <a:rPr lang="en-US" altLang="zh-CN" smtClean="0"/>
              <a:t>(Times New Roman)</a:t>
            </a:r>
          </a:p>
        </p:txBody>
      </p:sp>
      <p:graphicFrame>
        <p:nvGraphicFramePr>
          <p:cNvPr id="1026" name="Object 19"/>
          <p:cNvGraphicFramePr>
            <a:graphicFrameLocks noChangeAspect="1"/>
          </p:cNvGraphicFramePr>
          <p:nvPr/>
        </p:nvGraphicFramePr>
        <p:xfrm>
          <a:off x="3851275" y="2492375"/>
          <a:ext cx="1408113" cy="2376488"/>
        </p:xfrm>
        <a:graphic>
          <a:graphicData uri="http://schemas.openxmlformats.org/presentationml/2006/ole">
            <mc:AlternateContent xmlns:mc="http://schemas.openxmlformats.org/markup-compatibility/2006">
              <mc:Choice xmlns:v="urn:schemas-microsoft-com:vml" Requires="v">
                <p:oleObj spid="_x0000_s24683" name="位图图像" r:id="rId14" imgW="1495634" imgH="2523810" progId="PBrush">
                  <p:embed/>
                </p:oleObj>
              </mc:Choice>
              <mc:Fallback>
                <p:oleObj name="位图图像" r:id="rId14" imgW="1495634" imgH="2523810" progId="PBrush">
                  <p:embed/>
                  <p:pic>
                    <p:nvPicPr>
                      <p:cNvPr id="0" name="Picture 13"/>
                      <p:cNvPicPr>
                        <a:picLocks noChangeAspect="1" noChangeArrowheads="1"/>
                      </p:cNvPicPr>
                      <p:nvPr/>
                    </p:nvPicPr>
                    <p:blipFill>
                      <a:blip r:embed="rId15">
                        <a:lum bright="80000" contrast="-70000"/>
                        <a:extLst>
                          <a:ext uri="{28A0092B-C50C-407E-A947-70E740481C1C}">
                            <a14:useLocalDpi xmlns:a14="http://schemas.microsoft.com/office/drawing/2010/main" val="0"/>
                          </a:ext>
                        </a:extLst>
                      </a:blip>
                      <a:srcRect/>
                      <a:stretch>
                        <a:fillRect/>
                      </a:stretch>
                    </p:blipFill>
                    <p:spPr bwMode="auto">
                      <a:xfrm>
                        <a:off x="3851275" y="2492375"/>
                        <a:ext cx="1408113"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082" name="Rectangle 2"/>
          <p:cNvSpPr>
            <a:spLocks noChangeArrowheads="1"/>
          </p:cNvSpPr>
          <p:nvPr/>
        </p:nvSpPr>
        <p:spPr bwMode="auto">
          <a:xfrm>
            <a:off x="468313" y="6489700"/>
            <a:ext cx="8493125" cy="174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030" name="Rectangle 3"/>
          <p:cNvSpPr>
            <a:spLocks noGrp="1" noChangeArrowheads="1"/>
          </p:cNvSpPr>
          <p:nvPr>
            <p:ph type="title"/>
          </p:nvPr>
        </p:nvSpPr>
        <p:spPr bwMode="auto">
          <a:xfrm>
            <a:off x="431800" y="188913"/>
            <a:ext cx="7956550" cy="688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标题：</a:t>
            </a:r>
            <a:r>
              <a:rPr lang="en-US" altLang="zh-CN" smtClean="0"/>
              <a:t>36</a:t>
            </a:r>
            <a:r>
              <a:rPr lang="zh-CN" altLang="en-US" smtClean="0"/>
              <a:t>号黑体</a:t>
            </a:r>
            <a:r>
              <a:rPr lang="en-US" altLang="zh-CN" smtClean="0"/>
              <a:t>(Arial)</a:t>
            </a:r>
          </a:p>
        </p:txBody>
      </p:sp>
      <p:sp>
        <p:nvSpPr>
          <p:cNvPr id="1198085" name="Rectangle 5"/>
          <p:cNvSpPr>
            <a:spLocks noGrp="1" noChangeArrowheads="1"/>
          </p:cNvSpPr>
          <p:nvPr>
            <p:ph type="dt" sz="half" idx="2"/>
          </p:nvPr>
        </p:nvSpPr>
        <p:spPr bwMode="auto">
          <a:xfrm>
            <a:off x="6911975" y="6540500"/>
            <a:ext cx="1620838"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Bodoni MT Black" pitchFamily="18" charset="0"/>
                <a:ea typeface="Arial Unicode MS" pitchFamily="34" charset="-122"/>
                <a:cs typeface="Arial Unicode MS" pitchFamily="34" charset="-122"/>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1198086" name="Rectangle 6"/>
          <p:cNvSpPr>
            <a:spLocks noGrp="1" noChangeArrowheads="1"/>
          </p:cNvSpPr>
          <p:nvPr>
            <p:ph type="ftr" sz="quarter" idx="3"/>
          </p:nvPr>
        </p:nvSpPr>
        <p:spPr bwMode="auto">
          <a:xfrm>
            <a:off x="468313" y="6521450"/>
            <a:ext cx="6300787"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ctr">
              <a:defRPr sz="1400" smtClean="0"/>
            </a:lvl1pPr>
          </a:lstStyle>
          <a:p>
            <a:pPr>
              <a:defRPr/>
            </a:pPr>
            <a:r>
              <a:rPr lang="zh-CN" altLang="en-US"/>
              <a:t>信息素养</a:t>
            </a:r>
            <a:r>
              <a:rPr lang="en-US" altLang="zh-CN"/>
              <a:t>-</a:t>
            </a:r>
            <a:r>
              <a:rPr lang="zh-CN" altLang="en-US"/>
              <a:t>培训课件</a:t>
            </a:r>
          </a:p>
        </p:txBody>
      </p:sp>
      <p:sp>
        <p:nvSpPr>
          <p:cNvPr id="1198087" name="Rectangle 7"/>
          <p:cNvSpPr>
            <a:spLocks noGrp="1" noChangeArrowheads="1"/>
          </p:cNvSpPr>
          <p:nvPr>
            <p:ph type="sldNum" sz="quarter" idx="4"/>
          </p:nvPr>
        </p:nvSpPr>
        <p:spPr bwMode="auto">
          <a:xfrm>
            <a:off x="8351838" y="6524625"/>
            <a:ext cx="792162"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Tahoma" pitchFamily="34" charset="0"/>
                <a:ea typeface="宋体" pitchFamily="2" charset="-122"/>
              </a:defRPr>
            </a:lvl1pPr>
          </a:lstStyle>
          <a:p>
            <a:pPr>
              <a:defRPr/>
            </a:pPr>
            <a:fld id="{4CC4C320-42CF-473E-8D9D-5CB97EAAF145}" type="slidenum">
              <a:rPr lang="en-US" altLang="zh-CN"/>
              <a:pPr>
                <a:defRPr/>
              </a:pPr>
              <a:t>‹#›</a:t>
            </a:fld>
            <a:endParaRPr lang="en-US" altLang="zh-CN"/>
          </a:p>
        </p:txBody>
      </p:sp>
      <p:sp>
        <p:nvSpPr>
          <p:cNvPr id="1198090" name="Rectangle 10"/>
          <p:cNvSpPr>
            <a:spLocks noChangeArrowheads="1"/>
          </p:cNvSpPr>
          <p:nvPr/>
        </p:nvSpPr>
        <p:spPr bwMode="auto">
          <a:xfrm>
            <a:off x="431800" y="908050"/>
            <a:ext cx="8640763" cy="71438"/>
          </a:xfrm>
          <a:prstGeom prst="rect">
            <a:avLst/>
          </a:prstGeom>
          <a:gradFill rotWithShape="1">
            <a:gsLst>
              <a:gs pos="0">
                <a:srgbClr val="16388A"/>
              </a:gs>
              <a:gs pos="100000">
                <a:srgbClr val="16388A">
                  <a:gamma/>
                  <a:tint val="0"/>
                  <a:invGamma/>
                </a:srgbClr>
              </a:gs>
            </a:gsLst>
            <a:lin ang="0" scaled="1"/>
          </a:gradFill>
          <a:ln w="19050" algn="ctr">
            <a:noFill/>
            <a:miter lim="800000"/>
            <a:headEnd/>
            <a:tailEnd/>
          </a:ln>
          <a:effectLst/>
        </p:spPr>
        <p:txBody>
          <a:bodyPr wrap="none" anchor="ctr"/>
          <a:lstStyle/>
          <a:p>
            <a:pPr>
              <a:defRPr/>
            </a:pPr>
            <a:endParaRPr lang="zh-CN" altLang="en-US"/>
          </a:p>
        </p:txBody>
      </p:sp>
      <p:sp>
        <p:nvSpPr>
          <p:cNvPr id="1198091" name="Rectangle 11"/>
          <p:cNvSpPr>
            <a:spLocks noChangeArrowheads="1"/>
          </p:cNvSpPr>
          <p:nvPr/>
        </p:nvSpPr>
        <p:spPr bwMode="auto">
          <a:xfrm>
            <a:off x="468313" y="6432550"/>
            <a:ext cx="8493125" cy="428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198092" name="Rectangle 12"/>
          <p:cNvSpPr>
            <a:spLocks noChangeArrowheads="1"/>
          </p:cNvSpPr>
          <p:nvPr/>
        </p:nvSpPr>
        <p:spPr bwMode="auto">
          <a:xfrm>
            <a:off x="468313" y="6489700"/>
            <a:ext cx="8493125" cy="174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198095" name="Rectangle 15"/>
          <p:cNvSpPr>
            <a:spLocks noChangeArrowheads="1"/>
          </p:cNvSpPr>
          <p:nvPr/>
        </p:nvSpPr>
        <p:spPr bwMode="auto">
          <a:xfrm>
            <a:off x="431800" y="908050"/>
            <a:ext cx="8640763" cy="71438"/>
          </a:xfrm>
          <a:prstGeom prst="rect">
            <a:avLst/>
          </a:prstGeom>
          <a:gradFill rotWithShape="1">
            <a:gsLst>
              <a:gs pos="0">
                <a:srgbClr val="16388A"/>
              </a:gs>
              <a:gs pos="100000">
                <a:srgbClr val="16388A">
                  <a:gamma/>
                  <a:tint val="0"/>
                  <a:invGamma/>
                </a:srgbClr>
              </a:gs>
            </a:gsLst>
            <a:lin ang="0" scaled="1"/>
          </a:gradFill>
          <a:ln w="19050" algn="ctr">
            <a:noFill/>
            <a:miter lim="800000"/>
            <a:headEnd/>
            <a:tailEnd/>
          </a:ln>
          <a:effectLst/>
        </p:spPr>
        <p:txBody>
          <a:bodyPr wrap="none" anchor="ctr"/>
          <a:lstStyle/>
          <a:p>
            <a:pPr>
              <a:defRPr/>
            </a:pPr>
            <a:endParaRPr lang="zh-CN" altLang="en-US"/>
          </a:p>
        </p:txBody>
      </p:sp>
      <p:sp>
        <p:nvSpPr>
          <p:cNvPr id="1198096" name="Rectangle 16"/>
          <p:cNvSpPr>
            <a:spLocks noChangeArrowheads="1"/>
          </p:cNvSpPr>
          <p:nvPr/>
        </p:nvSpPr>
        <p:spPr bwMode="auto">
          <a:xfrm>
            <a:off x="468313" y="6432550"/>
            <a:ext cx="8493125" cy="42863"/>
          </a:xfrm>
          <a:prstGeom prst="rect">
            <a:avLst/>
          </a:prstGeom>
          <a:gradFill rotWithShape="1">
            <a:gsLst>
              <a:gs pos="0">
                <a:schemeClr val="hlink">
                  <a:alpha val="35001"/>
                </a:schemeClr>
              </a:gs>
              <a:gs pos="100000">
                <a:srgbClr val="16388A">
                  <a:alpha val="95000"/>
                </a:srgbClr>
              </a:gs>
            </a:gsLst>
            <a:lin ang="0" scaled="1"/>
          </a:gradFill>
          <a:ln w="19050" algn="ctr">
            <a:noFill/>
            <a:miter lim="800000"/>
            <a:headEnd/>
            <a:tailEnd/>
          </a:ln>
          <a:effectLst/>
        </p:spPr>
        <p:txBody>
          <a:bodyPr wrap="none" anchor="ctr"/>
          <a:lstStyle/>
          <a:p>
            <a:pPr>
              <a:defRPr/>
            </a:pPr>
            <a:endParaRPr lang="zh-CN" altLang="en-US"/>
          </a:p>
        </p:txBody>
      </p:sp>
      <p:sp>
        <p:nvSpPr>
          <p:cNvPr id="1198098" name="Text Box 18"/>
          <p:cNvSpPr txBox="1">
            <a:spLocks noChangeArrowheads="1"/>
          </p:cNvSpPr>
          <p:nvPr/>
        </p:nvSpPr>
        <p:spPr bwMode="auto">
          <a:xfrm>
            <a:off x="3852863" y="6538913"/>
            <a:ext cx="3024187" cy="274637"/>
          </a:xfrm>
          <a:prstGeom prst="rect">
            <a:avLst/>
          </a:prstGeom>
          <a:noFill/>
          <a:ln w="10000" algn="ctr">
            <a:noFill/>
            <a:miter lim="800000"/>
            <a:headEnd/>
            <a:tailEnd/>
          </a:ln>
          <a:effectLst/>
        </p:spPr>
        <p:txBody>
          <a:bodyPr>
            <a:spAutoFit/>
          </a:bodyPr>
          <a:lstStyle/>
          <a:p>
            <a:pPr marL="173038" indent="-173038">
              <a:spcBef>
                <a:spcPct val="50000"/>
              </a:spcBef>
              <a:defRPr/>
            </a:pPr>
            <a:r>
              <a:rPr lang="en-US" altLang="zh-CN" sz="1200">
                <a:latin typeface="华文新魏" pitchFamily="2" charset="-122"/>
                <a:ea typeface="华文新魏" pitchFamily="2" charset="-122"/>
              </a:rPr>
              <a:t>CopyRight</a:t>
            </a:r>
            <a:r>
              <a:rPr lang="en-US" altLang="zh-CN" sz="1200">
                <a:solidFill>
                  <a:srgbClr val="009999"/>
                </a:solidFill>
                <a:ea typeface="华文新魏" pitchFamily="2" charset="-122"/>
              </a:rPr>
              <a:t>©</a:t>
            </a:r>
            <a:r>
              <a:rPr lang="en-US" altLang="zh-CN" sz="1200">
                <a:latin typeface="华文新魏" pitchFamily="2" charset="-122"/>
                <a:ea typeface="华文新魏" pitchFamily="2" charset="-122"/>
              </a:rPr>
              <a:t>CALIS</a:t>
            </a:r>
            <a:r>
              <a:rPr lang="zh-CN" altLang="en-US" sz="1200">
                <a:latin typeface="华文新魏" pitchFamily="2" charset="-122"/>
                <a:ea typeface="华文新魏" pitchFamily="2" charset="-122"/>
              </a:rPr>
              <a:t>三期建设咨询服务项目</a:t>
            </a:r>
          </a:p>
        </p:txBody>
      </p:sp>
      <p:pic>
        <p:nvPicPr>
          <p:cNvPr id="1040" name="Picture 21" descr="CALIS-Logo"/>
          <p:cNvPicPr>
            <a:picLocks noChangeAspect="1" noChangeArrowheads="1"/>
          </p:cNvPicPr>
          <p:nvPr/>
        </p:nvPicPr>
        <p:blipFill>
          <a:blip r:embed="rId16" cstate="print">
            <a:clrChange>
              <a:clrFrom>
                <a:srgbClr val="FAFFFE"/>
              </a:clrFrom>
              <a:clrTo>
                <a:srgbClr val="FAFFFE">
                  <a:alpha val="0"/>
                </a:srgbClr>
              </a:clrTo>
            </a:clrChange>
          </a:blip>
          <a:srcRect/>
          <a:stretch>
            <a:fillRect/>
          </a:stretch>
        </p:blipFill>
        <p:spPr bwMode="auto">
          <a:xfrm>
            <a:off x="8472488" y="115888"/>
            <a:ext cx="4206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med">
    <p:random/>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a:solidFill>
            <a:srgbClr val="800000"/>
          </a:solidFill>
          <a:latin typeface="+mj-lt"/>
          <a:ea typeface="+mj-ea"/>
          <a:cs typeface="+mj-cs"/>
        </a:defRPr>
      </a:lvl1pPr>
      <a:lvl2pPr algn="l" rtl="0" eaLnBrk="0" fontAlgn="base" hangingPunct="0">
        <a:spcBef>
          <a:spcPct val="0"/>
        </a:spcBef>
        <a:spcAft>
          <a:spcPct val="0"/>
        </a:spcAft>
        <a:defRPr sz="3600">
          <a:solidFill>
            <a:srgbClr val="800000"/>
          </a:solidFill>
          <a:latin typeface="Arial" charset="0"/>
          <a:ea typeface="黑体" pitchFamily="2" charset="-122"/>
        </a:defRPr>
      </a:lvl2pPr>
      <a:lvl3pPr algn="l" rtl="0" eaLnBrk="0" fontAlgn="base" hangingPunct="0">
        <a:spcBef>
          <a:spcPct val="0"/>
        </a:spcBef>
        <a:spcAft>
          <a:spcPct val="0"/>
        </a:spcAft>
        <a:defRPr sz="3600">
          <a:solidFill>
            <a:srgbClr val="800000"/>
          </a:solidFill>
          <a:latin typeface="Arial" charset="0"/>
          <a:ea typeface="黑体" pitchFamily="2" charset="-122"/>
        </a:defRPr>
      </a:lvl3pPr>
      <a:lvl4pPr algn="l" rtl="0" eaLnBrk="0" fontAlgn="base" hangingPunct="0">
        <a:spcBef>
          <a:spcPct val="0"/>
        </a:spcBef>
        <a:spcAft>
          <a:spcPct val="0"/>
        </a:spcAft>
        <a:defRPr sz="3600">
          <a:solidFill>
            <a:srgbClr val="800000"/>
          </a:solidFill>
          <a:latin typeface="Arial" charset="0"/>
          <a:ea typeface="黑体" pitchFamily="2" charset="-122"/>
        </a:defRPr>
      </a:lvl4pPr>
      <a:lvl5pPr algn="l" rtl="0" eaLnBrk="0" fontAlgn="base" hangingPunct="0">
        <a:spcBef>
          <a:spcPct val="0"/>
        </a:spcBef>
        <a:spcAft>
          <a:spcPct val="0"/>
        </a:spcAft>
        <a:defRPr sz="3600">
          <a:solidFill>
            <a:srgbClr val="800000"/>
          </a:solidFill>
          <a:latin typeface="Arial" charset="0"/>
          <a:ea typeface="黑体" pitchFamily="2" charset="-122"/>
        </a:defRPr>
      </a:lvl5pPr>
      <a:lvl6pPr marL="457200" algn="l" rtl="0" fontAlgn="base">
        <a:spcBef>
          <a:spcPct val="0"/>
        </a:spcBef>
        <a:spcAft>
          <a:spcPct val="0"/>
        </a:spcAft>
        <a:defRPr sz="3600">
          <a:solidFill>
            <a:srgbClr val="800000"/>
          </a:solidFill>
          <a:latin typeface="Arial" charset="0"/>
          <a:ea typeface="黑体" pitchFamily="2" charset="-122"/>
        </a:defRPr>
      </a:lvl6pPr>
      <a:lvl7pPr marL="914400" algn="l" rtl="0" fontAlgn="base">
        <a:spcBef>
          <a:spcPct val="0"/>
        </a:spcBef>
        <a:spcAft>
          <a:spcPct val="0"/>
        </a:spcAft>
        <a:defRPr sz="3600">
          <a:solidFill>
            <a:srgbClr val="800000"/>
          </a:solidFill>
          <a:latin typeface="Arial" charset="0"/>
          <a:ea typeface="黑体" pitchFamily="2" charset="-122"/>
        </a:defRPr>
      </a:lvl7pPr>
      <a:lvl8pPr marL="1371600" algn="l" rtl="0" fontAlgn="base">
        <a:spcBef>
          <a:spcPct val="0"/>
        </a:spcBef>
        <a:spcAft>
          <a:spcPct val="0"/>
        </a:spcAft>
        <a:defRPr sz="3600">
          <a:solidFill>
            <a:srgbClr val="800000"/>
          </a:solidFill>
          <a:latin typeface="Arial" charset="0"/>
          <a:ea typeface="黑体" pitchFamily="2" charset="-122"/>
        </a:defRPr>
      </a:lvl8pPr>
      <a:lvl9pPr marL="1828800" algn="l" rtl="0" fontAlgn="base">
        <a:spcBef>
          <a:spcPct val="0"/>
        </a:spcBef>
        <a:spcAft>
          <a:spcPct val="0"/>
        </a:spcAft>
        <a:defRPr sz="3600">
          <a:solidFill>
            <a:srgbClr val="800000"/>
          </a:solidFill>
          <a:latin typeface="Arial" charset="0"/>
          <a:ea typeface="黑体" pitchFamily="2" charset="-122"/>
        </a:defRPr>
      </a:lvl9pPr>
    </p:titleStyle>
    <p:bodyStyle>
      <a:lvl1pPr marL="342900" indent="-342900" algn="l" rtl="0" eaLnBrk="0" fontAlgn="base" hangingPunct="0">
        <a:lnSpc>
          <a:spcPct val="110000"/>
        </a:lnSpc>
        <a:spcBef>
          <a:spcPct val="10000"/>
        </a:spcBef>
        <a:spcAft>
          <a:spcPct val="0"/>
        </a:spcAft>
        <a:buSzPct val="110000"/>
        <a:buFont typeface="Wingdings" pitchFamily="2" charset="2"/>
        <a:buChar char="p"/>
        <a:defRPr sz="2800">
          <a:solidFill>
            <a:srgbClr val="CC0000"/>
          </a:solidFill>
          <a:latin typeface="+mn-lt"/>
          <a:ea typeface="+mn-ea"/>
          <a:cs typeface="+mn-cs"/>
        </a:defRPr>
      </a:lvl1pPr>
      <a:lvl2pPr marL="647700" indent="-303213" algn="l" rtl="0" eaLnBrk="0" fontAlgn="base" hangingPunct="0">
        <a:lnSpc>
          <a:spcPct val="110000"/>
        </a:lnSpc>
        <a:spcBef>
          <a:spcPct val="10000"/>
        </a:spcBef>
        <a:spcAft>
          <a:spcPct val="0"/>
        </a:spcAft>
        <a:buClr>
          <a:schemeClr val="hlink"/>
        </a:buClr>
        <a:buFont typeface="Wingdings" pitchFamily="2" charset="2"/>
        <a:buChar char="n"/>
        <a:defRPr sz="2400" b="1">
          <a:solidFill>
            <a:schemeClr val="hlink"/>
          </a:solidFill>
          <a:latin typeface="Times New Roman" pitchFamily="18" charset="0"/>
          <a:ea typeface="楷体_GB2312" pitchFamily="49" charset="-122"/>
        </a:defRPr>
      </a:lvl2pPr>
      <a:lvl3pPr marL="965200" indent="-315913" algn="l" rtl="0" eaLnBrk="0" fontAlgn="base" hangingPunct="0">
        <a:lnSpc>
          <a:spcPct val="110000"/>
        </a:lnSpc>
        <a:spcBef>
          <a:spcPct val="10000"/>
        </a:spcBef>
        <a:spcAft>
          <a:spcPct val="0"/>
        </a:spcAft>
        <a:buSzPct val="110000"/>
        <a:buFont typeface="Wingdings" pitchFamily="2" charset="2"/>
        <a:buChar char="ü"/>
        <a:defRPr sz="2000">
          <a:solidFill>
            <a:schemeClr val="accent2"/>
          </a:solidFill>
          <a:latin typeface="Times New Roman" pitchFamily="18" charset="0"/>
          <a:ea typeface="华文新魏"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2019</a:t>
            </a:r>
            <a:r>
              <a:rPr lang="zh-CN" altLang="en-US" smtClean="0"/>
              <a:t>年</a:t>
            </a: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60F7B-76AA-4B8B-A1AC-4A8692C4651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a:defRPr/>
            </a:pPr>
            <a:r>
              <a:rPr lang="en-US" altLang="zh-CN" smtClean="0"/>
              <a:t>2019</a:t>
            </a:r>
            <a:r>
              <a:rPr lang="zh-CN" altLang="en-US" smtClean="0"/>
              <a:t>年</a:t>
            </a:r>
            <a:endParaRPr lang="zh-CN" altLang="en-US" b="1">
              <a:ea typeface="华文中宋" pitchFamily="2" charset="-122"/>
            </a:endParaRPr>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defRPr/>
            </a:pPr>
            <a:r>
              <a:rPr lang="zh-CN" altLang="en-US" smtClean="0"/>
              <a:t>信息素养</a:t>
            </a:r>
            <a:r>
              <a:rPr lang="en-US" altLang="zh-CN" smtClean="0"/>
              <a:t>-</a:t>
            </a:r>
            <a:r>
              <a:rPr lang="zh-CN" altLang="en-US" smtClean="0"/>
              <a:t>培训课件</a:t>
            </a:r>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defRPr/>
            </a:pPr>
            <a:fld id="{4CC4C320-42CF-473E-8D9D-5CB97EAAF145}" type="slidenum">
              <a:rPr lang="en-US" altLang="zh-CN" smtClean="0"/>
              <a:pPr>
                <a:defRPr/>
              </a:pPr>
              <a:t>‹#›</a:t>
            </a:fld>
            <a:endParaRPr lang="en-US" altLang="zh-CN"/>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Lst>
  <p:transition spd="med">
    <p:random/>
  </p:transition>
  <p:timing>
    <p:tnLst>
      <p:par>
        <p:cTn id="1" dur="indefinite" restart="never" nodeType="tmRoot"/>
      </p:par>
    </p:tnLst>
  </p:timing>
  <p:hf sldNum="0"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476250"/>
            <a:ext cx="7772400" cy="1539875"/>
          </a:xfrm>
        </p:spPr>
        <p:txBody>
          <a:bodyPr/>
          <a:lstStyle/>
          <a:p>
            <a:pPr eaLnBrk="1" hangingPunct="1"/>
            <a:r>
              <a:rPr lang="zh-CN" altLang="en-US" sz="5400" b="1" smtClean="0">
                <a:solidFill>
                  <a:srgbClr val="FF3300"/>
                </a:solidFill>
                <a:ea typeface="楷体_GB2312" pitchFamily="49" charset="-122"/>
              </a:rPr>
              <a:t>图书馆素养教育入门</a:t>
            </a:r>
          </a:p>
        </p:txBody>
      </p:sp>
      <p:sp>
        <p:nvSpPr>
          <p:cNvPr id="2051" name="Rectangle 3"/>
          <p:cNvSpPr>
            <a:spLocks noGrp="1" noChangeArrowheads="1"/>
          </p:cNvSpPr>
          <p:nvPr>
            <p:ph type="subTitle" idx="1"/>
          </p:nvPr>
        </p:nvSpPr>
        <p:spPr>
          <a:xfrm>
            <a:off x="1187450" y="5013325"/>
            <a:ext cx="6769100" cy="1152525"/>
          </a:xfrm>
        </p:spPr>
        <p:txBody>
          <a:bodyPr>
            <a:normAutofit fontScale="62500" lnSpcReduction="20000"/>
          </a:bodyPr>
          <a:lstStyle/>
          <a:p>
            <a:pPr eaLnBrk="1" hangingPunct="1">
              <a:lnSpc>
                <a:spcPct val="120000"/>
              </a:lnSpc>
            </a:pPr>
            <a:r>
              <a:rPr lang="zh-CN" altLang="en-US" sz="3800" b="1" dirty="0" smtClean="0">
                <a:solidFill>
                  <a:srgbClr val="3333FF"/>
                </a:solidFill>
              </a:rPr>
              <a:t>研究支持中心  李爱民</a:t>
            </a:r>
          </a:p>
          <a:p>
            <a:pPr eaLnBrk="1" hangingPunct="1">
              <a:lnSpc>
                <a:spcPct val="80000"/>
              </a:lnSpc>
              <a:spcBef>
                <a:spcPct val="50000"/>
              </a:spcBef>
            </a:pPr>
            <a:r>
              <a:rPr lang="en-US" altLang="zh-CN" sz="3800" b="1" dirty="0" smtClean="0">
                <a:solidFill>
                  <a:srgbClr val="3333FF"/>
                </a:solidFill>
              </a:rPr>
              <a:t>2019</a:t>
            </a:r>
            <a:r>
              <a:rPr lang="zh-CN" altLang="en-US" sz="3800" b="1" dirty="0" smtClean="0">
                <a:solidFill>
                  <a:srgbClr val="3333FF"/>
                </a:solidFill>
              </a:rPr>
              <a:t>年</a:t>
            </a:r>
            <a:r>
              <a:rPr lang="en-US" altLang="zh-CN" sz="3800" b="1" dirty="0" smtClean="0">
                <a:solidFill>
                  <a:srgbClr val="3333FF"/>
                </a:solidFill>
              </a:rPr>
              <a:t>9</a:t>
            </a:r>
            <a:r>
              <a:rPr lang="zh-CN" altLang="en-US" sz="3800" b="1" dirty="0" smtClean="0">
                <a:solidFill>
                  <a:srgbClr val="3333FF"/>
                </a:solidFill>
              </a:rPr>
              <a:t>月</a:t>
            </a:r>
            <a:endParaRPr lang="zh-CN" altLang="en-US" sz="2800" b="1" dirty="0" smtClean="0">
              <a:solidFill>
                <a:srgbClr val="3333FF"/>
              </a:solidFill>
            </a:endParaRPr>
          </a:p>
          <a:p>
            <a:pPr eaLnBrk="1" hangingPunct="1">
              <a:lnSpc>
                <a:spcPct val="120000"/>
              </a:lnSpc>
            </a:pPr>
            <a:r>
              <a:rPr lang="zh-CN" altLang="en-US" sz="800" b="1" dirty="0" smtClean="0">
                <a:solidFill>
                  <a:srgbClr val="000066"/>
                </a:solidFill>
              </a:rPr>
              <a:t>        </a:t>
            </a:r>
          </a:p>
          <a:p>
            <a:pPr eaLnBrk="1" hangingPunct="1">
              <a:lnSpc>
                <a:spcPct val="80000"/>
              </a:lnSpc>
            </a:pPr>
            <a:endParaRPr lang="zh-CN" altLang="en-US" sz="800" b="1" dirty="0" smtClean="0">
              <a:solidFill>
                <a:srgbClr val="800000"/>
              </a:solidFill>
            </a:endParaRPr>
          </a:p>
          <a:p>
            <a:pPr eaLnBrk="1" hangingPunct="1">
              <a:lnSpc>
                <a:spcPct val="80000"/>
              </a:lnSpc>
            </a:pPr>
            <a:r>
              <a:rPr lang="zh-CN" altLang="en-US" sz="800" b="1" dirty="0" smtClean="0">
                <a:solidFill>
                  <a:srgbClr val="800000"/>
                </a:solidFill>
              </a:rPr>
              <a:t>    </a:t>
            </a:r>
          </a:p>
        </p:txBody>
      </p:sp>
      <p:sp>
        <p:nvSpPr>
          <p:cNvPr id="3076" name="Oval 4" descr="未命名"/>
          <p:cNvSpPr>
            <a:spLocks noChangeArrowheads="1"/>
          </p:cNvSpPr>
          <p:nvPr/>
        </p:nvSpPr>
        <p:spPr bwMode="auto">
          <a:xfrm>
            <a:off x="3203575" y="2060575"/>
            <a:ext cx="2663825" cy="2808288"/>
          </a:xfrm>
          <a:prstGeom prst="ellipse">
            <a:avLst/>
          </a:prstGeom>
          <a:blipFill dpi="0" rotWithShape="0">
            <a:blip r:embed="rId2" cstate="print"/>
            <a:srcRect/>
            <a:stretch>
              <a:fillRect/>
            </a:stretch>
          </a:blipFill>
          <a:ln w="3175">
            <a:solidFill>
              <a:srgbClr val="FFFFFF"/>
            </a:solidFill>
            <a:round/>
            <a:headEnd/>
            <a:tailEnd/>
          </a:ln>
        </p:spPr>
        <p:txBody>
          <a:bodyPr/>
          <a:lstStyle/>
          <a:p>
            <a:pPr algn="ctr"/>
            <a:endParaRPr lang="zh-CN" altLang="en-US" sz="1800" b="0">
              <a:latin typeface="Arial" charset="0"/>
              <a:ea typeface="宋体" pitchFamily="2" charset="-122"/>
            </a:endParaRPr>
          </a:p>
        </p:txBody>
      </p:sp>
    </p:spTree>
    <p:extLst>
      <p:ext uri="{BB962C8B-B14F-4D97-AF65-F5344CB8AC3E}">
        <p14:creationId xmlns:p14="http://schemas.microsoft.com/office/powerpoint/2010/main" val="265156910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heel(4)">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zh-CN" altLang="en-US" smtClean="0">
                <a:solidFill>
                  <a:srgbClr val="FF3300"/>
                </a:solidFill>
              </a:rPr>
              <a:t>信息素养（</a:t>
            </a:r>
            <a:r>
              <a:rPr lang="en-US" altLang="zh-CN" smtClean="0">
                <a:solidFill>
                  <a:srgbClr val="FF3300"/>
                </a:solidFill>
              </a:rPr>
              <a:t>Information Literacy</a:t>
            </a:r>
            <a:r>
              <a:rPr lang="zh-CN" altLang="en-US" smtClean="0">
                <a:solidFill>
                  <a:srgbClr val="FF3300"/>
                </a:solidFill>
              </a:rPr>
              <a:t>）</a:t>
            </a:r>
          </a:p>
        </p:txBody>
      </p:sp>
      <p:sp>
        <p:nvSpPr>
          <p:cNvPr id="6147" name="Rectangle 3"/>
          <p:cNvSpPr>
            <a:spLocks noGrp="1" noChangeArrowheads="1"/>
          </p:cNvSpPr>
          <p:nvPr>
            <p:ph type="body" idx="1"/>
          </p:nvPr>
        </p:nvSpPr>
        <p:spPr>
          <a:xfrm>
            <a:off x="457200" y="1600200"/>
            <a:ext cx="8218488" cy="5068888"/>
          </a:xfrm>
        </p:spPr>
        <p:txBody>
          <a:bodyPr/>
          <a:lstStyle/>
          <a:p>
            <a:pPr marL="457200" indent="-457200" eaLnBrk="1" hangingPunct="1">
              <a:lnSpc>
                <a:spcPct val="90000"/>
              </a:lnSpc>
            </a:pPr>
            <a:r>
              <a:rPr lang="zh-CN" altLang="en-US" sz="2400" smtClean="0"/>
              <a:t>  （美国图书馆协会，</a:t>
            </a:r>
            <a:r>
              <a:rPr lang="en-US" altLang="zh-CN" sz="2400" smtClean="0"/>
              <a:t>1989</a:t>
            </a:r>
            <a:r>
              <a:rPr lang="zh-CN" altLang="en-US" sz="2400" smtClean="0"/>
              <a:t>） 定义  “能够</a:t>
            </a:r>
            <a:r>
              <a:rPr lang="zh-CN" altLang="en-US" sz="2400" smtClean="0">
                <a:solidFill>
                  <a:srgbClr val="FF0000"/>
                </a:solidFill>
              </a:rPr>
              <a:t>判断</a:t>
            </a:r>
            <a:r>
              <a:rPr lang="zh-CN" altLang="en-US" sz="2400" smtClean="0"/>
              <a:t>什么时候需要信息 </a:t>
            </a:r>
            <a:r>
              <a:rPr lang="en-US" altLang="zh-CN" sz="2400" smtClean="0"/>
              <a:t>, </a:t>
            </a:r>
            <a:r>
              <a:rPr lang="zh-CN" altLang="en-US" sz="2400" smtClean="0"/>
              <a:t>并懂得如何去</a:t>
            </a:r>
            <a:r>
              <a:rPr lang="zh-CN" altLang="en-US" sz="2400" smtClean="0">
                <a:solidFill>
                  <a:srgbClr val="FF0000"/>
                </a:solidFill>
              </a:rPr>
              <a:t>获取</a:t>
            </a:r>
            <a:r>
              <a:rPr lang="zh-CN" altLang="en-US" sz="2400" smtClean="0"/>
              <a:t>信息 </a:t>
            </a:r>
            <a:r>
              <a:rPr lang="en-US" altLang="zh-CN" sz="2400" smtClean="0"/>
              <a:t>, </a:t>
            </a:r>
            <a:r>
              <a:rPr lang="zh-CN" altLang="en-US" sz="2400" smtClean="0"/>
              <a:t>如何去</a:t>
            </a:r>
            <a:r>
              <a:rPr lang="zh-CN" altLang="en-US" sz="2400" smtClean="0">
                <a:solidFill>
                  <a:srgbClr val="FF0000"/>
                </a:solidFill>
              </a:rPr>
              <a:t>评价</a:t>
            </a:r>
            <a:r>
              <a:rPr lang="zh-CN" altLang="en-US" sz="2400" smtClean="0"/>
              <a:t>和有效</a:t>
            </a:r>
            <a:r>
              <a:rPr lang="zh-CN" altLang="en-US" sz="2400" smtClean="0">
                <a:solidFill>
                  <a:srgbClr val="FF0000"/>
                </a:solidFill>
              </a:rPr>
              <a:t>利用</a:t>
            </a:r>
            <a:r>
              <a:rPr lang="zh-CN" altLang="en-US" sz="2400" smtClean="0"/>
              <a:t>所需要的信息。”</a:t>
            </a:r>
            <a:endParaRPr lang="en-US" altLang="zh-CN" sz="2400" smtClean="0"/>
          </a:p>
          <a:p>
            <a:pPr marL="457200" indent="-457200" eaLnBrk="1" hangingPunct="1">
              <a:lnSpc>
                <a:spcPct val="90000"/>
              </a:lnSpc>
            </a:pPr>
            <a:r>
              <a:rPr lang="zh-CN" altLang="zh-CN" sz="2400" smtClean="0"/>
              <a:t>《</a:t>
            </a:r>
            <a:r>
              <a:rPr lang="zh-CN" sz="2400" smtClean="0"/>
              <a:t>普通高等学校图书馆规程</a:t>
            </a:r>
            <a:r>
              <a:rPr lang="zh-CN" altLang="zh-CN" sz="2400" smtClean="0"/>
              <a:t>(</a:t>
            </a:r>
            <a:r>
              <a:rPr lang="zh-CN" sz="2400" smtClean="0"/>
              <a:t>修订</a:t>
            </a:r>
            <a:r>
              <a:rPr lang="zh-CN" altLang="zh-CN" sz="2400" smtClean="0"/>
              <a:t>)》</a:t>
            </a:r>
            <a:r>
              <a:rPr lang="zh-CN" sz="2400" smtClean="0"/>
              <a:t>（</a:t>
            </a:r>
            <a:r>
              <a:rPr lang="zh-CN" altLang="zh-CN" sz="2400" smtClean="0"/>
              <a:t>2002</a:t>
            </a:r>
            <a:r>
              <a:rPr lang="en-US" altLang="zh-CN" sz="2400" smtClean="0"/>
              <a:t>)</a:t>
            </a:r>
            <a:r>
              <a:rPr lang="zh-CN" altLang="en-US" sz="2400" smtClean="0"/>
              <a:t>规定高校图书馆第三项任务即为</a:t>
            </a:r>
            <a:r>
              <a:rPr lang="zh-CN" sz="2400" smtClean="0"/>
              <a:t>“</a:t>
            </a:r>
            <a:r>
              <a:rPr lang="zh-CN" sz="2400" smtClean="0">
                <a:solidFill>
                  <a:srgbClr val="FF0000"/>
                </a:solidFill>
              </a:rPr>
              <a:t>开展信息素质教育，培养读者的信息意识和获取、利用文献信息的能力。</a:t>
            </a:r>
            <a:r>
              <a:rPr lang="zh-CN" sz="2400" smtClean="0"/>
              <a:t>”</a:t>
            </a:r>
            <a:endParaRPr lang="en-US" altLang="zh-CN" sz="2400" smtClean="0"/>
          </a:p>
          <a:p>
            <a:pPr marL="457200" indent="-457200" eaLnBrk="1" hangingPunct="1">
              <a:lnSpc>
                <a:spcPct val="90000"/>
              </a:lnSpc>
            </a:pPr>
            <a:r>
              <a:rPr lang="zh-CN" altLang="en-US" sz="2400" smtClean="0"/>
              <a:t>“</a:t>
            </a:r>
            <a:r>
              <a:rPr lang="zh-CN" sz="2400" smtClean="0"/>
              <a:t>具有强烈的</a:t>
            </a:r>
            <a:r>
              <a:rPr lang="zh-CN" sz="2400" smtClean="0">
                <a:solidFill>
                  <a:srgbClr val="FF0000"/>
                </a:solidFill>
              </a:rPr>
              <a:t>信息意识</a:t>
            </a:r>
            <a:r>
              <a:rPr lang="zh-CN" sz="2400" smtClean="0"/>
              <a:t>和基本的文献信息知识，在遇到现实问题时知道需要</a:t>
            </a:r>
            <a:r>
              <a:rPr lang="zh-CN" altLang="en-US" sz="2400" smtClean="0"/>
              <a:t>什么</a:t>
            </a:r>
            <a:r>
              <a:rPr lang="zh-CN" sz="2400" smtClean="0"/>
              <a:t>信息，</a:t>
            </a:r>
            <a:r>
              <a:rPr lang="zh-CN" altLang="en-US" sz="2400" smtClean="0"/>
              <a:t>能够</a:t>
            </a:r>
            <a:r>
              <a:rPr lang="zh-CN" sz="2400" smtClean="0"/>
              <a:t>查找</a:t>
            </a:r>
            <a:r>
              <a:rPr lang="zh-CN" altLang="en-US" sz="2400" smtClean="0"/>
              <a:t>到所需</a:t>
            </a:r>
            <a:r>
              <a:rPr lang="zh-CN" sz="2400" smtClean="0"/>
              <a:t>信息，</a:t>
            </a:r>
            <a:r>
              <a:rPr lang="zh-CN" altLang="en-US" sz="2400" smtClean="0"/>
              <a:t>会</a:t>
            </a:r>
            <a:r>
              <a:rPr lang="zh-CN" sz="2400" smtClean="0"/>
              <a:t>评价和利用信息，最后，创造新的文献和信息以解决现实问题。”</a:t>
            </a:r>
            <a:endParaRPr lang="en-US" altLang="zh-CN" sz="2400" smtClean="0"/>
          </a:p>
        </p:txBody>
      </p:sp>
    </p:spTree>
    <p:extLst>
      <p:ext uri="{BB962C8B-B14F-4D97-AF65-F5344CB8AC3E}">
        <p14:creationId xmlns:p14="http://schemas.microsoft.com/office/powerpoint/2010/main" val="37178279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zh-CN" altLang="en-US" dirty="0"/>
              <a:t>信息</a:t>
            </a:r>
            <a:r>
              <a:rPr lang="zh-CN" altLang="en-US" dirty="0" smtClean="0"/>
              <a:t>意识</a:t>
            </a:r>
            <a:endParaRPr lang="zh-CN" altLang="en-US" dirty="0"/>
          </a:p>
        </p:txBody>
      </p:sp>
      <p:sp>
        <p:nvSpPr>
          <p:cNvPr id="269315" name="Rectangle 3"/>
          <p:cNvSpPr>
            <a:spLocks noGrp="1" noChangeArrowheads="1"/>
          </p:cNvSpPr>
          <p:nvPr>
            <p:ph type="body" idx="1"/>
          </p:nvPr>
        </p:nvSpPr>
        <p:spPr/>
        <p:txBody>
          <a:bodyPr>
            <a:normAutofit/>
          </a:bodyPr>
          <a:lstStyle/>
          <a:p>
            <a:pPr>
              <a:buFont typeface="Wingdings" pitchFamily="2" charset="2"/>
              <a:buChar char="u"/>
            </a:pPr>
            <a:r>
              <a:rPr lang="zh-CN" altLang="en-US" sz="2400" dirty="0"/>
              <a:t>凡事皆有道（方法和规律），找到了正确的方法和规律，才能指导实践。</a:t>
            </a:r>
            <a:endParaRPr lang="zh-CN" altLang="zh-CN" sz="2400" dirty="0"/>
          </a:p>
          <a:p>
            <a:pPr>
              <a:buFont typeface="Wingdings" pitchFamily="2" charset="2"/>
              <a:buChar char="u"/>
            </a:pPr>
            <a:r>
              <a:rPr lang="zh-CN" altLang="en-US" sz="2400" dirty="0" smtClean="0"/>
              <a:t>信息意识就是在遇到问题的时候能</a:t>
            </a:r>
            <a:r>
              <a:rPr lang="zh-CN" altLang="en-US" sz="2400" dirty="0" smtClean="0">
                <a:solidFill>
                  <a:srgbClr val="FF0000"/>
                </a:solidFill>
              </a:rPr>
              <a:t>认识</a:t>
            </a:r>
            <a:r>
              <a:rPr lang="zh-CN" altLang="en-US" sz="2400" dirty="0" smtClean="0"/>
              <a:t>到首先要获取相关信息的意识。</a:t>
            </a:r>
            <a:endParaRPr lang="en-US" altLang="zh-CN" sz="2400" dirty="0" smtClean="0"/>
          </a:p>
          <a:p>
            <a:pPr>
              <a:buFont typeface="Wingdings" pitchFamily="2" charset="2"/>
              <a:buChar char="u"/>
            </a:pPr>
            <a:r>
              <a:rPr lang="zh-CN" altLang="en-US" sz="2400" dirty="0" smtClean="0"/>
              <a:t>生活</a:t>
            </a:r>
            <a:r>
              <a:rPr lang="zh-CN" altLang="en-US" sz="2400" dirty="0"/>
              <a:t>中，要</a:t>
            </a:r>
            <a:r>
              <a:rPr lang="zh-CN" altLang="en-US" sz="2400" b="1" dirty="0"/>
              <a:t>做好</a:t>
            </a:r>
            <a:r>
              <a:rPr lang="zh-CN" altLang="en-US" sz="2400" dirty="0"/>
              <a:t>任何事情，都要讲究方法。</a:t>
            </a:r>
            <a:endParaRPr lang="en-US" altLang="zh-CN" sz="2400" dirty="0"/>
          </a:p>
          <a:p>
            <a:pPr lvl="1" indent="-342900">
              <a:buFont typeface="Wingdings" pitchFamily="2" charset="2"/>
              <a:buChar char="u"/>
            </a:pPr>
            <a:r>
              <a:rPr lang="zh-CN" altLang="en-US" sz="2000" dirty="0"/>
              <a:t>比如</a:t>
            </a:r>
            <a:r>
              <a:rPr lang="zh-CN" altLang="zh-CN" sz="2000" dirty="0"/>
              <a:t>时间管理，思维导图，</a:t>
            </a:r>
            <a:r>
              <a:rPr lang="zh-CN" altLang="en-US" sz="2000" dirty="0"/>
              <a:t>读书方法，锻炼方法、沟通技巧、恋爱技巧，旅游攻略等等，</a:t>
            </a:r>
            <a:r>
              <a:rPr lang="zh-CN" altLang="zh-CN" sz="2000" dirty="0"/>
              <a:t>都是</a:t>
            </a:r>
            <a:r>
              <a:rPr lang="zh-CN" altLang="en-US" sz="2000" dirty="0"/>
              <a:t>做某事的方法。先获得一定理论，再同时实践。</a:t>
            </a:r>
            <a:endParaRPr lang="en-US" altLang="zh-CN" sz="2000" dirty="0"/>
          </a:p>
          <a:p>
            <a:pPr marL="400050" lvl="1" indent="0">
              <a:buNone/>
            </a:pPr>
            <a:endParaRPr lang="zh-CN" altLang="en-US" sz="2000" dirty="0"/>
          </a:p>
          <a:p>
            <a:pPr>
              <a:lnSpc>
                <a:spcPct val="80000"/>
              </a:lnSpc>
              <a:buFont typeface="Wingdings" pitchFamily="2" charset="2"/>
              <a:buNone/>
            </a:pPr>
            <a:endParaRPr lang="zh-CN" altLang="en-US" sz="2400" dirty="0"/>
          </a:p>
        </p:txBody>
      </p:sp>
    </p:spTree>
    <p:extLst>
      <p:ext uri="{BB962C8B-B14F-4D97-AF65-F5344CB8AC3E}">
        <p14:creationId xmlns:p14="http://schemas.microsoft.com/office/powerpoint/2010/main" val="1846550508"/>
      </p:ext>
    </p:ext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endParaRPr lang="zh-CN" altLang="en-US" dirty="0" smtClean="0"/>
          </a:p>
        </p:txBody>
      </p:sp>
      <p:sp>
        <p:nvSpPr>
          <p:cNvPr id="10243" name="内容占位符 2"/>
          <p:cNvSpPr>
            <a:spLocks noGrp="1"/>
          </p:cNvSpPr>
          <p:nvPr>
            <p:ph idx="1"/>
          </p:nvPr>
        </p:nvSpPr>
        <p:spPr/>
        <p:txBody>
          <a:bodyPr>
            <a:normAutofit/>
          </a:bodyPr>
          <a:lstStyle/>
          <a:p>
            <a:r>
              <a:rPr lang="zh-CN" altLang="en-US" dirty="0"/>
              <a:t>读大学，了解读大学是怎么回事？</a:t>
            </a:r>
          </a:p>
          <a:p>
            <a:pPr lvl="1"/>
            <a:r>
              <a:rPr lang="zh-CN" altLang="en-US" dirty="0" smtClean="0"/>
              <a:t>图书：</a:t>
            </a:r>
            <a:r>
              <a:rPr lang="en-US" altLang="zh-CN" dirty="0" smtClean="0"/>
              <a:t>《</a:t>
            </a:r>
            <a:r>
              <a:rPr lang="zh-CN" altLang="en-US" dirty="0" smtClean="0"/>
              <a:t>读大学，读什么</a:t>
            </a:r>
            <a:r>
              <a:rPr lang="en-US" altLang="zh-CN" dirty="0" smtClean="0"/>
              <a:t>》</a:t>
            </a:r>
          </a:p>
          <a:p>
            <a:pPr lvl="1"/>
            <a:r>
              <a:rPr lang="zh-CN" altLang="en-US" dirty="0" smtClean="0"/>
              <a:t>连续剧：</a:t>
            </a:r>
            <a:r>
              <a:rPr lang="en-US" altLang="zh-CN" dirty="0" smtClean="0"/>
              <a:t>《</a:t>
            </a:r>
            <a:r>
              <a:rPr lang="zh-CN" altLang="en-US" dirty="0" smtClean="0">
                <a:solidFill>
                  <a:srgbClr val="FF0000"/>
                </a:solidFill>
              </a:rPr>
              <a:t>恰同学少年</a:t>
            </a:r>
            <a:r>
              <a:rPr lang="en-US" altLang="zh-CN" dirty="0" smtClean="0"/>
              <a:t>》</a:t>
            </a:r>
            <a:r>
              <a:rPr lang="zh-CN" altLang="en-US" dirty="0" smtClean="0">
                <a:solidFill>
                  <a:srgbClr val="FF0000"/>
                </a:solidFill>
              </a:rPr>
              <a:t>孔校长国耻讲演</a:t>
            </a:r>
          </a:p>
          <a:p>
            <a:pPr lvl="1"/>
            <a:r>
              <a:rPr lang="zh-CN" altLang="en-US" dirty="0" smtClean="0"/>
              <a:t>开学典礼和毕业典礼演讲</a:t>
            </a:r>
            <a:endParaRPr lang="en-US" altLang="zh-CN" dirty="0" smtClean="0"/>
          </a:p>
          <a:p>
            <a:r>
              <a:rPr lang="zh-CN" altLang="en-US" dirty="0" smtClean="0"/>
              <a:t>写毕业论文</a:t>
            </a:r>
            <a:endParaRPr lang="en-US" altLang="zh-CN" dirty="0" smtClean="0"/>
          </a:p>
          <a:p>
            <a:pPr lvl="1"/>
            <a:r>
              <a:rPr lang="zh-CN" altLang="en-US" dirty="0" smtClean="0"/>
              <a:t>那么</a:t>
            </a:r>
            <a:r>
              <a:rPr lang="zh-CN" altLang="en-US" dirty="0"/>
              <a:t>就可以先了解写论文的相关信息。（可以通过百度，咨询过来人，去图书馆查找相关图书，听讲座，看看别人的毕业设计和论文，仔细分析等等方式。）</a:t>
            </a:r>
            <a:endParaRPr lang="en-US" altLang="zh-CN" dirty="0"/>
          </a:p>
          <a:p>
            <a:endParaRPr lang="en-US" altLang="zh-CN" dirty="0" smtClean="0"/>
          </a:p>
        </p:txBody>
      </p:sp>
    </p:spTree>
    <p:extLst>
      <p:ext uri="{BB962C8B-B14F-4D97-AF65-F5344CB8AC3E}">
        <p14:creationId xmlns:p14="http://schemas.microsoft.com/office/powerpoint/2010/main" val="3726278281"/>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468313" y="692150"/>
            <a:ext cx="8229600" cy="865188"/>
          </a:xfrm>
        </p:spPr>
        <p:txBody>
          <a:bodyPr>
            <a:normAutofit fontScale="90000"/>
          </a:bodyPr>
          <a:lstStyle/>
          <a:p>
            <a:r>
              <a:rPr lang="zh-CN" altLang="zh-CN" dirty="0" smtClean="0"/>
              <a:t>大学生信息素养</a:t>
            </a:r>
            <a:r>
              <a:rPr lang="zh-CN" altLang="en-US" dirty="0" smtClean="0"/>
              <a:t>要点</a:t>
            </a:r>
            <a:r>
              <a:rPr lang="en-US" altLang="zh-CN" dirty="0" smtClean="0"/>
              <a:t/>
            </a:r>
            <a:br>
              <a:rPr lang="en-US" altLang="zh-CN" dirty="0" smtClean="0"/>
            </a:br>
            <a:endParaRPr lang="zh-CN" altLang="en-US" dirty="0" smtClean="0"/>
          </a:p>
        </p:txBody>
      </p:sp>
      <p:sp>
        <p:nvSpPr>
          <p:cNvPr id="23555" name="内容占位符 2"/>
          <p:cNvSpPr>
            <a:spLocks noGrp="1"/>
          </p:cNvSpPr>
          <p:nvPr>
            <p:ph idx="1"/>
          </p:nvPr>
        </p:nvSpPr>
        <p:spPr/>
        <p:txBody>
          <a:bodyPr>
            <a:normAutofit lnSpcReduction="10000"/>
          </a:bodyPr>
          <a:lstStyle/>
          <a:p>
            <a:r>
              <a:rPr lang="zh-CN" altLang="zh-CN" dirty="0" smtClean="0"/>
              <a:t>具有信息意识，知道充分利用百度等搜索工具解决生活中的问题。</a:t>
            </a:r>
          </a:p>
          <a:p>
            <a:r>
              <a:rPr lang="zh-CN" altLang="zh-CN" dirty="0" smtClean="0"/>
              <a:t>了解</a:t>
            </a:r>
            <a:r>
              <a:rPr lang="zh-CN" altLang="zh-CN" dirty="0" smtClean="0">
                <a:solidFill>
                  <a:srgbClr val="FF0000"/>
                </a:solidFill>
              </a:rPr>
              <a:t>大学知识交流系统</a:t>
            </a:r>
            <a:r>
              <a:rPr lang="zh-CN" altLang="zh-CN" dirty="0" smtClean="0"/>
              <a:t>，会利用正规的图书和期刊</a:t>
            </a:r>
            <a:r>
              <a:rPr lang="zh-CN" altLang="en-US" dirty="0" smtClean="0"/>
              <a:t>和数据库</a:t>
            </a:r>
            <a:r>
              <a:rPr lang="zh-CN" altLang="zh-CN" dirty="0" smtClean="0"/>
              <a:t>来完成学习。</a:t>
            </a:r>
          </a:p>
          <a:p>
            <a:r>
              <a:rPr lang="zh-CN" altLang="zh-CN" dirty="0" smtClean="0"/>
              <a:t>了解各种信息和知识背后的主观因素，</a:t>
            </a:r>
            <a:r>
              <a:rPr lang="zh-CN" altLang="zh-CN" dirty="0"/>
              <a:t>学会批判性思考。 </a:t>
            </a:r>
            <a:endParaRPr lang="en-US" altLang="zh-CN" dirty="0"/>
          </a:p>
          <a:p>
            <a:r>
              <a:rPr lang="zh-CN" altLang="en-US" dirty="0"/>
              <a:t>树立正确的思想政治立场和知识框架，对你青年大学生一生至关重要。直接影响信息获取和实际行为。</a:t>
            </a:r>
            <a:endParaRPr lang="zh-CN" altLang="zh-CN" dirty="0"/>
          </a:p>
        </p:txBody>
      </p:sp>
    </p:spTree>
    <p:extLst>
      <p:ext uri="{BB962C8B-B14F-4D97-AF65-F5344CB8AC3E}">
        <p14:creationId xmlns:p14="http://schemas.microsoft.com/office/powerpoint/2010/main" val="1467555667"/>
      </p:ext>
    </p:ext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en-US" altLang="zh-CN" dirty="0" smtClean="0"/>
              <a:t>1</a:t>
            </a:r>
            <a:r>
              <a:rPr lang="zh-CN" altLang="en-US" dirty="0" smtClean="0"/>
              <a:t>、用</a:t>
            </a:r>
            <a:r>
              <a:rPr lang="zh-CN" altLang="zh-CN" dirty="0" smtClean="0"/>
              <a:t>百度来解决问题</a:t>
            </a:r>
            <a:endParaRPr lang="zh-CN" altLang="en-US" dirty="0" smtClean="0"/>
          </a:p>
        </p:txBody>
      </p:sp>
      <p:sp>
        <p:nvSpPr>
          <p:cNvPr id="8195" name="内容占位符 2"/>
          <p:cNvSpPr>
            <a:spLocks noGrp="1"/>
          </p:cNvSpPr>
          <p:nvPr>
            <p:ph idx="1"/>
          </p:nvPr>
        </p:nvSpPr>
        <p:spPr/>
        <p:txBody>
          <a:bodyPr/>
          <a:lstStyle/>
          <a:p>
            <a:pPr marL="0" indent="0">
              <a:buNone/>
            </a:pPr>
            <a:r>
              <a:rPr lang="en-US" altLang="zh-CN" dirty="0" smtClean="0"/>
              <a:t>      </a:t>
            </a:r>
            <a:r>
              <a:rPr lang="zh-CN" altLang="zh-CN" dirty="0" smtClean="0"/>
              <a:t>信息意识</a:t>
            </a:r>
            <a:r>
              <a:rPr lang="zh-CN" altLang="en-US" dirty="0" smtClean="0"/>
              <a:t>强的人，懂得</a:t>
            </a:r>
            <a:r>
              <a:rPr lang="zh-CN" altLang="zh-CN" dirty="0" smtClean="0"/>
              <a:t>通过</a:t>
            </a:r>
            <a:r>
              <a:rPr lang="zh-CN" altLang="zh-CN" dirty="0" smtClean="0">
                <a:solidFill>
                  <a:srgbClr val="FF0000"/>
                </a:solidFill>
              </a:rPr>
              <a:t>百度搜索</a:t>
            </a:r>
            <a:r>
              <a:rPr lang="zh-CN" altLang="en-US" dirty="0" smtClean="0"/>
              <a:t>来</a:t>
            </a:r>
            <a:r>
              <a:rPr lang="zh-CN" altLang="zh-CN" dirty="0" smtClean="0"/>
              <a:t>解决</a:t>
            </a:r>
            <a:r>
              <a:rPr lang="zh-CN" altLang="en-US" dirty="0" smtClean="0"/>
              <a:t>大量</a:t>
            </a:r>
            <a:r>
              <a:rPr lang="zh-CN" altLang="zh-CN" dirty="0" smtClean="0"/>
              <a:t>现实问题。</a:t>
            </a:r>
            <a:endParaRPr lang="en-US" altLang="zh-CN" dirty="0" smtClean="0"/>
          </a:p>
          <a:p>
            <a:r>
              <a:rPr lang="zh-CN" altLang="en-US" sz="1800" dirty="0" smtClean="0"/>
              <a:t>计算机素养类：</a:t>
            </a:r>
            <a:endParaRPr lang="en-US" altLang="zh-CN" sz="1800" dirty="0" smtClean="0"/>
          </a:p>
          <a:p>
            <a:pPr lvl="1"/>
            <a:r>
              <a:rPr lang="zh-CN" altLang="en-US" sz="1400" dirty="0"/>
              <a:t>手机内存不够用怎么办，</a:t>
            </a:r>
            <a:r>
              <a:rPr lang="en-US" altLang="zh-CN" sz="1400" dirty="0" err="1"/>
              <a:t>otg</a:t>
            </a:r>
            <a:r>
              <a:rPr lang="zh-CN" altLang="en-US" sz="1400" dirty="0"/>
              <a:t>转接头，或手机</a:t>
            </a:r>
            <a:r>
              <a:rPr lang="en-US" altLang="zh-CN" sz="1400" dirty="0"/>
              <a:t>U</a:t>
            </a:r>
            <a:r>
              <a:rPr lang="zh-CN" altLang="en-US" sz="1400" dirty="0"/>
              <a:t>盘。</a:t>
            </a:r>
            <a:endParaRPr lang="en-US" altLang="zh-CN" sz="1400" dirty="0"/>
          </a:p>
          <a:p>
            <a:pPr lvl="1"/>
            <a:r>
              <a:rPr lang="zh-CN" altLang="en-US" sz="1400" dirty="0" smtClean="0">
                <a:solidFill>
                  <a:srgbClr val="FF0000"/>
                </a:solidFill>
              </a:rPr>
              <a:t>如何编辑排版出一份班报？</a:t>
            </a:r>
            <a:r>
              <a:rPr lang="en-US" altLang="zh-CN" sz="1400" dirty="0" err="1" smtClean="0">
                <a:solidFill>
                  <a:srgbClr val="FF0000"/>
                </a:solidFill>
              </a:rPr>
              <a:t>wifi</a:t>
            </a:r>
            <a:r>
              <a:rPr lang="zh-CN" altLang="en-US" sz="1400" dirty="0">
                <a:solidFill>
                  <a:srgbClr val="FF0000"/>
                </a:solidFill>
              </a:rPr>
              <a:t>如何设置？</a:t>
            </a:r>
            <a:endParaRPr lang="zh-CN" altLang="zh-CN" sz="1400" dirty="0" smtClean="0">
              <a:solidFill>
                <a:srgbClr val="FF0000"/>
              </a:solidFill>
            </a:endParaRPr>
          </a:p>
          <a:p>
            <a:pPr lvl="1"/>
            <a:r>
              <a:rPr lang="en-US" altLang="zh-CN" sz="1400" dirty="0" smtClean="0"/>
              <a:t> Word</a:t>
            </a:r>
            <a:r>
              <a:rPr lang="zh-CN" altLang="zh-CN" sz="1400" dirty="0" smtClean="0"/>
              <a:t>如何批量导入</a:t>
            </a:r>
            <a:r>
              <a:rPr lang="en-US" altLang="zh-CN" sz="1400" dirty="0" smtClean="0"/>
              <a:t>word</a:t>
            </a:r>
            <a:r>
              <a:rPr lang="zh-CN" altLang="zh-CN" sz="1400" dirty="0" smtClean="0"/>
              <a:t>文档文字</a:t>
            </a:r>
            <a:r>
              <a:rPr lang="zh-CN" altLang="en-US" sz="1400" dirty="0" smtClean="0"/>
              <a:t>；</a:t>
            </a:r>
            <a:r>
              <a:rPr lang="zh-CN" altLang="zh-CN" sz="1400" dirty="0" smtClean="0"/>
              <a:t>如何生成自动目录，如何查找替换批量取出空格。</a:t>
            </a:r>
            <a:endParaRPr lang="en-US" altLang="zh-CN" sz="1400" dirty="0" smtClean="0"/>
          </a:p>
          <a:p>
            <a:pPr marL="457200" lvl="1" indent="0">
              <a:buNone/>
            </a:pPr>
            <a:r>
              <a:rPr lang="zh-CN" altLang="en-US" sz="1400" dirty="0" smtClean="0"/>
              <a:t>能够独立解决计算机的问题。</a:t>
            </a:r>
            <a:r>
              <a:rPr lang="zh-CN" altLang="en-US" sz="1400" dirty="0" smtClean="0">
                <a:solidFill>
                  <a:srgbClr val="FF0000"/>
                </a:solidFill>
              </a:rPr>
              <a:t>不是学计算机的，也可以生活中的计算机高手。</a:t>
            </a:r>
            <a:endParaRPr lang="en-US" altLang="zh-CN" sz="1400" dirty="0" smtClean="0">
              <a:solidFill>
                <a:srgbClr val="FF0000"/>
              </a:solidFill>
            </a:endParaRPr>
          </a:p>
          <a:p>
            <a:r>
              <a:rPr lang="zh-CN" altLang="en-US" sz="1800" dirty="0" smtClean="0"/>
              <a:t>生活类：</a:t>
            </a:r>
            <a:endParaRPr lang="en-US" altLang="zh-CN" sz="1800" dirty="0" smtClean="0"/>
          </a:p>
          <a:p>
            <a:pPr lvl="1"/>
            <a:r>
              <a:rPr lang="zh-CN" altLang="zh-CN" sz="1400" dirty="0" smtClean="0"/>
              <a:t>如何面对大学生活，如何处理同学关系，生活中常见疾病，化验指标的意义等</a:t>
            </a:r>
            <a:r>
              <a:rPr lang="zh-CN" altLang="en-US" sz="1400" dirty="0" smtClean="0"/>
              <a:t>等</a:t>
            </a:r>
            <a:endParaRPr lang="en-US" altLang="zh-CN" sz="1400" dirty="0" smtClean="0"/>
          </a:p>
          <a:p>
            <a:pPr lvl="1">
              <a:buNone/>
            </a:pPr>
            <a:r>
              <a:rPr lang="zh-CN" altLang="en-US" sz="1400" dirty="0" smtClean="0"/>
              <a:t>多肉还是仙人掌？百度，多肉包括仙人掌科。 </a:t>
            </a:r>
            <a:endParaRPr lang="en-US" altLang="zh-CN" sz="1400" dirty="0" smtClean="0"/>
          </a:p>
          <a:p>
            <a:pPr lvl="1">
              <a:buNone/>
            </a:pPr>
            <a:r>
              <a:rPr lang="zh-CN" altLang="en-US" sz="1400" dirty="0" smtClean="0">
                <a:solidFill>
                  <a:srgbClr val="FF0000"/>
                </a:solidFill>
              </a:rPr>
              <a:t>长辈生病，虽然不是医学专业，但通过检索和学习，能够根据信息作出正确判断。</a:t>
            </a:r>
            <a:endParaRPr lang="en-US" altLang="zh-CN" sz="1400" dirty="0" smtClean="0">
              <a:solidFill>
                <a:srgbClr val="FF0000"/>
              </a:solidFill>
            </a:endParaRPr>
          </a:p>
          <a:p>
            <a:pPr lvl="1">
              <a:buNone/>
            </a:pPr>
            <a:endParaRPr lang="en-US" altLang="zh-CN" sz="1400" dirty="0" smtClean="0"/>
          </a:p>
          <a:p>
            <a:r>
              <a:rPr lang="zh-CN" altLang="en-US" sz="1800" dirty="0" smtClean="0"/>
              <a:t>图书资料类：东野圭吾  </a:t>
            </a:r>
            <a:r>
              <a:rPr lang="en-US" altLang="zh-CN" sz="1800" dirty="0" err="1" smtClean="0"/>
              <a:t>pdf</a:t>
            </a:r>
            <a:r>
              <a:rPr lang="en-US" altLang="zh-CN" sz="1800" dirty="0" smtClean="0"/>
              <a:t> </a:t>
            </a:r>
            <a:r>
              <a:rPr lang="zh-CN" altLang="en-US" sz="1800" dirty="0" smtClean="0"/>
              <a:t>一些常见书在网上就很多。</a:t>
            </a:r>
            <a:endParaRPr lang="zh-CN" altLang="zh-CN" sz="1800" dirty="0" smtClean="0"/>
          </a:p>
        </p:txBody>
      </p:sp>
    </p:spTree>
    <p:extLst>
      <p:ext uri="{BB962C8B-B14F-4D97-AF65-F5344CB8AC3E}">
        <p14:creationId xmlns:p14="http://schemas.microsoft.com/office/powerpoint/2010/main" val="2661156513"/>
      </p:ext>
    </p:ext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a:spLocks noGrp="1"/>
          </p:cNvSpPr>
          <p:nvPr>
            <p:ph idx="1"/>
          </p:nvPr>
        </p:nvSpPr>
        <p:spPr/>
        <p:txBody>
          <a:bodyPr/>
          <a:lstStyle/>
          <a:p>
            <a:r>
              <a:rPr lang="zh-CN" altLang="zh-CN" dirty="0" smtClean="0"/>
              <a:t>在请教</a:t>
            </a:r>
            <a:r>
              <a:rPr lang="zh-CN" altLang="en-US" dirty="0" smtClean="0"/>
              <a:t>别人</a:t>
            </a:r>
            <a:r>
              <a:rPr lang="zh-CN" altLang="zh-CN" dirty="0" smtClean="0"/>
              <a:t>之前，首先通过百度</a:t>
            </a:r>
            <a:r>
              <a:rPr lang="zh-CN" altLang="en-US" dirty="0" smtClean="0"/>
              <a:t>检索</a:t>
            </a:r>
            <a:r>
              <a:rPr lang="zh-CN" altLang="zh-CN" dirty="0" smtClean="0"/>
              <a:t>来解决部分问题，这是一个基本的习惯</a:t>
            </a:r>
            <a:r>
              <a:rPr lang="zh-CN" altLang="en-US" dirty="0" smtClean="0"/>
              <a:t>、</a:t>
            </a:r>
            <a:r>
              <a:rPr lang="zh-CN" altLang="zh-CN" dirty="0" smtClean="0"/>
              <a:t>技能</a:t>
            </a:r>
            <a:r>
              <a:rPr lang="zh-CN" altLang="en-US" dirty="0" smtClean="0"/>
              <a:t>、</a:t>
            </a:r>
            <a:r>
              <a:rPr lang="zh-CN" altLang="zh-CN" dirty="0" smtClean="0"/>
              <a:t>素养，体现了信息意识和学习能力。</a:t>
            </a:r>
          </a:p>
          <a:p>
            <a:r>
              <a:rPr lang="zh-CN" altLang="zh-CN" dirty="0" smtClean="0">
                <a:solidFill>
                  <a:srgbClr val="FF0000"/>
                </a:solidFill>
              </a:rPr>
              <a:t>懂得检索的人具有独立解决问题的能力</a:t>
            </a:r>
            <a:r>
              <a:rPr lang="zh-CN" altLang="zh-CN" dirty="0" smtClean="0"/>
              <a:t>，</a:t>
            </a:r>
            <a:r>
              <a:rPr lang="zh-CN" altLang="en-US" dirty="0" smtClean="0"/>
              <a:t>这一点</a:t>
            </a:r>
            <a:r>
              <a:rPr lang="zh-CN" altLang="zh-CN" dirty="0" smtClean="0"/>
              <a:t>对于生活</a:t>
            </a:r>
            <a:r>
              <a:rPr lang="zh-CN" altLang="en-US" dirty="0" smtClean="0"/>
              <a:t>、</a:t>
            </a:r>
            <a:r>
              <a:rPr lang="zh-CN" altLang="zh-CN" dirty="0" smtClean="0"/>
              <a:t>学习，甚至以后的职场都很重要。缺乏这</a:t>
            </a:r>
            <a:r>
              <a:rPr lang="zh-CN" altLang="en-US" dirty="0" smtClean="0"/>
              <a:t>样能力</a:t>
            </a:r>
            <a:r>
              <a:rPr lang="zh-CN" altLang="zh-CN" dirty="0" smtClean="0"/>
              <a:t>，</a:t>
            </a:r>
            <a:r>
              <a:rPr lang="zh-CN" altLang="en-US" dirty="0" smtClean="0"/>
              <a:t>遇到难题则</a:t>
            </a:r>
            <a:r>
              <a:rPr lang="zh-CN" altLang="zh-CN" dirty="0" smtClean="0"/>
              <a:t>不得不求助他人或者放弃。</a:t>
            </a:r>
            <a:endParaRPr lang="en-US" altLang="zh-CN" dirty="0" smtClean="0"/>
          </a:p>
          <a:p>
            <a:endParaRPr lang="zh-CN" altLang="en-US" dirty="0" smtClean="0"/>
          </a:p>
        </p:txBody>
      </p:sp>
      <p:sp>
        <p:nvSpPr>
          <p:cNvPr id="9219" name="标题 1"/>
          <p:cNvSpPr>
            <a:spLocks noGrp="1"/>
          </p:cNvSpPr>
          <p:nvPr>
            <p:ph type="title"/>
          </p:nvPr>
        </p:nvSpPr>
        <p:spPr/>
        <p:txBody>
          <a:bodyPr/>
          <a:lstStyle/>
          <a:p>
            <a:endParaRPr lang="zh-CN" altLang="en-US" dirty="0" smtClean="0"/>
          </a:p>
        </p:txBody>
      </p:sp>
    </p:spTree>
    <p:extLst>
      <p:ext uri="{BB962C8B-B14F-4D97-AF65-F5344CB8AC3E}">
        <p14:creationId xmlns:p14="http://schemas.microsoft.com/office/powerpoint/2010/main" val="3256470797"/>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r>
              <a:rPr lang="zh-CN" altLang="en-US" smtClean="0"/>
              <a:t>百度的限度</a:t>
            </a:r>
          </a:p>
        </p:txBody>
      </p:sp>
      <p:sp>
        <p:nvSpPr>
          <p:cNvPr id="11267" name="内容占位符 2"/>
          <p:cNvSpPr>
            <a:spLocks noGrp="1"/>
          </p:cNvSpPr>
          <p:nvPr>
            <p:ph idx="1"/>
          </p:nvPr>
        </p:nvSpPr>
        <p:spPr/>
        <p:txBody>
          <a:bodyPr/>
          <a:lstStyle/>
          <a:p>
            <a:r>
              <a:rPr lang="zh-CN" altLang="zh-CN" sz="4400" dirty="0" smtClean="0"/>
              <a:t>百度检索</a:t>
            </a:r>
            <a:r>
              <a:rPr lang="zh-CN" altLang="en-US" sz="4400" dirty="0" smtClean="0"/>
              <a:t>到的非正式文献，博文等，一般不作为正式的参考文献。</a:t>
            </a:r>
            <a:endParaRPr lang="en-US" altLang="zh-CN" sz="4400" dirty="0" smtClean="0"/>
          </a:p>
          <a:p>
            <a:r>
              <a:rPr lang="en-US" altLang="zh-CN" sz="2400" dirty="0" smtClean="0"/>
              <a:t>A</a:t>
            </a:r>
            <a:r>
              <a:rPr lang="zh-CN" altLang="en-US" sz="2400" dirty="0" smtClean="0"/>
              <a:t>：专著、论文集、学位论文、报告</a:t>
            </a:r>
          </a:p>
          <a:p>
            <a:pPr lvl="1"/>
            <a:r>
              <a:rPr lang="en-US" altLang="zh-CN" sz="2000" dirty="0" smtClean="0"/>
              <a:t>[1]</a:t>
            </a:r>
            <a:r>
              <a:rPr lang="zh-CN" altLang="en-US" sz="2000" dirty="0" smtClean="0"/>
              <a:t>刘国钧，陈绍业</a:t>
            </a:r>
            <a:r>
              <a:rPr lang="en-US" altLang="zh-CN" sz="2000" dirty="0" smtClean="0"/>
              <a:t>.</a:t>
            </a:r>
            <a:r>
              <a:rPr lang="zh-CN" altLang="en-US" sz="2000" dirty="0" smtClean="0"/>
              <a:t>图书馆目录</a:t>
            </a:r>
            <a:r>
              <a:rPr lang="en-US" altLang="zh-CN" sz="2000" dirty="0" smtClean="0"/>
              <a:t>[M].</a:t>
            </a:r>
            <a:r>
              <a:rPr lang="zh-CN" altLang="en-US" sz="2000" dirty="0" smtClean="0"/>
              <a:t>北京：高等教育出版社，</a:t>
            </a:r>
            <a:r>
              <a:rPr lang="en-US" altLang="zh-CN" sz="2000" dirty="0" smtClean="0"/>
              <a:t>1957.15-18.</a:t>
            </a:r>
          </a:p>
          <a:p>
            <a:r>
              <a:rPr lang="en-US" altLang="zh-CN" sz="2400" dirty="0" smtClean="0"/>
              <a:t>B:</a:t>
            </a:r>
            <a:r>
              <a:rPr lang="zh-CN" altLang="en-US" sz="2400" dirty="0" smtClean="0"/>
              <a:t>期刊文章</a:t>
            </a:r>
          </a:p>
          <a:p>
            <a:pPr lvl="1"/>
            <a:r>
              <a:rPr lang="en-US" altLang="zh-CN" sz="2000" dirty="0" smtClean="0"/>
              <a:t>[1]</a:t>
            </a:r>
            <a:r>
              <a:rPr lang="zh-CN" altLang="en-US" sz="2000" dirty="0" smtClean="0"/>
              <a:t>何龄修</a:t>
            </a:r>
            <a:r>
              <a:rPr lang="en-US" altLang="zh-CN" sz="2000" dirty="0" smtClean="0"/>
              <a:t>.</a:t>
            </a:r>
            <a:r>
              <a:rPr lang="zh-CN" altLang="en-US" sz="2000" dirty="0" smtClean="0"/>
              <a:t>读南明史</a:t>
            </a:r>
            <a:r>
              <a:rPr lang="en-US" altLang="zh-CN" sz="2000" dirty="0" smtClean="0"/>
              <a:t>[J].</a:t>
            </a:r>
            <a:r>
              <a:rPr lang="zh-CN" altLang="en-US" sz="2000" dirty="0" smtClean="0"/>
              <a:t>中国史研究，</a:t>
            </a:r>
            <a:r>
              <a:rPr lang="en-US" altLang="zh-CN" sz="2000" dirty="0" smtClean="0"/>
              <a:t>1998,(3):167-173.</a:t>
            </a:r>
            <a:endParaRPr lang="en-US" altLang="zh-CN" sz="4000" dirty="0" smtClean="0"/>
          </a:p>
          <a:p>
            <a:endParaRPr lang="zh-CN" altLang="en-US" dirty="0" smtClean="0"/>
          </a:p>
        </p:txBody>
      </p:sp>
    </p:spTree>
    <p:extLst>
      <p:ext uri="{BB962C8B-B14F-4D97-AF65-F5344CB8AC3E}">
        <p14:creationId xmlns:p14="http://schemas.microsoft.com/office/powerpoint/2010/main" val="3062996636"/>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normAutofit/>
          </a:bodyPr>
          <a:lstStyle/>
          <a:p>
            <a:r>
              <a:rPr lang="zh-CN" altLang="en-US" dirty="0" smtClean="0"/>
              <a:t>所谓大学</a:t>
            </a:r>
          </a:p>
        </p:txBody>
      </p:sp>
      <p:sp>
        <p:nvSpPr>
          <p:cNvPr id="13315" name="内容占位符 2"/>
          <p:cNvSpPr>
            <a:spLocks noGrp="1"/>
          </p:cNvSpPr>
          <p:nvPr>
            <p:ph idx="1"/>
          </p:nvPr>
        </p:nvSpPr>
        <p:spPr>
          <a:xfrm>
            <a:off x="457200" y="1600200"/>
            <a:ext cx="8229600" cy="4900634"/>
          </a:xfrm>
        </p:spPr>
        <p:txBody>
          <a:bodyPr>
            <a:normAutofit fontScale="92500"/>
          </a:bodyPr>
          <a:lstStyle/>
          <a:p>
            <a:r>
              <a:rPr lang="zh-CN" altLang="zh-CN" sz="2800" dirty="0" smtClean="0">
                <a:solidFill>
                  <a:srgbClr val="FF0000"/>
                </a:solidFill>
              </a:rPr>
              <a:t>大学</a:t>
            </a:r>
            <a:r>
              <a:rPr lang="zh-CN" altLang="en-US" sz="2800" dirty="0" smtClean="0">
                <a:solidFill>
                  <a:srgbClr val="FF0000"/>
                </a:solidFill>
              </a:rPr>
              <a:t>和科研机构</a:t>
            </a:r>
            <a:r>
              <a:rPr lang="zh-CN" altLang="zh-CN" sz="2800" dirty="0" smtClean="0">
                <a:solidFill>
                  <a:srgbClr val="FF0000"/>
                </a:solidFill>
              </a:rPr>
              <a:t>是信息</a:t>
            </a:r>
            <a:r>
              <a:rPr lang="zh-CN" altLang="en-US" sz="2800" dirty="0">
                <a:solidFill>
                  <a:srgbClr val="FF0000"/>
                </a:solidFill>
              </a:rPr>
              <a:t>（知识）</a:t>
            </a:r>
            <a:r>
              <a:rPr lang="zh-CN" altLang="zh-CN" sz="2800" dirty="0">
                <a:solidFill>
                  <a:srgbClr val="FF0000"/>
                </a:solidFill>
              </a:rPr>
              <a:t>生产、传播、再吸收，再生产传播的信息</a:t>
            </a:r>
            <a:r>
              <a:rPr lang="zh-CN" altLang="en-US" sz="2800" dirty="0">
                <a:solidFill>
                  <a:srgbClr val="FF0000"/>
                </a:solidFill>
              </a:rPr>
              <a:t>（知识）</a:t>
            </a:r>
            <a:r>
              <a:rPr lang="zh-CN" altLang="zh-CN" sz="2800" dirty="0">
                <a:solidFill>
                  <a:srgbClr val="FF0000"/>
                </a:solidFill>
              </a:rPr>
              <a:t>交流</a:t>
            </a:r>
            <a:r>
              <a:rPr lang="zh-CN" altLang="zh-CN" sz="2800" dirty="0" smtClean="0">
                <a:solidFill>
                  <a:srgbClr val="FF0000"/>
                </a:solidFill>
              </a:rPr>
              <a:t>系统</a:t>
            </a:r>
            <a:r>
              <a:rPr lang="zh-CN" altLang="en-US" sz="2800" dirty="0" smtClean="0">
                <a:solidFill>
                  <a:srgbClr val="FF0000"/>
                </a:solidFill>
              </a:rPr>
              <a:t>中的一环</a:t>
            </a:r>
            <a:r>
              <a:rPr lang="zh-CN" altLang="zh-CN" sz="2800" dirty="0" smtClean="0">
                <a:solidFill>
                  <a:srgbClr val="FF0000"/>
                </a:solidFill>
              </a:rPr>
              <a:t>。</a:t>
            </a:r>
            <a:endParaRPr lang="zh-CN" altLang="zh-CN" sz="2800" dirty="0"/>
          </a:p>
          <a:p>
            <a:r>
              <a:rPr lang="zh-CN" altLang="zh-CN" sz="2800" dirty="0" smtClean="0"/>
              <a:t>通过正规出版社发表</a:t>
            </a:r>
            <a:r>
              <a:rPr lang="zh-CN" altLang="zh-CN" sz="2800" dirty="0" smtClean="0">
                <a:solidFill>
                  <a:srgbClr val="FF0000"/>
                </a:solidFill>
              </a:rPr>
              <a:t>著作</a:t>
            </a:r>
            <a:r>
              <a:rPr lang="zh-CN" altLang="en-US" sz="2800" dirty="0" smtClean="0"/>
              <a:t>，在</a:t>
            </a:r>
            <a:r>
              <a:rPr lang="zh-CN" altLang="zh-CN" sz="2800" dirty="0" smtClean="0"/>
              <a:t>学术刊物上发表</a:t>
            </a:r>
            <a:r>
              <a:rPr lang="zh-CN" altLang="zh-CN" sz="2800" dirty="0" smtClean="0">
                <a:solidFill>
                  <a:srgbClr val="FF0000"/>
                </a:solidFill>
              </a:rPr>
              <a:t>论文</a:t>
            </a:r>
            <a:r>
              <a:rPr lang="zh-CN" altLang="zh-CN" sz="2800" dirty="0" smtClean="0"/>
              <a:t>，确立自己的学术声誉，获得教授职称和学术头衔。</a:t>
            </a:r>
            <a:r>
              <a:rPr lang="zh-CN" altLang="zh-CN" sz="2800" b="1" dirty="0" smtClean="0"/>
              <a:t>著作和论文，是老师之所以为老师，专业之所以为专业，大学之所以为大学的重要</a:t>
            </a:r>
            <a:r>
              <a:rPr lang="zh-CN" altLang="en-US" sz="2800" b="1" dirty="0" smtClean="0"/>
              <a:t>标识</a:t>
            </a:r>
            <a:r>
              <a:rPr lang="zh-CN" altLang="zh-CN" sz="2800" b="1" dirty="0" smtClean="0"/>
              <a:t>。</a:t>
            </a:r>
          </a:p>
          <a:p>
            <a:r>
              <a:rPr lang="zh-CN" altLang="zh-CN" sz="2800" dirty="0" smtClean="0"/>
              <a:t>因为</a:t>
            </a:r>
            <a:r>
              <a:rPr lang="zh-CN" altLang="en-US" sz="2800" dirty="0" smtClean="0"/>
              <a:t>作为</a:t>
            </a:r>
            <a:r>
              <a:rPr lang="zh-CN" altLang="zh-CN" sz="2800" dirty="0" smtClean="0"/>
              <a:t>研究者，首先要阅读同一专业同行的著作</a:t>
            </a:r>
            <a:r>
              <a:rPr lang="zh-CN" altLang="en-US" sz="2800" dirty="0" smtClean="0"/>
              <a:t>、论文</a:t>
            </a:r>
            <a:r>
              <a:rPr lang="zh-CN" altLang="zh-CN" sz="2800" dirty="0" smtClean="0"/>
              <a:t>，</a:t>
            </a:r>
            <a:r>
              <a:rPr lang="zh-CN" altLang="en-US" sz="2800" dirty="0" smtClean="0"/>
              <a:t>才能</a:t>
            </a:r>
            <a:r>
              <a:rPr lang="zh-CN" altLang="zh-CN" sz="2800" dirty="0" smtClean="0"/>
              <a:t>提出自己的独特看法，其重要性自不待言。</a:t>
            </a:r>
          </a:p>
          <a:p>
            <a:r>
              <a:rPr lang="zh-CN" altLang="zh-CN" sz="2800" dirty="0" smtClean="0"/>
              <a:t>要成为优秀的</a:t>
            </a:r>
            <a:r>
              <a:rPr lang="zh-CN" altLang="zh-CN" sz="2800" dirty="0" smtClean="0">
                <a:solidFill>
                  <a:srgbClr val="FF0000"/>
                </a:solidFill>
              </a:rPr>
              <a:t>本科生</a:t>
            </a:r>
            <a:r>
              <a:rPr lang="zh-CN" altLang="en-US" sz="2800" dirty="0" smtClean="0">
                <a:solidFill>
                  <a:srgbClr val="FF0000"/>
                </a:solidFill>
              </a:rPr>
              <a:t>、</a:t>
            </a:r>
            <a:r>
              <a:rPr lang="zh-CN" altLang="zh-CN" sz="2800" dirty="0" smtClean="0">
                <a:solidFill>
                  <a:srgbClr val="FF0000"/>
                </a:solidFill>
              </a:rPr>
              <a:t>研究生，</a:t>
            </a:r>
            <a:r>
              <a:rPr lang="zh-CN" altLang="en-US" sz="2800" dirty="0" smtClean="0">
                <a:solidFill>
                  <a:srgbClr val="FF0000"/>
                </a:solidFill>
              </a:rPr>
              <a:t>要</a:t>
            </a:r>
            <a:r>
              <a:rPr lang="zh-CN" altLang="zh-CN" sz="2800" dirty="0" smtClean="0">
                <a:solidFill>
                  <a:srgbClr val="FF0000"/>
                </a:solidFill>
              </a:rPr>
              <a:t>尽快熟悉这些著作刊物，能读，能思考，能写作进行交流，从而成为</a:t>
            </a:r>
            <a:r>
              <a:rPr lang="zh-CN" altLang="en-US" sz="2800" dirty="0" smtClean="0">
                <a:solidFill>
                  <a:srgbClr val="FF0000"/>
                </a:solidFill>
              </a:rPr>
              <a:t>大学信息</a:t>
            </a:r>
            <a:r>
              <a:rPr lang="zh-CN" altLang="zh-CN" sz="2800" dirty="0" smtClean="0">
                <a:solidFill>
                  <a:srgbClr val="FF0000"/>
                </a:solidFill>
              </a:rPr>
              <a:t>交流系统之一员。</a:t>
            </a:r>
            <a:endParaRPr lang="zh-CN" altLang="en-US" sz="3600" dirty="0" smtClean="0"/>
          </a:p>
        </p:txBody>
      </p:sp>
    </p:spTree>
    <p:extLst>
      <p:ext uri="{BB962C8B-B14F-4D97-AF65-F5344CB8AC3E}">
        <p14:creationId xmlns:p14="http://schemas.microsoft.com/office/powerpoint/2010/main" val="1149883677"/>
      </p:ext>
    </p:extLst>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zh-CN" altLang="en-US" dirty="0"/>
              <a:t>了解科研那点</a:t>
            </a:r>
            <a:r>
              <a:rPr lang="zh-CN" altLang="en-US" dirty="0" smtClean="0"/>
              <a:t>事儿</a:t>
            </a:r>
          </a:p>
        </p:txBody>
      </p:sp>
      <p:sp>
        <p:nvSpPr>
          <p:cNvPr id="10243" name="Rectangle 3"/>
          <p:cNvSpPr>
            <a:spLocks noGrp="1" noChangeArrowheads="1"/>
          </p:cNvSpPr>
          <p:nvPr>
            <p:ph type="body" idx="1"/>
          </p:nvPr>
        </p:nvSpPr>
        <p:spPr/>
        <p:txBody>
          <a:bodyPr/>
          <a:lstStyle/>
          <a:p>
            <a:pPr eaLnBrk="1" hangingPunct="1">
              <a:lnSpc>
                <a:spcPct val="90000"/>
              </a:lnSpc>
            </a:pPr>
            <a:r>
              <a:rPr lang="zh-CN" altLang="en-US" sz="2800" dirty="0" smtClean="0"/>
              <a:t>科学家的自传和传记</a:t>
            </a:r>
            <a:r>
              <a:rPr lang="en-US" altLang="zh-CN" sz="2800" dirty="0" smtClean="0"/>
              <a:t>, k8,《</a:t>
            </a:r>
            <a:r>
              <a:rPr lang="zh-CN" altLang="en-US" sz="2800" dirty="0" smtClean="0"/>
              <a:t>富兰克林自传</a:t>
            </a:r>
            <a:r>
              <a:rPr lang="en-US" altLang="zh-CN" sz="2800" dirty="0" smtClean="0"/>
              <a:t>》</a:t>
            </a:r>
            <a:r>
              <a:rPr lang="zh-CN" altLang="en-US" sz="2800" dirty="0" smtClean="0"/>
              <a:t>；通过科学家写的如何进行科研的书</a:t>
            </a:r>
            <a:r>
              <a:rPr lang="en-US" altLang="zh-CN" sz="2800" dirty="0" smtClean="0"/>
              <a:t>.</a:t>
            </a:r>
            <a:r>
              <a:rPr lang="zh-CN" altLang="en-US" sz="2800" dirty="0" smtClean="0"/>
              <a:t>中央台</a:t>
            </a:r>
            <a:r>
              <a:rPr lang="en-US" altLang="zh-CN" sz="2800" dirty="0" smtClean="0"/>
              <a:t>《</a:t>
            </a:r>
            <a:r>
              <a:rPr lang="zh-CN" altLang="en-US" sz="2800" dirty="0" smtClean="0"/>
              <a:t>大家</a:t>
            </a:r>
            <a:r>
              <a:rPr lang="en-US" altLang="zh-CN" sz="2800" dirty="0" smtClean="0"/>
              <a:t>》</a:t>
            </a:r>
          </a:p>
          <a:p>
            <a:pPr eaLnBrk="1" hangingPunct="1">
              <a:lnSpc>
                <a:spcPct val="90000"/>
              </a:lnSpc>
            </a:pPr>
            <a:r>
              <a:rPr lang="zh-CN" altLang="en-US" sz="2800" dirty="0" smtClean="0"/>
              <a:t>威</a:t>
            </a:r>
            <a:r>
              <a:rPr lang="en-US" altLang="zh-CN" sz="2800" dirty="0" smtClean="0"/>
              <a:t>·</a:t>
            </a:r>
            <a:r>
              <a:rPr lang="zh-CN" altLang="en-US" sz="2800" dirty="0" smtClean="0"/>
              <a:t>伊</a:t>
            </a:r>
            <a:r>
              <a:rPr lang="en-US" altLang="zh-CN" sz="2800" dirty="0" smtClean="0"/>
              <a:t>·</a:t>
            </a:r>
            <a:r>
              <a:rPr lang="zh-CN" altLang="en-US" sz="2800" dirty="0" smtClean="0"/>
              <a:t>比</a:t>
            </a:r>
            <a:r>
              <a:rPr lang="en-US" altLang="zh-CN" sz="2800" dirty="0" smtClean="0"/>
              <a:t>·</a:t>
            </a:r>
            <a:r>
              <a:rPr lang="zh-CN" altLang="en-US" sz="2800" dirty="0" smtClean="0"/>
              <a:t>贝弗里奇著的</a:t>
            </a:r>
            <a:r>
              <a:rPr lang="en-US" altLang="zh-CN" sz="2800" dirty="0" smtClean="0"/>
              <a:t>《</a:t>
            </a:r>
            <a:r>
              <a:rPr lang="zh-CN" altLang="en-US" sz="2800" b="1" dirty="0" smtClean="0"/>
              <a:t>科学研究的艺术</a:t>
            </a:r>
            <a:r>
              <a:rPr lang="en-US" altLang="zh-CN" sz="2800" dirty="0" smtClean="0"/>
              <a:t>》</a:t>
            </a:r>
            <a:r>
              <a:rPr lang="zh-CN" altLang="en-US" sz="2800" dirty="0" smtClean="0"/>
              <a:t>；姐妹篇</a:t>
            </a:r>
            <a:r>
              <a:rPr lang="en-US" altLang="zh-CN" sz="2800" dirty="0" smtClean="0"/>
              <a:t>《</a:t>
            </a:r>
            <a:r>
              <a:rPr lang="zh-CN" altLang="en-US" sz="2800" b="1" dirty="0" smtClean="0"/>
              <a:t>发现的种子</a:t>
            </a:r>
            <a:r>
              <a:rPr lang="en-US" altLang="zh-CN" sz="2800" dirty="0" smtClean="0"/>
              <a:t>》</a:t>
            </a:r>
            <a:r>
              <a:rPr lang="zh-CN" altLang="en-US" sz="2800" dirty="0" smtClean="0"/>
              <a:t>论述了科学研究的实践与思维技巧。</a:t>
            </a:r>
            <a:r>
              <a:rPr lang="en-US" altLang="zh-CN" sz="2800" dirty="0" smtClean="0"/>
              <a:t> </a:t>
            </a:r>
          </a:p>
          <a:p>
            <a:pPr eaLnBrk="1" hangingPunct="1">
              <a:lnSpc>
                <a:spcPct val="90000"/>
              </a:lnSpc>
            </a:pPr>
            <a:r>
              <a:rPr lang="zh-CN" altLang="en-US" sz="2800" dirty="0" smtClean="0"/>
              <a:t>教育文化类找相关图书。</a:t>
            </a:r>
            <a:r>
              <a:rPr lang="en-US" altLang="zh-CN" sz="2800" dirty="0" smtClean="0">
                <a:solidFill>
                  <a:srgbClr val="FF0000"/>
                </a:solidFill>
              </a:rPr>
              <a:t>G642 </a:t>
            </a:r>
            <a:r>
              <a:rPr lang="zh-CN" altLang="en-US" sz="2800" dirty="0" smtClean="0">
                <a:solidFill>
                  <a:srgbClr val="FF0000"/>
                </a:solidFill>
              </a:rPr>
              <a:t>研究生论文写作</a:t>
            </a:r>
            <a:endParaRPr lang="en-US" altLang="zh-CN" sz="2800" dirty="0" smtClean="0">
              <a:solidFill>
                <a:srgbClr val="FF0000"/>
              </a:solidFill>
            </a:endParaRPr>
          </a:p>
          <a:p>
            <a:pPr eaLnBrk="1" hangingPunct="1">
              <a:lnSpc>
                <a:spcPct val="90000"/>
              </a:lnSpc>
            </a:pPr>
            <a:r>
              <a:rPr lang="zh-CN" altLang="en-US" sz="2800" dirty="0" smtClean="0"/>
              <a:t>推荐：</a:t>
            </a:r>
            <a:r>
              <a:rPr lang="zh-CN" altLang="en-US" sz="2800" dirty="0" smtClean="0">
                <a:solidFill>
                  <a:srgbClr val="FF0000"/>
                </a:solidFill>
              </a:rPr>
              <a:t>小木虫网站</a:t>
            </a:r>
            <a:r>
              <a:rPr lang="zh-CN" altLang="en-US" sz="2800" dirty="0" smtClean="0"/>
              <a:t>。</a:t>
            </a:r>
            <a:endParaRPr lang="en-US" altLang="zh-CN" sz="2800" dirty="0" smtClean="0"/>
          </a:p>
          <a:p>
            <a:pPr eaLnBrk="1" hangingPunct="1">
              <a:lnSpc>
                <a:spcPct val="90000"/>
              </a:lnSpc>
            </a:pPr>
            <a:r>
              <a:rPr lang="zh-CN" altLang="en-US" sz="2800" dirty="0" smtClean="0"/>
              <a:t>百度搜相关攻略</a:t>
            </a:r>
          </a:p>
          <a:p>
            <a:pPr eaLnBrk="1" hangingPunct="1">
              <a:lnSpc>
                <a:spcPct val="90000"/>
              </a:lnSpc>
            </a:pPr>
            <a:endParaRPr lang="zh-CN" altLang="en-US" sz="2800" dirty="0" smtClean="0"/>
          </a:p>
          <a:p>
            <a:pPr eaLnBrk="1" hangingPunct="1">
              <a:lnSpc>
                <a:spcPct val="90000"/>
              </a:lnSpc>
            </a:pPr>
            <a:endParaRPr lang="zh-CN" altLang="en-US" sz="2800" dirty="0" smtClean="0"/>
          </a:p>
          <a:p>
            <a:pPr eaLnBrk="1" hangingPunct="1">
              <a:lnSpc>
                <a:spcPct val="90000"/>
              </a:lnSpc>
            </a:pPr>
            <a:endParaRPr lang="en-US" altLang="zh-CN" sz="2800" dirty="0" smtClean="0"/>
          </a:p>
        </p:txBody>
      </p:sp>
    </p:spTree>
    <p:extLst>
      <p:ext uri="{BB962C8B-B14F-4D97-AF65-F5344CB8AC3E}">
        <p14:creationId xmlns:p14="http://schemas.microsoft.com/office/powerpoint/2010/main" val="2097207471"/>
      </p:ext>
    </p:ext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zh-CN" altLang="en-US" dirty="0" smtClean="0"/>
              <a:t>常用数据库</a:t>
            </a:r>
          </a:p>
        </p:txBody>
      </p:sp>
      <p:sp>
        <p:nvSpPr>
          <p:cNvPr id="14339" name="内容占位符 2"/>
          <p:cNvSpPr>
            <a:spLocks noGrp="1"/>
          </p:cNvSpPr>
          <p:nvPr>
            <p:ph idx="1"/>
          </p:nvPr>
        </p:nvSpPr>
        <p:spPr/>
        <p:txBody>
          <a:bodyPr>
            <a:normAutofit fontScale="92500" lnSpcReduction="20000"/>
          </a:bodyPr>
          <a:lstStyle/>
          <a:p>
            <a:pPr marL="342900" lvl="1" indent="342900">
              <a:buNone/>
            </a:pPr>
            <a:r>
              <a:rPr lang="en-US" altLang="zh-CN" b="1" dirty="0" smtClean="0"/>
              <a:t> </a:t>
            </a:r>
            <a:r>
              <a:rPr lang="zh-CN" altLang="zh-CN" b="1" dirty="0" smtClean="0"/>
              <a:t>图书馆</a:t>
            </a:r>
            <a:r>
              <a:rPr lang="zh-CN" altLang="zh-CN" b="1" dirty="0"/>
              <a:t>每年钱购买</a:t>
            </a:r>
            <a:r>
              <a:rPr lang="zh-CN" altLang="zh-CN" dirty="0"/>
              <a:t>正规的著作和</a:t>
            </a:r>
            <a:r>
              <a:rPr lang="zh-CN" altLang="zh-CN" dirty="0" smtClean="0"/>
              <a:t>论文</a:t>
            </a:r>
            <a:r>
              <a:rPr lang="zh-CN" altLang="en-US" dirty="0" smtClean="0"/>
              <a:t>文献，</a:t>
            </a:r>
            <a:r>
              <a:rPr lang="zh-CN" altLang="en-US" dirty="0"/>
              <a:t>包括</a:t>
            </a:r>
            <a:r>
              <a:rPr lang="zh-CN" altLang="en-US" b="1" dirty="0"/>
              <a:t>纸</a:t>
            </a:r>
            <a:r>
              <a:rPr lang="zh-CN" altLang="en-US" b="1" dirty="0" smtClean="0"/>
              <a:t>质和电子，</a:t>
            </a:r>
            <a:r>
              <a:rPr lang="zh-CN" altLang="en-US" b="1" dirty="0"/>
              <a:t>比如</a:t>
            </a:r>
            <a:r>
              <a:rPr lang="zh-CN" altLang="en-US" b="1" dirty="0">
                <a:solidFill>
                  <a:srgbClr val="FF0000"/>
                </a:solidFill>
              </a:rPr>
              <a:t>读秀</a:t>
            </a:r>
            <a:r>
              <a:rPr lang="zh-CN" altLang="en-US" b="1" dirty="0"/>
              <a:t>电子书和清华同方的</a:t>
            </a:r>
            <a:r>
              <a:rPr lang="zh-CN" altLang="en-US" b="1" dirty="0">
                <a:solidFill>
                  <a:srgbClr val="FF0000"/>
                </a:solidFill>
              </a:rPr>
              <a:t>知网</a:t>
            </a:r>
            <a:r>
              <a:rPr lang="zh-CN" altLang="en-US" b="1" dirty="0"/>
              <a:t>，还有</a:t>
            </a:r>
            <a:r>
              <a:rPr lang="zh-CN" altLang="en-US" b="1" dirty="0">
                <a:solidFill>
                  <a:srgbClr val="FF0000"/>
                </a:solidFill>
              </a:rPr>
              <a:t>大量外文文献</a:t>
            </a:r>
            <a:r>
              <a:rPr lang="zh-CN" altLang="en-US" b="1" dirty="0"/>
              <a:t>，</a:t>
            </a:r>
            <a:r>
              <a:rPr lang="zh-CN" altLang="zh-CN" b="1" dirty="0"/>
              <a:t>为整个学校的教学科研提供文献支撑</a:t>
            </a:r>
            <a:r>
              <a:rPr lang="zh-CN" altLang="en-US" b="1" dirty="0"/>
              <a:t>。</a:t>
            </a:r>
            <a:endParaRPr lang="en-US" altLang="zh-CN" b="1" dirty="0"/>
          </a:p>
          <a:p>
            <a:pPr marL="342900" lvl="1" indent="342900">
              <a:buNone/>
            </a:pPr>
            <a:r>
              <a:rPr lang="zh-CN" altLang="en-US" b="1" dirty="0" smtClean="0"/>
              <a:t>图书馆主页</a:t>
            </a:r>
            <a:r>
              <a:rPr lang="en-US" altLang="zh-CN" b="1" dirty="0"/>
              <a:t>——</a:t>
            </a:r>
            <a:r>
              <a:rPr lang="zh-CN" altLang="en-US" b="1" dirty="0" smtClean="0">
                <a:solidFill>
                  <a:srgbClr val="FF0000"/>
                </a:solidFill>
              </a:rPr>
              <a:t>常用</a:t>
            </a:r>
            <a:r>
              <a:rPr lang="zh-CN" altLang="en-US" b="1" dirty="0">
                <a:solidFill>
                  <a:srgbClr val="FF0000"/>
                </a:solidFill>
              </a:rPr>
              <a:t>数据库</a:t>
            </a:r>
            <a:r>
              <a:rPr lang="zh-CN" altLang="en-US" b="1" dirty="0"/>
              <a:t>，都有使用说明，自己试试</a:t>
            </a:r>
            <a:r>
              <a:rPr lang="zh-CN" altLang="en-US" b="1" dirty="0" smtClean="0"/>
              <a:t>就会了。详细的欢迎参加后续的系列培训和信息素养大赛。</a:t>
            </a:r>
            <a:endParaRPr lang="en-US" altLang="zh-CN" b="1" dirty="0" smtClean="0"/>
          </a:p>
          <a:p>
            <a:pPr marL="742950" indent="-742950">
              <a:buFont typeface="+mj-lt"/>
              <a:buAutoNum type="arabicPeriod"/>
            </a:pPr>
            <a:r>
              <a:rPr lang="zh-CN" altLang="en-US" b="1" dirty="0" smtClean="0"/>
              <a:t>读秀（学</a:t>
            </a:r>
            <a:r>
              <a:rPr lang="zh-CN" altLang="en-US" b="1" dirty="0"/>
              <a:t>术著作）</a:t>
            </a:r>
            <a:r>
              <a:rPr lang="zh-CN" altLang="en-US" sz="2400" b="1" dirty="0" smtClean="0"/>
              <a:t>移动</a:t>
            </a:r>
            <a:r>
              <a:rPr lang="en-US" altLang="zh-CN" sz="2400" b="1" dirty="0" smtClean="0"/>
              <a:t>APP</a:t>
            </a:r>
            <a:r>
              <a:rPr lang="zh-CN" altLang="en-US" sz="2400" b="1" dirty="0" smtClean="0"/>
              <a:t>为</a:t>
            </a:r>
            <a:r>
              <a:rPr lang="zh-CN" altLang="en-US" sz="2400" b="1" dirty="0"/>
              <a:t>“学习通”</a:t>
            </a:r>
            <a:endParaRPr lang="en-US" altLang="zh-CN" sz="2400" b="1" dirty="0"/>
          </a:p>
          <a:p>
            <a:pPr marL="742950" indent="-742950">
              <a:buFont typeface="+mj-lt"/>
              <a:buAutoNum type="arabicPeriod"/>
            </a:pPr>
            <a:r>
              <a:rPr lang="zh-CN" altLang="en-US" b="1" dirty="0" smtClean="0"/>
              <a:t>知网 （专业论文和博硕士论文）</a:t>
            </a:r>
            <a:endParaRPr lang="en-US" altLang="zh-CN" b="1" dirty="0" smtClean="0"/>
          </a:p>
          <a:p>
            <a:pPr marL="971550" lvl="1" indent="-514350">
              <a:buFont typeface="+mj-ea"/>
              <a:buAutoNum type="circleNumDbPlain"/>
            </a:pPr>
            <a:r>
              <a:rPr lang="zh-CN" altLang="en-US" sz="2400" b="1" dirty="0" smtClean="0"/>
              <a:t>包括经济与社会统计数据库，有</a:t>
            </a:r>
            <a:r>
              <a:rPr lang="en-US" altLang="zh-CN" sz="2400" b="1" dirty="0" smtClean="0"/>
              <a:t>2017</a:t>
            </a:r>
            <a:r>
              <a:rPr lang="zh-CN" altLang="en-US" sz="2400" b="1" dirty="0" smtClean="0"/>
              <a:t>年中国统计年鉴</a:t>
            </a:r>
            <a:endParaRPr lang="en-US" altLang="zh-CN" sz="2400" b="1" dirty="0" smtClean="0"/>
          </a:p>
          <a:p>
            <a:pPr marL="971550" lvl="1" indent="-514350">
              <a:buFont typeface="+mj-ea"/>
              <a:buAutoNum type="circleNumDbPlain"/>
            </a:pPr>
            <a:r>
              <a:rPr lang="zh-CN" altLang="en-US" sz="2400" b="1" dirty="0" smtClean="0"/>
              <a:t>移动：全球学术快报</a:t>
            </a:r>
            <a:endParaRPr lang="en-US" altLang="zh-CN" sz="2400" b="1" dirty="0" smtClean="0"/>
          </a:p>
          <a:p>
            <a:pPr marL="742950" indent="-742950">
              <a:buFont typeface="+mj-lt"/>
              <a:buAutoNum type="arabicPeriod"/>
            </a:pPr>
            <a:r>
              <a:rPr lang="zh-CN" altLang="en-US" sz="3600" b="1" dirty="0"/>
              <a:t>博</a:t>
            </a:r>
            <a:r>
              <a:rPr lang="zh-CN" altLang="en-US" sz="3600" b="1" dirty="0" smtClean="0"/>
              <a:t>硕士论文最</a:t>
            </a:r>
            <a:r>
              <a:rPr lang="zh-CN" altLang="en-US" sz="3600" b="1" dirty="0"/>
              <a:t>全的是万方数据</a:t>
            </a:r>
            <a:r>
              <a:rPr lang="zh-CN" altLang="en-US" sz="3600" b="1" dirty="0" smtClean="0"/>
              <a:t>库</a:t>
            </a:r>
            <a:endParaRPr lang="en-US" altLang="zh-CN" sz="3600" b="1" dirty="0" smtClean="0"/>
          </a:p>
          <a:p>
            <a:endParaRPr lang="en-US" altLang="zh-CN" sz="4000" b="1" dirty="0"/>
          </a:p>
        </p:txBody>
      </p:sp>
    </p:spTree>
    <p:extLst>
      <p:ext uri="{BB962C8B-B14F-4D97-AF65-F5344CB8AC3E}">
        <p14:creationId xmlns:p14="http://schemas.microsoft.com/office/powerpoint/2010/main" val="449799988"/>
      </p:ext>
    </p:extLst>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100" b="1" dirty="0" smtClean="0"/>
              <a:t>湖南</a:t>
            </a:r>
            <a:r>
              <a:rPr lang="zh-CN" altLang="en-US" sz="3100" b="1" dirty="0"/>
              <a:t>第一师范孔昭绶校长明耻大会</a:t>
            </a:r>
            <a:r>
              <a:rPr lang="zh-CN" altLang="en-US" sz="3100" b="1" dirty="0" smtClean="0"/>
              <a:t>演讲</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t>人，不可不知耻。耻，有个人之耻，国家之耻。德守不坚，学识愚昧，身体衰弱，遭人白眼，乃个人之耻</a:t>
            </a:r>
            <a:r>
              <a:rPr lang="zh-CN" altLang="en-US" dirty="0" smtClean="0"/>
              <a:t>。</a:t>
            </a:r>
            <a:endParaRPr lang="en-US" altLang="zh-CN" dirty="0" smtClean="0"/>
          </a:p>
          <a:p>
            <a:r>
              <a:rPr lang="zh-CN" altLang="en-US" dirty="0" smtClean="0"/>
              <a:t>纲纪</a:t>
            </a:r>
            <a:r>
              <a:rPr lang="zh-CN" altLang="en-US" dirty="0"/>
              <a:t>扫地，主权外移，疆土日蹙，奴颜卑膝，乃国家之耻</a:t>
            </a:r>
            <a:r>
              <a:rPr lang="zh-CN" altLang="en-US" dirty="0" smtClean="0"/>
              <a:t>。</a:t>
            </a:r>
            <a:endParaRPr lang="en-US" altLang="zh-CN" dirty="0" smtClean="0"/>
          </a:p>
          <a:p>
            <a:r>
              <a:rPr lang="zh-CN" altLang="en-US" dirty="0" smtClean="0"/>
              <a:t>我</a:t>
            </a:r>
            <a:r>
              <a:rPr lang="zh-CN" altLang="en-US" dirty="0"/>
              <a:t>四万万同胞，如果人人为人所耻，则国家必为人所耻，一个国家被人耻笑，那么个人也将成为被别人耻笑的把柄。支那之耻，无有个人与国家之分，此乃我中华全体之奇耻大辱！</a:t>
            </a:r>
          </a:p>
        </p:txBody>
      </p:sp>
    </p:spTree>
    <p:extLst>
      <p:ext uri="{BB962C8B-B14F-4D97-AF65-F5344CB8AC3E}">
        <p14:creationId xmlns:p14="http://schemas.microsoft.com/office/powerpoint/2010/main" val="3085254855"/>
      </p:ext>
    </p:extLst>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农村土地制度改革</a:t>
            </a:r>
            <a:endParaRPr lang="zh-CN" altLang="en-US" dirty="0"/>
          </a:p>
        </p:txBody>
      </p:sp>
      <p:sp>
        <p:nvSpPr>
          <p:cNvPr id="3" name="内容占位符 2"/>
          <p:cNvSpPr>
            <a:spLocks noGrp="1"/>
          </p:cNvSpPr>
          <p:nvPr>
            <p:ph idx="1"/>
          </p:nvPr>
        </p:nvSpPr>
        <p:spPr/>
        <p:txBody>
          <a:bodyPr/>
          <a:lstStyle/>
          <a:p>
            <a:r>
              <a:rPr lang="zh-CN" altLang="en-US" dirty="0" smtClean="0"/>
              <a:t>需要了解当下的情况，</a:t>
            </a:r>
            <a:r>
              <a:rPr lang="zh-CN" altLang="en-US" dirty="0" smtClean="0">
                <a:solidFill>
                  <a:srgbClr val="FF0000"/>
                </a:solidFill>
              </a:rPr>
              <a:t>统计数据</a:t>
            </a:r>
            <a:endParaRPr lang="en-US" altLang="zh-CN" dirty="0" smtClean="0">
              <a:solidFill>
                <a:srgbClr val="FF0000"/>
              </a:solidFill>
            </a:endParaRPr>
          </a:p>
          <a:p>
            <a:r>
              <a:rPr lang="zh-CN" altLang="en-US" dirty="0" smtClean="0"/>
              <a:t>需要最近学者的</a:t>
            </a:r>
            <a:r>
              <a:rPr lang="zh-CN" altLang="en-US" dirty="0" smtClean="0">
                <a:solidFill>
                  <a:srgbClr val="FF0000"/>
                </a:solidFill>
              </a:rPr>
              <a:t>研究论文</a:t>
            </a:r>
            <a:endParaRPr lang="en-US" altLang="zh-CN" dirty="0" smtClean="0">
              <a:solidFill>
                <a:srgbClr val="FF0000"/>
              </a:solidFill>
            </a:endParaRPr>
          </a:p>
          <a:p>
            <a:r>
              <a:rPr lang="zh-CN" altLang="en-US" dirty="0" smtClean="0"/>
              <a:t>建国以来的情况，乃至历朝历代这个问题的</a:t>
            </a:r>
            <a:r>
              <a:rPr lang="zh-CN" altLang="en-US" dirty="0" smtClean="0">
                <a:solidFill>
                  <a:srgbClr val="FF0000"/>
                </a:solidFill>
              </a:rPr>
              <a:t>专著</a:t>
            </a:r>
            <a:r>
              <a:rPr lang="zh-CN" altLang="en-US" dirty="0" smtClean="0"/>
              <a:t>。</a:t>
            </a:r>
            <a:endParaRPr lang="en-US" altLang="zh-CN" dirty="0" smtClean="0"/>
          </a:p>
          <a:p>
            <a:r>
              <a:rPr lang="zh-CN" altLang="en-US" dirty="0" smtClean="0"/>
              <a:t>面对一个课题，需要查找各种不同文献类型，不同数据库，综合整理、分析，并结合自己的思考</a:t>
            </a:r>
            <a:r>
              <a:rPr lang="zh-CN" altLang="en-US" sz="2000" dirty="0" smtClean="0"/>
              <a:t>（做读书笔记），</a:t>
            </a:r>
            <a:r>
              <a:rPr lang="zh-CN" altLang="en-US" dirty="0" smtClean="0"/>
              <a:t>写出文章得出结论。</a:t>
            </a:r>
            <a:endParaRPr lang="zh-CN" altLang="en-US" dirty="0"/>
          </a:p>
        </p:txBody>
      </p:sp>
    </p:spTree>
    <p:extLst>
      <p:ext uri="{BB962C8B-B14F-4D97-AF65-F5344CB8AC3E}">
        <p14:creationId xmlns:p14="http://schemas.microsoft.com/office/powerpoint/2010/main" val="2465845257"/>
      </p:ext>
    </p:extLst>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检索界面</a:t>
            </a:r>
            <a:r>
              <a:rPr lang="en-US" altLang="zh-CN" dirty="0" smtClean="0"/>
              <a:t>-1</a:t>
            </a:r>
            <a:endParaRPr lang="zh-CN" altLang="en-US" dirty="0"/>
          </a:p>
        </p:txBody>
      </p:sp>
      <p:sp>
        <p:nvSpPr>
          <p:cNvPr id="3" name="文本占位符 2"/>
          <p:cNvSpPr>
            <a:spLocks noGrp="1"/>
          </p:cNvSpPr>
          <p:nvPr>
            <p:ph type="body" idx="1"/>
          </p:nvPr>
        </p:nvSpPr>
        <p:spPr/>
        <p:txBody>
          <a:bodyPr/>
          <a:lstStyle/>
          <a:p>
            <a:endParaRPr lang="zh-CN" altLang="en-US" dirty="0"/>
          </a:p>
        </p:txBody>
      </p:sp>
      <p:pic>
        <p:nvPicPr>
          <p:cNvPr id="48131" name="Picture 3"/>
          <p:cNvPicPr>
            <a:picLocks noChangeAspect="1" noChangeArrowheads="1"/>
          </p:cNvPicPr>
          <p:nvPr/>
        </p:nvPicPr>
        <p:blipFill>
          <a:blip r:embed="rId3" cstate="print"/>
          <a:srcRect t="11181" b="5322"/>
          <a:stretch>
            <a:fillRect/>
          </a:stretch>
        </p:blipFill>
        <p:spPr bwMode="auto">
          <a:xfrm>
            <a:off x="-33416" y="188640"/>
            <a:ext cx="9177416" cy="6130270"/>
          </a:xfrm>
          <a:prstGeom prst="rect">
            <a:avLst/>
          </a:prstGeom>
          <a:noFill/>
          <a:ln w="19050">
            <a:solidFill>
              <a:schemeClr val="tx1"/>
            </a:solidFill>
            <a:miter lim="800000"/>
            <a:headEnd/>
            <a:tailEnd/>
          </a:ln>
          <a:effectLst/>
        </p:spPr>
      </p:pic>
      <p:sp>
        <p:nvSpPr>
          <p:cNvPr id="9" name="椭圆 8"/>
          <p:cNvSpPr/>
          <p:nvPr/>
        </p:nvSpPr>
        <p:spPr bwMode="auto">
          <a:xfrm>
            <a:off x="827584" y="3494291"/>
            <a:ext cx="1071570" cy="562630"/>
          </a:xfrm>
          <a:prstGeom prst="ellipse">
            <a:avLst/>
          </a:prstGeom>
          <a:noFill/>
          <a:ln w="19050" cap="flat" cmpd="sng" algn="ctr">
            <a:solidFill>
              <a:srgbClr val="FF0000"/>
            </a:solidFill>
            <a:prstDash val="solid"/>
            <a:round/>
            <a:headEnd type="none" w="med" len="med"/>
            <a:tailEnd type="none" w="med" len="med"/>
          </a:ln>
          <a:effectLst>
            <a:outerShdw dist="50800" dir="5400000" rotWithShape="0">
              <a:srgbClr val="4E3B30">
                <a:alpha val="59999"/>
              </a:srgbClr>
            </a:outerShdw>
          </a:effectLst>
        </p:spPr>
        <p:txBody>
          <a:bodyPr vert="horz" wrap="square" lIns="91440" tIns="45720" rIns="91440" bIns="45720" numCol="1" rtlCol="0" anchor="t" anchorCtr="0" compatLnSpc="1">
            <a:prstTxWarp prst="textNoShape">
              <a:avLst/>
            </a:prstTxWarp>
            <a:spAutoFit/>
          </a:bodyPr>
          <a:lstStyle/>
          <a:p>
            <a:pPr marL="173038" marR="0" indent="-173038"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noFill/>
              <a:effectLst/>
              <a:latin typeface="Times New Roman" pitchFamily="18" charset="0"/>
              <a:ea typeface="楷体_GB2312" pitchFamily="49" charset="-122"/>
            </a:endParaRPr>
          </a:p>
        </p:txBody>
      </p:sp>
      <p:sp>
        <p:nvSpPr>
          <p:cNvPr id="6" name="椭圆 5"/>
          <p:cNvSpPr/>
          <p:nvPr/>
        </p:nvSpPr>
        <p:spPr bwMode="auto">
          <a:xfrm>
            <a:off x="4868416" y="3365376"/>
            <a:ext cx="1071570" cy="562630"/>
          </a:xfrm>
          <a:prstGeom prst="ellipse">
            <a:avLst/>
          </a:prstGeom>
          <a:noFill/>
          <a:ln w="19050" cap="flat" cmpd="sng" algn="ctr">
            <a:solidFill>
              <a:srgbClr val="FF0000"/>
            </a:solidFill>
            <a:prstDash val="solid"/>
            <a:round/>
            <a:headEnd type="none" w="med" len="med"/>
            <a:tailEnd type="none" w="med" len="med"/>
          </a:ln>
          <a:effectLst>
            <a:outerShdw dist="50800" dir="5400000" rotWithShape="0">
              <a:srgbClr val="4E3B30">
                <a:alpha val="59999"/>
              </a:srgbClr>
            </a:outerShdw>
          </a:effectLst>
        </p:spPr>
        <p:txBody>
          <a:bodyPr vert="horz" wrap="square" lIns="91440" tIns="45720" rIns="91440" bIns="45720" numCol="1" rtlCol="0" anchor="t" anchorCtr="0" compatLnSpc="1">
            <a:prstTxWarp prst="textNoShape">
              <a:avLst/>
            </a:prstTxWarp>
            <a:spAutoFit/>
          </a:bodyPr>
          <a:lstStyle/>
          <a:p>
            <a:pPr marL="173038" marR="0" indent="-173038"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noFill/>
              <a:effectLst/>
              <a:latin typeface="Times New Roman" pitchFamily="18" charset="0"/>
              <a:ea typeface="楷体_GB2312" pitchFamily="49" charset="-122"/>
            </a:endParaRPr>
          </a:p>
        </p:txBody>
      </p:sp>
    </p:spTree>
    <p:extLst>
      <p:ext uri="{BB962C8B-B14F-4D97-AF65-F5344CB8AC3E}">
        <p14:creationId xmlns:p14="http://schemas.microsoft.com/office/powerpoint/2010/main" val="3094817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dirty="0"/>
          </a:p>
        </p:txBody>
      </p:sp>
      <p:pic>
        <p:nvPicPr>
          <p:cNvPr id="49154" name="Picture 2"/>
          <p:cNvPicPr>
            <a:picLocks noChangeAspect="1" noChangeArrowheads="1"/>
          </p:cNvPicPr>
          <p:nvPr/>
        </p:nvPicPr>
        <p:blipFill>
          <a:blip r:embed="rId2" cstate="print"/>
          <a:srcRect/>
          <a:stretch>
            <a:fillRect/>
          </a:stretch>
        </p:blipFill>
        <p:spPr bwMode="auto">
          <a:xfrm>
            <a:off x="0" y="0"/>
            <a:ext cx="13716000" cy="8572500"/>
          </a:xfrm>
          <a:prstGeom prst="rect">
            <a:avLst/>
          </a:prstGeom>
          <a:noFill/>
          <a:ln w="9525">
            <a:noFill/>
            <a:miter lim="800000"/>
            <a:headEnd/>
            <a:tailEnd/>
          </a:ln>
          <a:effectLst/>
        </p:spPr>
      </p:pic>
    </p:spTree>
    <p:extLst>
      <p:ext uri="{BB962C8B-B14F-4D97-AF65-F5344CB8AC3E}">
        <p14:creationId xmlns:p14="http://schemas.microsoft.com/office/powerpoint/2010/main" val="2296680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dirty="0"/>
          </a:p>
        </p:txBody>
      </p:sp>
      <p:pic>
        <p:nvPicPr>
          <p:cNvPr id="50178" name="Picture 2"/>
          <p:cNvPicPr>
            <a:picLocks noChangeAspect="1" noChangeArrowheads="1"/>
          </p:cNvPicPr>
          <p:nvPr/>
        </p:nvPicPr>
        <p:blipFill>
          <a:blip r:embed="rId2" cstate="print"/>
          <a:srcRect/>
          <a:stretch>
            <a:fillRect/>
          </a:stretch>
        </p:blipFill>
        <p:spPr bwMode="auto">
          <a:xfrm>
            <a:off x="0" y="0"/>
            <a:ext cx="13716000" cy="8572500"/>
          </a:xfrm>
          <a:prstGeom prst="rect">
            <a:avLst/>
          </a:prstGeom>
          <a:noFill/>
          <a:ln w="9525">
            <a:noFill/>
            <a:miter lim="800000"/>
            <a:headEnd/>
            <a:tailEnd/>
          </a:ln>
          <a:effectLst/>
        </p:spPr>
      </p:pic>
    </p:spTree>
    <p:extLst>
      <p:ext uri="{BB962C8B-B14F-4D97-AF65-F5344CB8AC3E}">
        <p14:creationId xmlns:p14="http://schemas.microsoft.com/office/powerpoint/2010/main" val="3318524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5" t="23239" r="-9683" b="10983"/>
          <a:stretch/>
        </p:blipFill>
        <p:spPr bwMode="auto">
          <a:xfrm>
            <a:off x="185057" y="404664"/>
            <a:ext cx="116473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724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2226" name="Picture 2"/>
          <p:cNvPicPr>
            <a:picLocks noChangeAspect="1" noChangeArrowheads="1"/>
          </p:cNvPicPr>
          <p:nvPr/>
        </p:nvPicPr>
        <p:blipFill>
          <a:blip r:embed="rId2" cstate="print"/>
          <a:srcRect/>
          <a:stretch>
            <a:fillRect/>
          </a:stretch>
        </p:blipFill>
        <p:spPr bwMode="auto">
          <a:xfrm>
            <a:off x="0" y="0"/>
            <a:ext cx="13716000" cy="8572500"/>
          </a:xfrm>
          <a:prstGeom prst="rect">
            <a:avLst/>
          </a:prstGeom>
          <a:noFill/>
          <a:ln w="9525">
            <a:noFill/>
            <a:miter lim="800000"/>
            <a:headEnd/>
            <a:tailEnd/>
          </a:ln>
          <a:effec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899907"/>
      </p:ext>
    </p:extLst>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70" t="10379" r="7812" b="4921"/>
          <a:stretch/>
        </p:blipFill>
        <p:spPr bwMode="auto">
          <a:xfrm>
            <a:off x="-1" y="260648"/>
            <a:ext cx="9541903" cy="592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733301"/>
      </p:ext>
    </p:extLst>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50" t="10084" r="27195" b="21314"/>
          <a:stretch/>
        </p:blipFill>
        <p:spPr bwMode="auto">
          <a:xfrm>
            <a:off x="-1" y="0"/>
            <a:ext cx="9317635"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854"/>
            <a:ext cx="13716000" cy="857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803107" y="4218958"/>
            <a:ext cx="5472608" cy="292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71816906"/>
      </p:ext>
    </p:extLst>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pPr eaLnBrk="1" hangingPunct="1"/>
            <a:endParaRPr lang="zh-CN" altLang="en-US" smtClean="0"/>
          </a:p>
        </p:txBody>
      </p:sp>
      <p:sp>
        <p:nvSpPr>
          <p:cNvPr id="4" name="灯片编号占位符 3"/>
          <p:cNvSpPr>
            <a:spLocks noGrp="1"/>
          </p:cNvSpPr>
          <p:nvPr>
            <p:ph type="sldNum" sz="quarter" idx="12"/>
          </p:nvPr>
        </p:nvSpPr>
        <p:spPr/>
        <p:txBody>
          <a:bodyPr/>
          <a:lstStyle/>
          <a:p>
            <a:pPr>
              <a:defRPr/>
            </a:pPr>
            <a:fld id="{61E61E3C-BD43-4408-8100-5960C87A934F}" type="slidenum">
              <a:rPr lang="en-US" altLang="zh-CN"/>
              <a:pPr>
                <a:defRPr/>
              </a:pPr>
              <a:t>28</a:t>
            </a:fld>
            <a:endParaRPr lang="en-US" altLang="zh-CN"/>
          </a:p>
        </p:txBody>
      </p:sp>
      <p:pic>
        <p:nvPicPr>
          <p:cNvPr id="4301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4313" y="285750"/>
            <a:ext cx="8658225" cy="6143625"/>
          </a:xfrm>
          <a:noFill/>
        </p:spPr>
      </p:pic>
    </p:spTree>
    <p:extLst>
      <p:ext uri="{BB962C8B-B14F-4D97-AF65-F5344CB8AC3E}">
        <p14:creationId xmlns:p14="http://schemas.microsoft.com/office/powerpoint/2010/main" val="911866666"/>
      </p:ext>
    </p:extLst>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学习通</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smtClean="0"/>
              <a:t>1</a:t>
            </a:r>
            <a:r>
              <a:rPr lang="zh-CN" altLang="en-US" dirty="0" smtClean="0"/>
              <a:t>）直接从读者手册或读秀网站扫描二维码下载超星的云舟即 “学习通”客户端。 </a:t>
            </a:r>
          </a:p>
          <a:p>
            <a:r>
              <a:rPr lang="zh-CN" altLang="en-US" dirty="0" smtClean="0"/>
              <a:t>（</a:t>
            </a:r>
            <a:r>
              <a:rPr lang="en-US" altLang="zh-CN" dirty="0" smtClean="0"/>
              <a:t>2</a:t>
            </a:r>
            <a:r>
              <a:rPr lang="zh-CN" altLang="en-US" dirty="0" smtClean="0"/>
              <a:t>）下载并安装后，选择</a:t>
            </a:r>
            <a:r>
              <a:rPr lang="zh-CN" altLang="en-US" dirty="0" smtClean="0">
                <a:solidFill>
                  <a:srgbClr val="FF0000"/>
                </a:solidFill>
              </a:rPr>
              <a:t>机构账号登录</a:t>
            </a:r>
            <a:r>
              <a:rPr lang="zh-CN" altLang="en-US" dirty="0" smtClean="0"/>
              <a:t>，输入提示中的借阅证号和密码。 </a:t>
            </a:r>
          </a:p>
          <a:p>
            <a:r>
              <a:rPr lang="zh-CN" altLang="en-US" dirty="0" smtClean="0"/>
              <a:t>（</a:t>
            </a:r>
            <a:r>
              <a:rPr lang="en-US" altLang="zh-CN" dirty="0" smtClean="0"/>
              <a:t>3</a:t>
            </a:r>
            <a:r>
              <a:rPr lang="zh-CN" altLang="en-US" dirty="0" smtClean="0"/>
              <a:t>）再点击右上角邀请码，输入 “</a:t>
            </a:r>
            <a:r>
              <a:rPr lang="en-US" altLang="zh-CN" dirty="0" err="1" smtClean="0"/>
              <a:t>tjsydx</a:t>
            </a:r>
            <a:r>
              <a:rPr lang="en-US" altLang="zh-CN" dirty="0" smtClean="0"/>
              <a:t>” </a:t>
            </a:r>
            <a:endParaRPr lang="zh-CN" altLang="en-US" dirty="0" smtClean="0"/>
          </a:p>
          <a:p>
            <a:pPr>
              <a:buNone/>
            </a:pPr>
            <a:r>
              <a:rPr lang="zh-CN" altLang="en-US" dirty="0" smtClean="0"/>
              <a:t>即可成为天津商业大学的用户。此后不论</a:t>
            </a:r>
          </a:p>
          <a:p>
            <a:pPr>
              <a:buNone/>
            </a:pPr>
            <a:r>
              <a:rPr lang="zh-CN" altLang="en-US" dirty="0" smtClean="0">
                <a:solidFill>
                  <a:srgbClr val="FF0000"/>
                </a:solidFill>
              </a:rPr>
              <a:t>在家还是外地都可用，终身有效。 </a:t>
            </a:r>
            <a:endParaRPr lang="zh-CN" altLang="en-US" dirty="0">
              <a:solidFill>
                <a:srgbClr val="FF0000"/>
              </a:solidFill>
            </a:endParaRPr>
          </a:p>
        </p:txBody>
      </p:sp>
    </p:spTree>
    <p:extLst>
      <p:ext uri="{BB962C8B-B14F-4D97-AF65-F5344CB8AC3E}">
        <p14:creationId xmlns:p14="http://schemas.microsoft.com/office/powerpoint/2010/main" val="849042920"/>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a:t>湖南第一师范孔昭绶校长明</a:t>
            </a:r>
            <a:r>
              <a:rPr lang="zh-CN" altLang="en-US" b="1"/>
              <a:t>耻</a:t>
            </a:r>
            <a:r>
              <a:rPr lang="zh-CN" altLang="en-US" b="1" smtClean="0"/>
              <a:t>大会</a:t>
            </a:r>
            <a:endParaRPr lang="zh-CN" altLang="en-US" dirty="0"/>
          </a:p>
        </p:txBody>
      </p:sp>
      <p:sp>
        <p:nvSpPr>
          <p:cNvPr id="3" name="内容占位符 2"/>
          <p:cNvSpPr>
            <a:spLocks noGrp="1"/>
          </p:cNvSpPr>
          <p:nvPr>
            <p:ph idx="1"/>
          </p:nvPr>
        </p:nvSpPr>
        <p:spPr/>
        <p:txBody>
          <a:bodyPr>
            <a:normAutofit fontScale="92500"/>
          </a:bodyPr>
          <a:lstStyle/>
          <a:p>
            <a:r>
              <a:rPr lang="zh-CN" altLang="en-US" dirty="0"/>
              <a:t>我们要学会将仇恨埋在心底，把悲愤化为动力，我们要拿出十倍的精神，百倍的努力，卧薪尝胆，</a:t>
            </a:r>
            <a:r>
              <a:rPr lang="zh-CN" altLang="en-US" dirty="0">
                <a:solidFill>
                  <a:srgbClr val="FF0000"/>
                </a:solidFill>
              </a:rPr>
              <a:t>发奋图强，振兴中华，做得比任何人更好，更出色，这才是每一个中国人应尽的职责</a:t>
            </a:r>
            <a:r>
              <a:rPr lang="zh-CN" altLang="en-US" dirty="0" smtClean="0">
                <a:solidFill>
                  <a:srgbClr val="FF0000"/>
                </a:solidFill>
              </a:rPr>
              <a:t>。</a:t>
            </a:r>
            <a:endParaRPr lang="en-US" altLang="zh-CN" dirty="0" smtClean="0">
              <a:solidFill>
                <a:srgbClr val="FF0000"/>
              </a:solidFill>
            </a:endParaRPr>
          </a:p>
          <a:p>
            <a:r>
              <a:rPr lang="zh-CN" altLang="en-US" dirty="0" smtClean="0"/>
              <a:t>国家</a:t>
            </a:r>
            <a:r>
              <a:rPr lang="zh-CN" altLang="en-US" dirty="0"/>
              <a:t>之广设学校，所为何事？我们青年置身于学校，又所为何来？正因为</a:t>
            </a:r>
            <a:r>
              <a:rPr lang="zh-CN" altLang="en-US" sz="3600" dirty="0">
                <a:solidFill>
                  <a:srgbClr val="FF0000"/>
                </a:solidFill>
              </a:rPr>
              <a:t>一国之希望，在于青年；一国之未来，要由青年来担当。</a:t>
            </a:r>
            <a:r>
              <a:rPr lang="zh-CN" altLang="en-US" dirty="0"/>
              <a:t>当此国难之际，我青年学子，责有悠归，更肩负着为国家储备实力的重任。</a:t>
            </a:r>
          </a:p>
        </p:txBody>
      </p:sp>
    </p:spTree>
    <p:extLst>
      <p:ext uri="{BB962C8B-B14F-4D97-AF65-F5344CB8AC3E}">
        <p14:creationId xmlns:p14="http://schemas.microsoft.com/office/powerpoint/2010/main" val="1259127745"/>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a:p>
        </p:txBody>
      </p:sp>
      <p:sp>
        <p:nvSpPr>
          <p:cNvPr id="6" name="椭圆 5"/>
          <p:cNvSpPr/>
          <p:nvPr/>
        </p:nvSpPr>
        <p:spPr bwMode="auto">
          <a:xfrm>
            <a:off x="4429124" y="0"/>
            <a:ext cx="1714512" cy="714356"/>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幼圆" pitchFamily="49" charset="-122"/>
              <a:ea typeface="幼圆" pitchFamily="49" charset="-122"/>
            </a:endParaRPr>
          </a:p>
        </p:txBody>
      </p:sp>
      <p:sp>
        <p:nvSpPr>
          <p:cNvPr id="7" name="椭圆 6"/>
          <p:cNvSpPr/>
          <p:nvPr/>
        </p:nvSpPr>
        <p:spPr bwMode="auto">
          <a:xfrm>
            <a:off x="4929190" y="285728"/>
            <a:ext cx="1143008" cy="35719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幼圆" pitchFamily="49" charset="-122"/>
              <a:ea typeface="幼圆" pitchFamily="49" charset="-122"/>
            </a:endParaRPr>
          </a:p>
        </p:txBody>
      </p:sp>
      <p:pic>
        <p:nvPicPr>
          <p:cNvPr id="54275" name="Picture 3"/>
          <p:cNvPicPr>
            <a:picLocks noChangeAspect="1" noChangeArrowheads="1"/>
          </p:cNvPicPr>
          <p:nvPr/>
        </p:nvPicPr>
        <p:blipFill>
          <a:blip r:embed="rId2" cstate="print"/>
          <a:srcRect l="7723" t="15820" r="14312"/>
          <a:stretch>
            <a:fillRect/>
          </a:stretch>
        </p:blipFill>
        <p:spPr bwMode="auto">
          <a:xfrm>
            <a:off x="0" y="0"/>
            <a:ext cx="10144164" cy="6157930"/>
          </a:xfrm>
          <a:prstGeom prst="rect">
            <a:avLst/>
          </a:prstGeom>
          <a:noFill/>
          <a:ln w="9525" cap="flat" cmpd="sng" algn="ctr">
            <a:noFill/>
            <a:prstDash val="solid"/>
            <a:miter lim="800000"/>
            <a:headEnd/>
            <a:tailEnd/>
          </a:ln>
          <a:effectLst/>
        </p:spPr>
      </p:pic>
      <p:sp>
        <p:nvSpPr>
          <p:cNvPr id="4" name="椭圆 3"/>
          <p:cNvSpPr/>
          <p:nvPr/>
        </p:nvSpPr>
        <p:spPr>
          <a:xfrm>
            <a:off x="3563888" y="2492896"/>
            <a:ext cx="86523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9390149"/>
      </p:ext>
    </p:extLst>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6323" name="Picture 3"/>
          <p:cNvPicPr>
            <a:picLocks noChangeAspect="1" noChangeArrowheads="1"/>
          </p:cNvPicPr>
          <p:nvPr/>
        </p:nvPicPr>
        <p:blipFill>
          <a:blip r:embed="rId2" cstate="print"/>
          <a:srcRect l="5527" t="15820" r="23097"/>
          <a:stretch>
            <a:fillRect/>
          </a:stretch>
        </p:blipFill>
        <p:spPr bwMode="auto">
          <a:xfrm>
            <a:off x="0" y="0"/>
            <a:ext cx="9286940" cy="6157930"/>
          </a:xfrm>
          <a:prstGeom prst="rect">
            <a:avLst/>
          </a:prstGeom>
          <a:noFill/>
          <a:ln w="9525" cap="flat" cmpd="sng" algn="ctr">
            <a:noFill/>
            <a:prstDash val="solid"/>
            <a:miter lim="800000"/>
            <a:headEnd/>
            <a:tailEnd/>
          </a:ln>
          <a:effectLst/>
        </p:spPr>
      </p:pic>
      <p:sp>
        <p:nvSpPr>
          <p:cNvPr id="4" name="椭圆 3"/>
          <p:cNvSpPr/>
          <p:nvPr/>
        </p:nvSpPr>
        <p:spPr>
          <a:xfrm>
            <a:off x="1547664" y="2204864"/>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86226228"/>
      </p:ext>
    </p:extLst>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7346" name="Picture 2"/>
          <p:cNvPicPr>
            <a:picLocks noChangeAspect="1" noChangeArrowheads="1"/>
          </p:cNvPicPr>
          <p:nvPr/>
        </p:nvPicPr>
        <p:blipFill>
          <a:blip r:embed="rId2" cstate="print"/>
          <a:srcRect l="5490" r="11603" b="6250"/>
          <a:stretch>
            <a:fillRect/>
          </a:stretch>
        </p:blipFill>
        <p:spPr bwMode="auto">
          <a:xfrm>
            <a:off x="0" y="0"/>
            <a:ext cx="10787106" cy="6858000"/>
          </a:xfrm>
          <a:prstGeom prst="rect">
            <a:avLst/>
          </a:prstGeom>
          <a:noFill/>
          <a:ln w="9525" cap="flat" cmpd="sng" algn="ctr">
            <a:noFill/>
            <a:prstDash val="solid"/>
            <a:miter lim="800000"/>
            <a:headEnd/>
            <a:tailEnd/>
          </a:ln>
          <a:effectLst/>
        </p:spPr>
      </p:pic>
      <p:sp>
        <p:nvSpPr>
          <p:cNvPr id="4" name="椭圆 3"/>
          <p:cNvSpPr/>
          <p:nvPr/>
        </p:nvSpPr>
        <p:spPr>
          <a:xfrm>
            <a:off x="7596336" y="3356992"/>
            <a:ext cx="115212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Tree>
    <p:extLst>
      <p:ext uri="{BB962C8B-B14F-4D97-AF65-F5344CB8AC3E}">
        <p14:creationId xmlns:p14="http://schemas.microsoft.com/office/powerpoint/2010/main" val="1865331064"/>
      </p:ext>
    </p:extLst>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2"/>
          <p:cNvPicPr>
            <a:picLocks noChangeAspect="1" noChangeArrowheads="1"/>
          </p:cNvPicPr>
          <p:nvPr/>
        </p:nvPicPr>
        <p:blipFill>
          <a:blip r:embed="rId2" cstate="print"/>
          <a:srcRect l="5027" r="6996"/>
          <a:stretch>
            <a:fillRect/>
          </a:stretch>
        </p:blipFill>
        <p:spPr bwMode="auto">
          <a:xfrm>
            <a:off x="0" y="142852"/>
            <a:ext cx="10001320" cy="6391440"/>
          </a:xfrm>
          <a:prstGeom prst="rect">
            <a:avLst/>
          </a:prstGeom>
          <a:noFill/>
          <a:ln w="9525">
            <a:noFill/>
            <a:miter lim="800000"/>
            <a:headEnd/>
            <a:tailEnd/>
          </a:ln>
          <a:effectLst/>
        </p:spPr>
      </p:pic>
    </p:spTree>
    <p:extLst>
      <p:ext uri="{BB962C8B-B14F-4D97-AF65-F5344CB8AC3E}">
        <p14:creationId xmlns:p14="http://schemas.microsoft.com/office/powerpoint/2010/main" val="2389017901"/>
      </p:ext>
    </p:extLst>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cstate="print"/>
          <a:srcRect l="4941" t="8789" r="5014" b="3320"/>
          <a:stretch>
            <a:fillRect/>
          </a:stretch>
        </p:blipFill>
        <p:spPr bwMode="auto">
          <a:xfrm>
            <a:off x="0" y="0"/>
            <a:ext cx="11715832" cy="6429420"/>
          </a:xfrm>
          <a:prstGeom prst="rect">
            <a:avLst/>
          </a:prstGeom>
          <a:noFill/>
          <a:ln w="9525">
            <a:noFill/>
            <a:miter lim="800000"/>
            <a:headEnd/>
            <a:tailEnd/>
          </a:ln>
          <a:effectLst/>
        </p:spPr>
      </p:pic>
    </p:spTree>
    <p:extLst>
      <p:ext uri="{BB962C8B-B14F-4D97-AF65-F5344CB8AC3E}">
        <p14:creationId xmlns:p14="http://schemas.microsoft.com/office/powerpoint/2010/main" val="1521347237"/>
      </p:ext>
    </p:extLst>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全球学术快报</a:t>
            </a:r>
            <a:endParaRPr lang="zh-CN" altLang="en-US" dirty="0"/>
          </a:p>
        </p:txBody>
      </p:sp>
      <p:sp>
        <p:nvSpPr>
          <p:cNvPr id="3" name="内容占位符 2"/>
          <p:cNvSpPr>
            <a:spLocks noGrp="1"/>
          </p:cNvSpPr>
          <p:nvPr>
            <p:ph idx="1"/>
          </p:nvPr>
        </p:nvSpPr>
        <p:spPr>
          <a:xfrm>
            <a:off x="428596" y="1500174"/>
            <a:ext cx="8229600" cy="4786346"/>
          </a:xfrm>
        </p:spPr>
        <p:txBody>
          <a:bodyPr/>
          <a:lstStyle/>
          <a:p>
            <a:r>
              <a:rPr lang="zh-CN" altLang="en-US" dirty="0" smtClean="0"/>
              <a:t>首先，需要扫描“全球学术快报”二维码进行下载； </a:t>
            </a:r>
          </a:p>
          <a:p>
            <a:r>
              <a:rPr lang="zh-CN" altLang="en-US" dirty="0" smtClean="0"/>
              <a:t>下载安装之后，注册一个账号并登录（账号是为了浏览检索记录和定制服务） ； </a:t>
            </a:r>
          </a:p>
          <a:p>
            <a:r>
              <a:rPr lang="zh-CN" altLang="en-US" dirty="0" smtClean="0"/>
              <a:t>然后，点击个人账号进行</a:t>
            </a:r>
            <a:r>
              <a:rPr lang="zh-CN" altLang="en-US" dirty="0" smtClean="0">
                <a:solidFill>
                  <a:srgbClr val="FF0000"/>
                </a:solidFill>
              </a:rPr>
              <a:t>机构关联</a:t>
            </a:r>
            <a:r>
              <a:rPr lang="zh-CN" altLang="en-US" dirty="0" smtClean="0"/>
              <a:t>，必须首先在</a:t>
            </a:r>
            <a:r>
              <a:rPr lang="zh-CN" altLang="en-US" dirty="0" smtClean="0">
                <a:solidFill>
                  <a:srgbClr val="FF0000"/>
                </a:solidFill>
              </a:rPr>
              <a:t>校园网内进行位置自动关联</a:t>
            </a:r>
            <a:r>
              <a:rPr lang="zh-CN" altLang="en-US" dirty="0" smtClean="0"/>
              <a:t>，然后才可以在家访问并下载全文。 </a:t>
            </a:r>
          </a:p>
          <a:p>
            <a:r>
              <a:rPr lang="zh-CN" altLang="en-US" dirty="0" smtClean="0"/>
              <a:t>注意： 每半月需进行：个人账号</a:t>
            </a:r>
            <a:r>
              <a:rPr lang="en-US" altLang="zh-CN" dirty="0" smtClean="0"/>
              <a:t>—</a:t>
            </a:r>
            <a:r>
              <a:rPr lang="zh-CN" altLang="en-US" dirty="0" smtClean="0"/>
              <a:t>机构关联</a:t>
            </a:r>
            <a:r>
              <a:rPr lang="en-US" altLang="zh-CN" dirty="0" smtClean="0"/>
              <a:t>—</a:t>
            </a:r>
            <a:r>
              <a:rPr lang="zh-CN" altLang="en-US" dirty="0" smtClean="0"/>
              <a:t>自动</a:t>
            </a:r>
            <a:r>
              <a:rPr lang="zh-CN" altLang="en-US" dirty="0" smtClean="0">
                <a:solidFill>
                  <a:srgbClr val="FF0000"/>
                </a:solidFill>
              </a:rPr>
              <a:t>重新关联</a:t>
            </a:r>
            <a:r>
              <a:rPr lang="zh-CN" altLang="en-US" dirty="0" smtClean="0"/>
              <a:t>。</a:t>
            </a:r>
            <a:endParaRPr lang="zh-CN" altLang="en-US" dirty="0"/>
          </a:p>
        </p:txBody>
      </p:sp>
    </p:spTree>
    <p:extLst>
      <p:ext uri="{BB962C8B-B14F-4D97-AF65-F5344CB8AC3E}">
        <p14:creationId xmlns:p14="http://schemas.microsoft.com/office/powerpoint/2010/main" val="2762093994"/>
      </p:ext>
    </p:extLst>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r>
              <a:rPr lang="en-US" altLang="zh-CN" dirty="0" smtClean="0"/>
              <a:t>3</a:t>
            </a:r>
            <a:r>
              <a:rPr lang="zh-CN" altLang="en-US" dirty="0" smtClean="0"/>
              <a:t>、批判性思考</a:t>
            </a:r>
          </a:p>
        </p:txBody>
      </p:sp>
      <p:sp>
        <p:nvSpPr>
          <p:cNvPr id="15363" name="内容占位符 2"/>
          <p:cNvSpPr>
            <a:spLocks noGrp="1"/>
          </p:cNvSpPr>
          <p:nvPr>
            <p:ph idx="1"/>
          </p:nvPr>
        </p:nvSpPr>
        <p:spPr>
          <a:xfrm>
            <a:off x="468313" y="1484312"/>
            <a:ext cx="8229600" cy="5016521"/>
          </a:xfrm>
        </p:spPr>
        <p:txBody>
          <a:bodyPr>
            <a:normAutofit/>
          </a:bodyPr>
          <a:lstStyle/>
          <a:p>
            <a:r>
              <a:rPr lang="zh-CN" altLang="zh-CN" b="1" dirty="0">
                <a:solidFill>
                  <a:srgbClr val="FF0000"/>
                </a:solidFill>
              </a:rPr>
              <a:t>疑</a:t>
            </a:r>
            <a:r>
              <a:rPr lang="zh-CN" altLang="en-US" b="1" dirty="0">
                <a:solidFill>
                  <a:srgbClr val="FF0000"/>
                </a:solidFill>
              </a:rPr>
              <a:t>邻盗</a:t>
            </a:r>
            <a:r>
              <a:rPr lang="zh-CN" altLang="zh-CN" b="1" dirty="0" smtClean="0">
                <a:solidFill>
                  <a:srgbClr val="FF0000"/>
                </a:solidFill>
              </a:rPr>
              <a:t>斧</a:t>
            </a:r>
            <a:r>
              <a:rPr lang="zh-CN" altLang="en-US" b="1" dirty="0" smtClean="0">
                <a:solidFill>
                  <a:srgbClr val="FF0000"/>
                </a:solidFill>
              </a:rPr>
              <a:t>。</a:t>
            </a:r>
            <a:r>
              <a:rPr lang="zh-CN" altLang="en-US" dirty="0" smtClean="0"/>
              <a:t>任何</a:t>
            </a:r>
            <a:r>
              <a:rPr lang="zh-CN" altLang="zh-CN" dirty="0" smtClean="0"/>
              <a:t>信息</a:t>
            </a:r>
            <a:r>
              <a:rPr lang="zh-CN" altLang="en-US" dirty="0" smtClean="0"/>
              <a:t>或者认识并</a:t>
            </a:r>
            <a:r>
              <a:rPr lang="zh-CN" altLang="zh-CN" dirty="0" smtClean="0"/>
              <a:t>不是纯粹客观的，往往掺杂了主观偏见</a:t>
            </a:r>
            <a:r>
              <a:rPr lang="zh-CN" altLang="en-US" dirty="0" smtClean="0"/>
              <a:t>。</a:t>
            </a:r>
            <a:endParaRPr lang="en-US" altLang="zh-CN" dirty="0" smtClean="0"/>
          </a:p>
          <a:p>
            <a:r>
              <a:rPr lang="zh-CN" altLang="zh-CN" dirty="0" smtClean="0"/>
              <a:t>人对于同一信息的吸取、评价得出的看法，往往和人所处的</a:t>
            </a:r>
            <a:r>
              <a:rPr lang="zh-CN" altLang="en-US" dirty="0" smtClean="0"/>
              <a:t>理论预设、</a:t>
            </a:r>
            <a:r>
              <a:rPr lang="zh-CN" altLang="zh-CN" dirty="0" smtClean="0"/>
              <a:t>时代背景、阶级地位，兴趣偏好，甚至是人生经历等等有着直接的关系</a:t>
            </a:r>
            <a:r>
              <a:rPr lang="zh-CN" altLang="en-US" dirty="0" smtClean="0"/>
              <a:t>。</a:t>
            </a:r>
            <a:r>
              <a:rPr lang="zh-CN" altLang="zh-CN" dirty="0" smtClean="0"/>
              <a:t>所以，获取信息的时候，要明白信息提供者他自己的局限，可能导致信息的偏向。</a:t>
            </a:r>
            <a:endParaRPr lang="en-US" altLang="zh-CN" dirty="0" smtClean="0"/>
          </a:p>
          <a:p>
            <a:pPr>
              <a:buNone/>
            </a:pPr>
            <a:r>
              <a:rPr lang="en-US" altLang="zh-CN" dirty="0" smtClean="0"/>
              <a:t> </a:t>
            </a:r>
            <a:endParaRPr lang="zh-CN" altLang="zh-CN" dirty="0" smtClean="0"/>
          </a:p>
        </p:txBody>
      </p:sp>
    </p:spTree>
    <p:extLst>
      <p:ext uri="{BB962C8B-B14F-4D97-AF65-F5344CB8AC3E}">
        <p14:creationId xmlns:p14="http://schemas.microsoft.com/office/powerpoint/2010/main" val="2898044095"/>
      </p:ext>
    </p:extLst>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684213" y="549275"/>
            <a:ext cx="8229600" cy="1143000"/>
          </a:xfrm>
        </p:spPr>
        <p:txBody>
          <a:bodyPr>
            <a:normAutofit fontScale="90000"/>
          </a:bodyPr>
          <a:lstStyle/>
          <a:p>
            <a:r>
              <a:rPr lang="zh-CN" altLang="en-US" b="1" smtClean="0"/>
              <a:t>思想倾向</a:t>
            </a:r>
            <a:r>
              <a:rPr lang="zh-CN" altLang="zh-CN" b="1" smtClean="0"/>
              <a:t>，</a:t>
            </a:r>
            <a:r>
              <a:rPr lang="en-US" altLang="zh-CN" b="1" smtClean="0"/>
              <a:t/>
            </a:r>
            <a:br>
              <a:rPr lang="en-US" altLang="zh-CN" b="1" smtClean="0"/>
            </a:br>
            <a:r>
              <a:rPr lang="zh-CN" altLang="zh-CN" b="1" smtClean="0"/>
              <a:t>对人的信息获取影响很大。</a:t>
            </a:r>
            <a:r>
              <a:rPr lang="zh-CN" altLang="zh-CN" smtClean="0"/>
              <a:t/>
            </a:r>
            <a:br>
              <a:rPr lang="zh-CN" altLang="zh-CN" smtClean="0"/>
            </a:br>
            <a:endParaRPr lang="zh-CN" altLang="en-US" smtClean="0"/>
          </a:p>
        </p:txBody>
      </p:sp>
      <p:sp>
        <p:nvSpPr>
          <p:cNvPr id="16387" name="内容占位符 2"/>
          <p:cNvSpPr>
            <a:spLocks noGrp="1"/>
          </p:cNvSpPr>
          <p:nvPr>
            <p:ph idx="1"/>
          </p:nvPr>
        </p:nvSpPr>
        <p:spPr>
          <a:xfrm>
            <a:off x="457200" y="1600200"/>
            <a:ext cx="8229600" cy="4829196"/>
          </a:xfrm>
        </p:spPr>
        <p:txBody>
          <a:bodyPr>
            <a:noAutofit/>
          </a:bodyPr>
          <a:lstStyle/>
          <a:p>
            <a:r>
              <a:rPr lang="zh-CN" altLang="zh-CN" sz="2800" dirty="0"/>
              <a:t>悲观的人，容易</a:t>
            </a:r>
            <a:r>
              <a:rPr lang="zh-CN" altLang="en-US" sz="2800" dirty="0"/>
              <a:t>浏览和接受</a:t>
            </a:r>
            <a:r>
              <a:rPr lang="zh-CN" altLang="zh-CN" sz="2800" dirty="0"/>
              <a:t>一些负面的新闻，这些新闻</a:t>
            </a:r>
            <a:r>
              <a:rPr lang="zh-CN" altLang="en-US" sz="2800" dirty="0"/>
              <a:t>则</a:t>
            </a:r>
            <a:r>
              <a:rPr lang="zh-CN" altLang="zh-CN" sz="2800" dirty="0"/>
              <a:t>进一步印证和固化了一个人的悲观。</a:t>
            </a:r>
            <a:r>
              <a:rPr lang="zh-CN" altLang="en-US" sz="2800" dirty="0"/>
              <a:t>乐观，则相反。坚持台独的人，很难让他相信马列和共产党。</a:t>
            </a:r>
            <a:endParaRPr lang="en-US" altLang="zh-CN" sz="2800" dirty="0"/>
          </a:p>
          <a:p>
            <a:r>
              <a:rPr lang="zh-CN" altLang="zh-CN" sz="2800" dirty="0"/>
              <a:t>更宏观的是对于国家</a:t>
            </a:r>
            <a:r>
              <a:rPr lang="zh-CN" altLang="en-US" sz="2800" dirty="0"/>
              <a:t>发展、</a:t>
            </a:r>
            <a:r>
              <a:rPr lang="zh-CN" altLang="zh-CN" sz="2800" dirty="0"/>
              <a:t>国际大势的判断，</a:t>
            </a:r>
            <a:r>
              <a:rPr lang="zh-CN" altLang="en-US" sz="2800" dirty="0"/>
              <a:t>会影响对于</a:t>
            </a:r>
            <a:r>
              <a:rPr lang="zh-CN" altLang="zh-CN" sz="2800" dirty="0"/>
              <a:t>房价的判断，经济形势的判断</a:t>
            </a:r>
            <a:r>
              <a:rPr lang="zh-CN" altLang="en-US" sz="2800" dirty="0"/>
              <a:t>，从而影响经济选择。比如</a:t>
            </a:r>
            <a:r>
              <a:rPr lang="zh-CN" altLang="zh-CN" sz="2800" dirty="0"/>
              <a:t>有的看空中国，崩溃论</a:t>
            </a:r>
            <a:r>
              <a:rPr lang="zh-CN" altLang="en-US" sz="2800" dirty="0"/>
              <a:t>；有的</a:t>
            </a:r>
            <a:r>
              <a:rPr lang="zh-CN" altLang="zh-CN" sz="2800" dirty="0"/>
              <a:t>看好中国。</a:t>
            </a:r>
            <a:r>
              <a:rPr lang="zh-CN" altLang="en-US" sz="2800" dirty="0"/>
              <a:t>一个稳定发展的经济体，房价总体来看温和上涨的</a:t>
            </a:r>
            <a:r>
              <a:rPr lang="zh-CN" altLang="en-US" sz="2800" dirty="0" smtClean="0"/>
              <a:t>。而股票而完全符合价值投资。</a:t>
            </a:r>
            <a:endParaRPr lang="zh-CN" altLang="zh-CN" sz="2800" dirty="0"/>
          </a:p>
          <a:p>
            <a:r>
              <a:rPr lang="zh-CN" altLang="zh-CN" sz="2800" dirty="0" smtClean="0"/>
              <a:t>同样</a:t>
            </a:r>
            <a:r>
              <a:rPr lang="zh-CN" altLang="zh-CN" sz="2800" dirty="0"/>
              <a:t>的股票</a:t>
            </a:r>
            <a:r>
              <a:rPr lang="en-US" altLang="zh-CN" sz="2800" dirty="0"/>
              <a:t>k</a:t>
            </a:r>
            <a:r>
              <a:rPr lang="zh-CN" altLang="zh-CN" sz="2800" dirty="0"/>
              <a:t>线图，有人买入，有</a:t>
            </a:r>
            <a:r>
              <a:rPr lang="zh-CN" altLang="en-US" sz="2800" dirty="0"/>
              <a:t>人</a:t>
            </a:r>
            <a:r>
              <a:rPr lang="zh-CN" altLang="zh-CN" sz="2800" dirty="0"/>
              <a:t>抛出，就是对同一个</a:t>
            </a:r>
            <a:r>
              <a:rPr lang="zh-CN" altLang="en-US" sz="2800" dirty="0"/>
              <a:t>现象</a:t>
            </a:r>
            <a:r>
              <a:rPr lang="zh-CN" altLang="zh-CN" sz="2800" dirty="0"/>
              <a:t>有不同的</a:t>
            </a:r>
            <a:r>
              <a:rPr lang="zh-CN" altLang="en-US" sz="2800" dirty="0"/>
              <a:t>解读和</a:t>
            </a:r>
            <a:r>
              <a:rPr lang="zh-CN" altLang="zh-CN" sz="2800" dirty="0"/>
              <a:t>判断</a:t>
            </a:r>
            <a:r>
              <a:rPr lang="zh-CN" altLang="zh-CN" sz="2800" dirty="0" smtClean="0"/>
              <a:t>。</a:t>
            </a:r>
            <a:endParaRPr lang="zh-CN" altLang="zh-CN" sz="2800" dirty="0"/>
          </a:p>
        </p:txBody>
      </p:sp>
    </p:spTree>
    <p:extLst>
      <p:ext uri="{BB962C8B-B14F-4D97-AF65-F5344CB8AC3E}">
        <p14:creationId xmlns:p14="http://schemas.microsoft.com/office/powerpoint/2010/main" val="3986443355"/>
      </p:ext>
    </p:extLst>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r>
              <a:rPr lang="zh-CN" altLang="en-US" dirty="0" smtClean="0"/>
              <a:t>树立自己的立场和知识框架</a:t>
            </a:r>
          </a:p>
        </p:txBody>
      </p:sp>
      <p:sp>
        <p:nvSpPr>
          <p:cNvPr id="17411" name="内容占位符 2"/>
          <p:cNvSpPr>
            <a:spLocks noGrp="1"/>
          </p:cNvSpPr>
          <p:nvPr>
            <p:ph idx="1"/>
          </p:nvPr>
        </p:nvSpPr>
        <p:spPr/>
        <p:txBody>
          <a:bodyPr/>
          <a:lstStyle/>
          <a:p>
            <a:r>
              <a:rPr lang="zh-CN" altLang="en-US" sz="2800" dirty="0" smtClean="0"/>
              <a:t>树立自己的立场和知识框架</a:t>
            </a:r>
            <a:r>
              <a:rPr lang="zh-CN" altLang="zh-CN" sz="2800" dirty="0" smtClean="0"/>
              <a:t>很重要，直接影响你</a:t>
            </a:r>
            <a:r>
              <a:rPr lang="zh-CN" altLang="en-US" sz="2800" dirty="0" smtClean="0"/>
              <a:t>对各种信息的获取、接受。</a:t>
            </a:r>
            <a:endParaRPr lang="zh-CN" altLang="zh-CN" sz="2800" dirty="0" smtClean="0"/>
          </a:p>
          <a:p>
            <a:r>
              <a:rPr lang="zh-CN" altLang="zh-CN" sz="2800" dirty="0" smtClean="0"/>
              <a:t>善于听取</a:t>
            </a:r>
            <a:r>
              <a:rPr lang="zh-CN" altLang="en-US" sz="2800" dirty="0" smtClean="0">
                <a:solidFill>
                  <a:srgbClr val="FF0000"/>
                </a:solidFill>
              </a:rPr>
              <a:t>对立</a:t>
            </a:r>
            <a:r>
              <a:rPr lang="zh-CN" altLang="zh-CN" sz="2800" dirty="0" smtClean="0"/>
              <a:t>的观点，</a:t>
            </a:r>
            <a:r>
              <a:rPr lang="zh-CN" altLang="en-US" sz="2800" dirty="0" smtClean="0"/>
              <a:t>及网上牛人</a:t>
            </a:r>
            <a:r>
              <a:rPr lang="zh-CN" altLang="zh-CN" sz="2800" dirty="0" smtClean="0"/>
              <a:t>的看法，</a:t>
            </a:r>
            <a:r>
              <a:rPr lang="zh-CN" altLang="en-US" sz="2800" dirty="0" smtClean="0"/>
              <a:t>经常</a:t>
            </a:r>
            <a:r>
              <a:rPr lang="zh-CN" altLang="zh-CN" sz="2800" dirty="0" smtClean="0"/>
              <a:t>反思自己，</a:t>
            </a:r>
            <a:r>
              <a:rPr lang="zh-CN" altLang="en-US" sz="2800" dirty="0" smtClean="0"/>
              <a:t>才能</a:t>
            </a:r>
            <a:r>
              <a:rPr lang="zh-CN" altLang="zh-CN" sz="2800" dirty="0" smtClean="0"/>
              <a:t>克服自己的局限，超越自己。</a:t>
            </a:r>
          </a:p>
          <a:p>
            <a:r>
              <a:rPr lang="zh-CN" altLang="zh-CN" sz="2800" dirty="0" smtClean="0">
                <a:solidFill>
                  <a:srgbClr val="FF0000"/>
                </a:solidFill>
              </a:rPr>
              <a:t>在大学期间，或者尽早比如</a:t>
            </a:r>
            <a:r>
              <a:rPr lang="en-US" altLang="zh-CN" sz="2800" dirty="0" smtClean="0">
                <a:solidFill>
                  <a:srgbClr val="FF0000"/>
                </a:solidFill>
              </a:rPr>
              <a:t>30</a:t>
            </a:r>
            <a:r>
              <a:rPr lang="zh-CN" altLang="zh-CN" sz="2800" dirty="0" smtClean="0">
                <a:solidFill>
                  <a:srgbClr val="FF0000"/>
                </a:solidFill>
              </a:rPr>
              <a:t>前，形成相对成熟的对于世界和国家的宏观认知框架，会更能批判性吸取别人的知识和观点，有助人生之发展。</a:t>
            </a:r>
            <a:endParaRPr lang="en-US" altLang="zh-CN" sz="2800" dirty="0" smtClean="0">
              <a:solidFill>
                <a:srgbClr val="FF0000"/>
              </a:solidFill>
            </a:endParaRPr>
          </a:p>
          <a:p>
            <a:r>
              <a:rPr lang="zh-CN" altLang="en-US" sz="2800" dirty="0" smtClean="0"/>
              <a:t>马列政治课蕴含的观点、思维方法等很重要。个人曾以不入党为荣，后来，随着阅历增加，特别看一些历史，鉴定了自己的信仰，入党。</a:t>
            </a:r>
            <a:endParaRPr lang="zh-CN" altLang="zh-CN" sz="2800" dirty="0" smtClean="0"/>
          </a:p>
          <a:p>
            <a:endParaRPr lang="zh-CN" altLang="en-US" dirty="0" smtClean="0"/>
          </a:p>
          <a:p>
            <a:endParaRPr lang="zh-CN" altLang="en-US" dirty="0" smtClean="0"/>
          </a:p>
        </p:txBody>
      </p:sp>
    </p:spTree>
    <p:extLst>
      <p:ext uri="{BB962C8B-B14F-4D97-AF65-F5344CB8AC3E}">
        <p14:creationId xmlns:p14="http://schemas.microsoft.com/office/powerpoint/2010/main" val="736002872"/>
      </p:ext>
    </p:extLst>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algn="ctr"/>
            <a:endParaRPr lang="en-US" altLang="zh-CN" sz="7200" dirty="0" smtClean="0"/>
          </a:p>
          <a:p>
            <a:pPr marL="0" indent="0" algn="ctr">
              <a:buNone/>
            </a:pPr>
            <a:r>
              <a:rPr lang="zh-CN" altLang="en-US" sz="7200" dirty="0" smtClean="0"/>
              <a:t>三、人文素养</a:t>
            </a:r>
            <a:endParaRPr lang="zh-CN" altLang="en-US" sz="7200" dirty="0"/>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smtClean="0"/>
              <a:t>内容</a:t>
            </a:r>
            <a:endParaRPr lang="zh-CN" altLang="en-US" sz="4800" dirty="0"/>
          </a:p>
        </p:txBody>
      </p:sp>
      <p:sp>
        <p:nvSpPr>
          <p:cNvPr id="3" name="内容占位符 2"/>
          <p:cNvSpPr>
            <a:spLocks noGrp="1"/>
          </p:cNvSpPr>
          <p:nvPr>
            <p:ph idx="1"/>
          </p:nvPr>
        </p:nvSpPr>
        <p:spPr/>
        <p:txBody>
          <a:bodyPr>
            <a:normAutofit/>
          </a:bodyPr>
          <a:lstStyle/>
          <a:p>
            <a:pPr marL="571500" indent="-571500">
              <a:buFont typeface="+mj-ea"/>
              <a:buAutoNum type="ea1JpnChsDbPeriod"/>
            </a:pPr>
            <a:r>
              <a:rPr lang="zh-CN" altLang="en-US" sz="4800" dirty="0" smtClean="0"/>
              <a:t>图书馆在大学生活中的重要性</a:t>
            </a:r>
            <a:endParaRPr lang="en-US" altLang="zh-CN" sz="4800" dirty="0" smtClean="0"/>
          </a:p>
          <a:p>
            <a:pPr marL="571500" indent="-571500">
              <a:buFont typeface="+mj-ea"/>
              <a:buAutoNum type="ea1JpnChsDbPeriod"/>
            </a:pPr>
            <a:r>
              <a:rPr lang="zh-CN" altLang="en-US" sz="4800" dirty="0" smtClean="0"/>
              <a:t>帮助提升信息素养</a:t>
            </a:r>
            <a:endParaRPr lang="en-US" altLang="zh-CN" sz="4800" dirty="0" smtClean="0"/>
          </a:p>
          <a:p>
            <a:pPr marL="571500" indent="-571500">
              <a:buFont typeface="+mj-ea"/>
              <a:buAutoNum type="ea1JpnChsDbPeriod"/>
            </a:pPr>
            <a:r>
              <a:rPr lang="zh-CN" altLang="en-US" sz="4800" dirty="0" smtClean="0"/>
              <a:t>帮助大家学会读书</a:t>
            </a:r>
            <a:endParaRPr lang="zh-CN" altLang="en-US" sz="4800" dirty="0"/>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图书馆做的一些导读工作</a:t>
            </a:r>
            <a:endParaRPr lang="zh-CN" altLang="en-US" dirty="0"/>
          </a:p>
        </p:txBody>
      </p:sp>
      <p:sp>
        <p:nvSpPr>
          <p:cNvPr id="3" name="内容占位符 2"/>
          <p:cNvSpPr>
            <a:spLocks noGrp="1"/>
          </p:cNvSpPr>
          <p:nvPr>
            <p:ph idx="1"/>
          </p:nvPr>
        </p:nvSpPr>
        <p:spPr>
          <a:xfrm>
            <a:off x="457200" y="1357298"/>
            <a:ext cx="8229600" cy="4929222"/>
          </a:xfrm>
        </p:spPr>
        <p:txBody>
          <a:bodyPr>
            <a:normAutofit lnSpcReduction="10000"/>
          </a:bodyPr>
          <a:lstStyle/>
          <a:p>
            <a:pPr lvl="1"/>
            <a:r>
              <a:rPr lang="en-US" altLang="zh-CN" sz="3200" dirty="0" smtClean="0"/>
              <a:t>《</a:t>
            </a:r>
            <a:r>
              <a:rPr lang="zh-CN" altLang="en-US" sz="3200" dirty="0" smtClean="0"/>
              <a:t>书间道</a:t>
            </a:r>
            <a:r>
              <a:rPr lang="en-US" altLang="zh-CN" sz="3200" dirty="0" smtClean="0"/>
              <a:t>》</a:t>
            </a:r>
            <a:r>
              <a:rPr lang="zh-CN" altLang="en-US" sz="2400" dirty="0" smtClean="0"/>
              <a:t>宣传图书馆知识和进行导读</a:t>
            </a:r>
            <a:endParaRPr lang="en-US" altLang="zh-CN" sz="2400" dirty="0" smtClean="0"/>
          </a:p>
          <a:p>
            <a:pPr lvl="1"/>
            <a:r>
              <a:rPr lang="zh-CN" altLang="en-US" sz="3200" dirty="0" smtClean="0"/>
              <a:t>大学生通识教育和经典导读网</a:t>
            </a:r>
            <a:endParaRPr lang="en-US" altLang="zh-CN" sz="3200" dirty="0" smtClean="0"/>
          </a:p>
          <a:p>
            <a:pPr lvl="1">
              <a:buNone/>
            </a:pPr>
            <a:r>
              <a:rPr lang="zh-CN" altLang="en-US" sz="3000" dirty="0" smtClean="0"/>
              <a:t>      </a:t>
            </a:r>
            <a:r>
              <a:rPr lang="zh-CN" altLang="en-US" sz="2400" dirty="0" smtClean="0"/>
              <a:t>包括读书门径，中国文化经典，西方文化经典，马列主义经典等栏目</a:t>
            </a:r>
            <a:endParaRPr lang="en-US" altLang="zh-CN" sz="2400" dirty="0" smtClean="0"/>
          </a:p>
          <a:p>
            <a:pPr lvl="1"/>
            <a:r>
              <a:rPr lang="zh-CN" altLang="en-US" sz="3200" dirty="0" smtClean="0"/>
              <a:t>知行读书会 </a:t>
            </a:r>
            <a:endParaRPr lang="en-US" altLang="zh-CN" sz="3200" dirty="0" smtClean="0"/>
          </a:p>
          <a:p>
            <a:pPr lvl="2">
              <a:buNone/>
            </a:pPr>
            <a:r>
              <a:rPr lang="zh-CN" altLang="en-US" dirty="0" smtClean="0"/>
              <a:t> 知行书吧，系列读书沙龙，比如讨论</a:t>
            </a:r>
            <a:r>
              <a:rPr lang="en-US" altLang="zh-CN" dirty="0" smtClean="0"/>
              <a:t>《</a:t>
            </a:r>
            <a:r>
              <a:rPr lang="zh-CN" altLang="en-US" dirty="0" smtClean="0"/>
              <a:t>大学</a:t>
            </a:r>
            <a:r>
              <a:rPr lang="en-US" altLang="zh-CN" dirty="0" smtClean="0"/>
              <a:t>》</a:t>
            </a:r>
            <a:r>
              <a:rPr lang="zh-CN" altLang="en-US" dirty="0" smtClean="0"/>
              <a:t>，鲁迅，莫言等。</a:t>
            </a:r>
            <a:endParaRPr lang="en-US" altLang="zh-CN" dirty="0" smtClean="0"/>
          </a:p>
          <a:p>
            <a:pPr lvl="1"/>
            <a:r>
              <a:rPr lang="zh-CN" altLang="en-US" sz="3200" dirty="0" smtClean="0"/>
              <a:t>读书节系列活动。</a:t>
            </a:r>
            <a:r>
              <a:rPr lang="zh-CN" altLang="en-US" dirty="0" smtClean="0"/>
              <a:t>天商共读，阅读之星</a:t>
            </a:r>
            <a:r>
              <a:rPr lang="en-US" altLang="zh-CN" dirty="0" err="1" smtClean="0"/>
              <a:t>ppt</a:t>
            </a:r>
            <a:r>
              <a:rPr lang="zh-CN" altLang="en-US" dirty="0" smtClean="0"/>
              <a:t>演讲比赛等</a:t>
            </a:r>
            <a:r>
              <a:rPr lang="en-US" altLang="zh-CN" dirty="0" smtClean="0"/>
              <a:t> </a:t>
            </a:r>
          </a:p>
          <a:p>
            <a:pPr>
              <a:buNone/>
            </a:pPr>
            <a:r>
              <a:rPr lang="en-US" altLang="zh-CN" dirty="0" smtClean="0"/>
              <a:t>   </a:t>
            </a:r>
          </a:p>
          <a:p>
            <a:pPr>
              <a:buNone/>
            </a:pPr>
            <a:endParaRPr lang="en-US" altLang="zh-CN" dirty="0" smtClean="0"/>
          </a:p>
          <a:p>
            <a:pPr>
              <a:buNone/>
            </a:pPr>
            <a:endParaRPr lang="en-US" altLang="zh-CN" dirty="0" smtClean="0"/>
          </a:p>
          <a:p>
            <a:pPr>
              <a:buNone/>
            </a:pPr>
            <a:endParaRPr lang="zh-CN" altLang="en-US" dirty="0"/>
          </a:p>
        </p:txBody>
      </p:sp>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53602" name="Picture 2"/>
          <p:cNvPicPr>
            <a:picLocks noGrp="1" noChangeAspect="1" noChangeArrowheads="1"/>
          </p:cNvPicPr>
          <p:nvPr>
            <p:ph idx="1"/>
          </p:nvPr>
        </p:nvPicPr>
        <p:blipFill>
          <a:blip r:embed="rId2" cstate="print"/>
          <a:srcRect t="13110" r="7126" b="7622"/>
          <a:stretch>
            <a:fillRect/>
          </a:stretch>
        </p:blipFill>
        <p:spPr bwMode="auto">
          <a:xfrm>
            <a:off x="-142907" y="857232"/>
            <a:ext cx="9240360" cy="4929222"/>
          </a:xfrm>
          <a:prstGeom prst="rect">
            <a:avLst/>
          </a:prstGeom>
          <a:noFill/>
          <a:ln w="9525">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51554" name="Picture 2"/>
          <p:cNvPicPr>
            <a:picLocks noGrp="1" noChangeAspect="1" noChangeArrowheads="1"/>
          </p:cNvPicPr>
          <p:nvPr>
            <p:ph idx="1"/>
          </p:nvPr>
        </p:nvPicPr>
        <p:blipFill>
          <a:blip r:embed="rId2" cstate="print"/>
          <a:srcRect l="14748" t="13110" r="15701" b="6097"/>
          <a:stretch>
            <a:fillRect/>
          </a:stretch>
        </p:blipFill>
        <p:spPr bwMode="auto">
          <a:xfrm>
            <a:off x="571472" y="500042"/>
            <a:ext cx="8166846" cy="5929354"/>
          </a:xfrm>
          <a:prstGeom prst="rect">
            <a:avLst/>
          </a:prstGeom>
          <a:noFill/>
          <a:ln w="9525">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title"/>
          </p:nvPr>
        </p:nvSpPr>
        <p:spPr/>
        <p:txBody>
          <a:bodyPr/>
          <a:lstStyle/>
          <a:p>
            <a:pPr eaLnBrk="1" hangingPunct="1"/>
            <a:r>
              <a:rPr lang="zh-CN" altLang="en-US" dirty="0" smtClean="0"/>
              <a:t>读书原则</a:t>
            </a:r>
          </a:p>
        </p:txBody>
      </p:sp>
      <p:sp>
        <p:nvSpPr>
          <p:cNvPr id="3" name="内容占位符 2"/>
          <p:cNvSpPr>
            <a:spLocks noGrp="1"/>
          </p:cNvSpPr>
          <p:nvPr>
            <p:ph idx="1"/>
          </p:nvPr>
        </p:nvSpPr>
        <p:spPr>
          <a:xfrm>
            <a:off x="285750" y="1600200"/>
            <a:ext cx="8501063" cy="3773016"/>
          </a:xfrm>
        </p:spPr>
        <p:txBody>
          <a:bodyPr rtlCol="0">
            <a:normAutofit/>
          </a:bodyPr>
          <a:lstStyle/>
          <a:p>
            <a:pPr marL="571500" indent="-571500">
              <a:buFont typeface="+mj-lt"/>
              <a:buAutoNum type="arabicPeriod"/>
              <a:defRPr/>
            </a:pPr>
            <a:r>
              <a:rPr lang="zh-CN" altLang="en-US" sz="2800" dirty="0" smtClean="0">
                <a:solidFill>
                  <a:srgbClr val="FF0000"/>
                </a:solidFill>
              </a:rPr>
              <a:t>要读经典原著。</a:t>
            </a:r>
            <a:r>
              <a:rPr lang="zh-CN" altLang="en-US" sz="2800" dirty="0" smtClean="0"/>
              <a:t>超越教科书，培养批判性思维。</a:t>
            </a:r>
            <a:endParaRPr lang="en-US" altLang="zh-CN" sz="2800" dirty="0" smtClean="0"/>
          </a:p>
          <a:p>
            <a:pPr marL="571500" indent="-571500">
              <a:buFont typeface="+mj-lt"/>
              <a:buAutoNum type="arabicPeriod"/>
              <a:defRPr/>
            </a:pPr>
            <a:r>
              <a:rPr lang="zh-CN" altLang="en-US" sz="2800" dirty="0" smtClean="0"/>
              <a:t>经典要均衡兼顾不偏废。中国，西方和马列主义；文、史、哲和经管；</a:t>
            </a:r>
            <a:endParaRPr lang="en-US" altLang="zh-CN" sz="2800" dirty="0" smtClean="0"/>
          </a:p>
          <a:p>
            <a:pPr marL="571500" indent="-571500" eaLnBrk="1" fontAlgn="auto" hangingPunct="1">
              <a:spcAft>
                <a:spcPts val="0"/>
              </a:spcAft>
              <a:buFont typeface="+mj-lt"/>
              <a:buAutoNum type="arabicPeriod"/>
              <a:defRPr/>
            </a:pPr>
            <a:r>
              <a:rPr lang="zh-CN" altLang="en-US" sz="2800" dirty="0" smtClean="0"/>
              <a:t>一类</a:t>
            </a:r>
            <a:r>
              <a:rPr lang="zh-CN" altLang="en-US" sz="2800" dirty="0" smtClean="0">
                <a:solidFill>
                  <a:srgbClr val="FF0000"/>
                </a:solidFill>
              </a:rPr>
              <a:t>要精读一本书</a:t>
            </a:r>
            <a:r>
              <a:rPr lang="zh-CN" altLang="en-US" sz="2800" dirty="0" smtClean="0"/>
              <a:t>，泛读其他。</a:t>
            </a:r>
            <a:r>
              <a:rPr lang="zh-CN" altLang="en-US" sz="2000" dirty="0" smtClean="0"/>
              <a:t>此为读书守约之法。</a:t>
            </a:r>
            <a:endParaRPr lang="en-US" altLang="zh-CN" sz="2800" dirty="0" smtClean="0"/>
          </a:p>
          <a:p>
            <a:pPr marL="571500" indent="-571500" eaLnBrk="1" fontAlgn="auto" hangingPunct="1">
              <a:spcAft>
                <a:spcPts val="0"/>
              </a:spcAft>
              <a:buFont typeface="+mj-lt"/>
              <a:buAutoNum type="arabicPeriod"/>
              <a:defRPr/>
            </a:pPr>
            <a:r>
              <a:rPr lang="zh-CN" altLang="en-US" sz="2800" dirty="0" smtClean="0"/>
              <a:t>要注重修养心身、培养均衡的爱好。</a:t>
            </a:r>
            <a:r>
              <a:rPr lang="zh-CN" altLang="en-US" sz="2400" dirty="0" smtClean="0"/>
              <a:t>此为内圣</a:t>
            </a:r>
            <a:r>
              <a:rPr lang="zh-CN" altLang="en-US" sz="2800" dirty="0" smtClean="0"/>
              <a:t>。</a:t>
            </a:r>
            <a:endParaRPr lang="en-US" altLang="zh-CN" sz="2800" dirty="0" smtClean="0"/>
          </a:p>
          <a:p>
            <a:pPr marL="571500" indent="-571500" eaLnBrk="1" fontAlgn="auto" hangingPunct="1">
              <a:spcAft>
                <a:spcPts val="0"/>
              </a:spcAft>
              <a:buFont typeface="+mj-lt"/>
              <a:buAutoNum type="arabicPeriod"/>
              <a:defRPr/>
            </a:pPr>
            <a:r>
              <a:rPr lang="zh-CN" altLang="en-US" sz="2800" dirty="0" smtClean="0"/>
              <a:t>要关注时政、民俗，和社会实践。</a:t>
            </a:r>
            <a:r>
              <a:rPr lang="zh-CN" altLang="en-US" sz="2400" dirty="0" smtClean="0"/>
              <a:t>此为外王。</a:t>
            </a:r>
            <a:endParaRPr lang="en-US" altLang="zh-CN" sz="2800" dirty="0" smtClean="0"/>
          </a:p>
          <a:p>
            <a:pPr marL="571500" indent="-571500">
              <a:buFont typeface="+mj-lt"/>
              <a:buAutoNum type="arabicPeriod"/>
              <a:defRPr/>
            </a:pPr>
            <a:r>
              <a:rPr lang="zh-CN" altLang="en-US" sz="2800" dirty="0" smtClean="0"/>
              <a:t>高年级同学要</a:t>
            </a:r>
            <a:r>
              <a:rPr lang="zh-CN" altLang="en-US" sz="2800" dirty="0" smtClean="0">
                <a:solidFill>
                  <a:srgbClr val="FF0000"/>
                </a:solidFill>
              </a:rPr>
              <a:t>围绕专业读书</a:t>
            </a:r>
            <a:r>
              <a:rPr lang="zh-CN" altLang="en-US" sz="2800" dirty="0" smtClean="0"/>
              <a:t>。</a:t>
            </a:r>
            <a:r>
              <a:rPr lang="zh-CN" altLang="en-US" sz="2000" dirty="0" smtClean="0"/>
              <a:t>读书转化为生产力</a:t>
            </a:r>
            <a:r>
              <a:rPr lang="zh-CN" altLang="en-US" sz="2800" dirty="0" smtClean="0"/>
              <a:t>。</a:t>
            </a:r>
            <a:endParaRPr lang="en-US" altLang="zh-CN" sz="2800" dirty="0" smtClean="0"/>
          </a:p>
          <a:p>
            <a:pPr marL="571500" indent="-571500" eaLnBrk="1" fontAlgn="auto" hangingPunct="1">
              <a:spcAft>
                <a:spcPts val="0"/>
              </a:spcAft>
              <a:buFontTx/>
              <a:buNone/>
              <a:defRPr/>
            </a:pPr>
            <a:endParaRPr lang="en-US" altLang="zh-CN" sz="2800" dirty="0" smtClean="0"/>
          </a:p>
          <a:p>
            <a:pPr eaLnBrk="1" fontAlgn="auto" hangingPunct="1">
              <a:spcAft>
                <a:spcPts val="0"/>
              </a:spcAft>
              <a:buFont typeface="Arial" pitchFamily="34" charset="0"/>
              <a:buChar char="•"/>
              <a:defRPr/>
            </a:pPr>
            <a:endParaRPr lang="zh-CN" altLang="en-US" dirty="0"/>
          </a:p>
        </p:txBody>
      </p:sp>
    </p:spTree>
    <p:extLst>
      <p:ext uri="{BB962C8B-B14F-4D97-AF65-F5344CB8AC3E}">
        <p14:creationId xmlns:p14="http://schemas.microsoft.com/office/powerpoint/2010/main" val="489341619"/>
      </p:ext>
    </p:extLst>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读经典还是</a:t>
            </a:r>
            <a:r>
              <a:rPr lang="zh-CN" altLang="en-US" dirty="0">
                <a:solidFill>
                  <a:srgbClr val="FF0000"/>
                </a:solidFill>
              </a:rPr>
              <a:t>悦</a:t>
            </a:r>
            <a:r>
              <a:rPr lang="zh-CN" altLang="en-US" dirty="0" smtClean="0">
                <a:solidFill>
                  <a:srgbClr val="FF0000"/>
                </a:solidFill>
              </a:rPr>
              <a:t>读</a:t>
            </a:r>
            <a:r>
              <a:rPr lang="zh-CN" altLang="en-US" dirty="0" smtClean="0"/>
              <a:t>？</a:t>
            </a:r>
            <a:endParaRPr lang="zh-CN" altLang="en-US" dirty="0"/>
          </a:p>
        </p:txBody>
      </p:sp>
      <p:sp>
        <p:nvSpPr>
          <p:cNvPr id="3" name="内容占位符 2"/>
          <p:cNvSpPr>
            <a:spLocks noGrp="1"/>
          </p:cNvSpPr>
          <p:nvPr>
            <p:ph idx="1"/>
          </p:nvPr>
        </p:nvSpPr>
        <p:spPr>
          <a:xfrm>
            <a:off x="457200" y="1600200"/>
            <a:ext cx="8229600" cy="4900634"/>
          </a:xfrm>
        </p:spPr>
        <p:txBody>
          <a:bodyPr>
            <a:normAutofit fontScale="92500" lnSpcReduction="20000"/>
          </a:bodyPr>
          <a:lstStyle/>
          <a:p>
            <a:r>
              <a:rPr lang="zh-CN" altLang="en-US" dirty="0" smtClean="0"/>
              <a:t>有人说，经典太难了，读不进去。还是读点自己喜欢的吧。不是提倡</a:t>
            </a:r>
            <a:r>
              <a:rPr lang="zh-CN" altLang="en-US" dirty="0" smtClean="0">
                <a:solidFill>
                  <a:srgbClr val="FF0000"/>
                </a:solidFill>
              </a:rPr>
              <a:t>悦读</a:t>
            </a:r>
            <a:r>
              <a:rPr lang="zh-CN" altLang="en-US" dirty="0" smtClean="0"/>
              <a:t>吗，不是提倡根据自己兴趣爱好来读吗？</a:t>
            </a:r>
            <a:endParaRPr lang="en-US" altLang="zh-CN" dirty="0" smtClean="0"/>
          </a:p>
          <a:p>
            <a:r>
              <a:rPr lang="zh-CN" altLang="en-US" dirty="0" smtClean="0"/>
              <a:t>我的观点是：</a:t>
            </a:r>
            <a:endParaRPr lang="en-US" altLang="zh-CN" dirty="0" smtClean="0"/>
          </a:p>
          <a:p>
            <a:pPr lvl="1"/>
            <a:r>
              <a:rPr lang="zh-CN" altLang="en-US" dirty="0" smtClean="0"/>
              <a:t>刚开始选择自己喜欢的感兴趣的书读是对的，容易得力，也易入门。是一种顺序渐进的读书法。大一可以读一些人物传记、文学经典。</a:t>
            </a:r>
            <a:endParaRPr lang="en-US" altLang="zh-CN" dirty="0" smtClean="0"/>
          </a:p>
          <a:p>
            <a:pPr lvl="1"/>
            <a:r>
              <a:rPr lang="zh-CN" altLang="en-US" dirty="0" smtClean="0"/>
              <a:t>如果想迅速扩展自己的知识格局，提升思维和文化水平，最有效则是</a:t>
            </a:r>
            <a:r>
              <a:rPr lang="zh-CN" altLang="en-US" dirty="0" smtClean="0">
                <a:solidFill>
                  <a:srgbClr val="FF0000"/>
                </a:solidFill>
              </a:rPr>
              <a:t>硬读</a:t>
            </a:r>
            <a:r>
              <a:rPr lang="zh-CN" altLang="en-US" dirty="0" smtClean="0"/>
              <a:t>。古代所谓的攻书。</a:t>
            </a:r>
            <a:endParaRPr lang="en-US" altLang="zh-CN" dirty="0" smtClean="0"/>
          </a:p>
          <a:p>
            <a:pPr lvl="1"/>
            <a:r>
              <a:rPr lang="zh-CN" altLang="en-US" dirty="0" smtClean="0"/>
              <a:t>两者结合起来</a:t>
            </a:r>
            <a:r>
              <a:rPr lang="zh-CN" altLang="en-US" dirty="0"/>
              <a:t>读。就人生而言，青年时代比如大学期间，应多读一些难读的书</a:t>
            </a:r>
            <a:r>
              <a:rPr lang="zh-CN" altLang="en-US" dirty="0" smtClean="0"/>
              <a:t>。一天内，上午的时候，精力充沛的时候读难的，下午或晚上，可以适当放松。</a:t>
            </a:r>
            <a:endParaRPr lang="en-US" altLang="zh-CN" dirty="0" smtClean="0"/>
          </a:p>
          <a:p>
            <a:pPr lvl="1"/>
            <a:endParaRPr lang="zh-CN" altLang="en-US" dirty="0" smtClean="0"/>
          </a:p>
          <a:p>
            <a:endParaRPr lang="zh-CN" altLang="en-US" dirty="0"/>
          </a:p>
        </p:txBody>
      </p:sp>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经典书籍就是知识地图的战略要塞</a:t>
            </a:r>
            <a:endParaRPr lang="zh-CN" altLang="en-US" dirty="0"/>
          </a:p>
        </p:txBody>
      </p:sp>
      <p:sp>
        <p:nvSpPr>
          <p:cNvPr id="3" name="文本占位符 2"/>
          <p:cNvSpPr>
            <a:spLocks noGrp="1"/>
          </p:cNvSpPr>
          <p:nvPr>
            <p:ph type="body" idx="1"/>
          </p:nvPr>
        </p:nvSpPr>
        <p:spPr/>
        <p:txBody>
          <a:bodyPr/>
          <a:lstStyle/>
          <a:p>
            <a:r>
              <a:rPr lang="zh-CN" altLang="en-US" dirty="0" smtClean="0"/>
              <a:t>一场战争因为一个高地的占领或者丢失会导致整个战局的失败。上甘岭。有些经典类似于此，即使</a:t>
            </a:r>
            <a:r>
              <a:rPr lang="zh-CN" altLang="en-US" dirty="0"/>
              <a:t>做出再大的牺牲也要</a:t>
            </a:r>
            <a:r>
              <a:rPr lang="zh-CN" altLang="en-US" dirty="0" smtClean="0"/>
              <a:t>拿下，只有攻下这个要塞，才能得全局之胜利。</a:t>
            </a:r>
            <a:endParaRPr lang="en-US" altLang="zh-CN" dirty="0" smtClean="0"/>
          </a:p>
          <a:p>
            <a:r>
              <a:rPr lang="zh-CN" altLang="en-US" dirty="0" smtClean="0"/>
              <a:t>经典书籍就是构成个人知识构架的最重要的关键节点。</a:t>
            </a:r>
            <a:endParaRPr lang="en-US" altLang="zh-CN" dirty="0" smtClean="0"/>
          </a:p>
          <a:p>
            <a:r>
              <a:rPr lang="zh-CN" altLang="en-US" dirty="0"/>
              <a:t>必要</a:t>
            </a:r>
            <a:r>
              <a:rPr lang="zh-CN" altLang="en-US" dirty="0" smtClean="0"/>
              <a:t>时需要对一些经典，专业经典下苦功夫。</a:t>
            </a:r>
            <a:endParaRPr lang="en-US" altLang="zh-CN"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读书要贯通文、史、哲</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a:t>
            </a:r>
            <a:r>
              <a:rPr lang="zh-CN" altLang="en-US" dirty="0" smtClean="0">
                <a:solidFill>
                  <a:srgbClr val="FF0000"/>
                </a:solidFill>
              </a:rPr>
              <a:t>红楼梦</a:t>
            </a:r>
            <a:r>
              <a:rPr lang="en-US" altLang="zh-CN" dirty="0" smtClean="0">
                <a:solidFill>
                  <a:srgbClr val="FF0000"/>
                </a:solidFill>
              </a:rPr>
              <a:t>》</a:t>
            </a:r>
            <a:r>
              <a:rPr lang="zh-CN" altLang="en-US" dirty="0" smtClean="0"/>
              <a:t>作为文学名著，既是历史的真实，更有关于儒释道争论，关于出世入世的哲学争论。</a:t>
            </a:r>
            <a:endParaRPr lang="en-US" altLang="zh-CN" dirty="0" smtClean="0"/>
          </a:p>
          <a:p>
            <a:r>
              <a:rPr lang="zh-CN" altLang="en-US" dirty="0" smtClean="0"/>
              <a:t>儒家，为入世为依归；弄文学和艺术的，乃是中国文化之独善其身的一面，以道家</a:t>
            </a:r>
            <a:r>
              <a:rPr lang="en-US" altLang="zh-CN" dirty="0" smtClean="0"/>
              <a:t>《</a:t>
            </a:r>
            <a:r>
              <a:rPr lang="zh-CN" altLang="en-US" dirty="0" smtClean="0"/>
              <a:t>道德经</a:t>
            </a:r>
            <a:r>
              <a:rPr lang="en-US" altLang="zh-CN" dirty="0" smtClean="0"/>
              <a:t>》</a:t>
            </a:r>
            <a:r>
              <a:rPr lang="zh-CN" altLang="en-US" dirty="0" smtClean="0"/>
              <a:t>和佛教为依归。</a:t>
            </a:r>
            <a:endParaRPr lang="en-US" altLang="zh-CN" dirty="0" smtClean="0"/>
          </a:p>
          <a:p>
            <a:r>
              <a:rPr lang="zh-CN" altLang="en-US" dirty="0" smtClean="0"/>
              <a:t>儒家和道家，乃中华文化之一体两面，达则庙堂之上兼济天下，穷则独善其身，逍遥于江湖。</a:t>
            </a:r>
          </a:p>
          <a:p>
            <a:endParaRPr lang="zh-CN" altLang="en-US" dirty="0"/>
          </a:p>
        </p:txBody>
      </p:sp>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通识教育需要兼顾中西马</a:t>
            </a:r>
            <a:endParaRPr lang="zh-CN" altLang="en-US" dirty="0"/>
          </a:p>
        </p:txBody>
      </p:sp>
      <p:sp>
        <p:nvSpPr>
          <p:cNvPr id="3" name="内容占位符 2"/>
          <p:cNvSpPr>
            <a:spLocks noGrp="1"/>
          </p:cNvSpPr>
          <p:nvPr>
            <p:ph idx="1"/>
          </p:nvPr>
        </p:nvSpPr>
        <p:spPr/>
        <p:txBody>
          <a:bodyPr/>
          <a:lstStyle/>
          <a:p>
            <a:r>
              <a:rPr lang="zh-CN" altLang="en-US" dirty="0" smtClean="0"/>
              <a:t>现在图书馆采用</a:t>
            </a:r>
            <a:r>
              <a:rPr lang="zh-CN" altLang="en-US" dirty="0" smtClean="0">
                <a:solidFill>
                  <a:srgbClr val="FF0000"/>
                </a:solidFill>
              </a:rPr>
              <a:t>现代学科的分类</a:t>
            </a:r>
            <a:endParaRPr lang="en-US" altLang="zh-CN" dirty="0" smtClean="0">
              <a:solidFill>
                <a:srgbClr val="FF0000"/>
              </a:solidFill>
            </a:endParaRPr>
          </a:p>
          <a:p>
            <a:pPr lvl="1"/>
            <a:r>
              <a:rPr lang="zh-CN" altLang="en-US" dirty="0" smtClean="0"/>
              <a:t>比如哲学类</a:t>
            </a:r>
            <a:r>
              <a:rPr lang="en-US" altLang="zh-CN" dirty="0" smtClean="0"/>
              <a:t>B</a:t>
            </a:r>
            <a:r>
              <a:rPr lang="zh-CN" altLang="en-US" dirty="0" smtClean="0"/>
              <a:t>类，开始以哲学理论，也就是马克思主义哲学世界观开头，其次是中国哲学，印度，日本，最重要的欧洲哲学。</a:t>
            </a:r>
            <a:endParaRPr lang="en-US" altLang="zh-CN" dirty="0" smtClean="0"/>
          </a:p>
          <a:p>
            <a:pPr lvl="1"/>
            <a:r>
              <a:rPr lang="en-US" altLang="zh-CN" dirty="0" smtClean="0"/>
              <a:t>K</a:t>
            </a:r>
            <a:r>
              <a:rPr lang="zh-CN" altLang="en-US" dirty="0" smtClean="0"/>
              <a:t>历史中也有中国历史和外国历史。</a:t>
            </a:r>
            <a:endParaRPr lang="en-US" altLang="zh-CN" dirty="0" smtClean="0"/>
          </a:p>
          <a:p>
            <a:pPr lvl="1"/>
            <a:r>
              <a:rPr lang="en-US" altLang="zh-CN" dirty="0" smtClean="0"/>
              <a:t>I</a:t>
            </a:r>
            <a:r>
              <a:rPr lang="zh-CN" altLang="en-US" dirty="0" smtClean="0"/>
              <a:t>类也有中国文学和外国文学</a:t>
            </a:r>
            <a:endParaRPr lang="en-US" altLang="zh-CN" dirty="0" smtClean="0"/>
          </a:p>
          <a:p>
            <a:r>
              <a:rPr lang="zh-CN" altLang="en-US" dirty="0" smtClean="0"/>
              <a:t>中、西、马三种文化，以哲学为主，历史文学为辅，才容易贯通。</a:t>
            </a:r>
            <a:endParaRPr lang="en-US" altLang="zh-CN" dirty="0" smtClean="0"/>
          </a:p>
          <a:p>
            <a:endParaRPr lang="zh-CN" altLang="en-US" dirty="0"/>
          </a:p>
        </p:txBody>
      </p:sp>
    </p:spTree>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兼顾中西马</a:t>
            </a:r>
          </a:p>
        </p:txBody>
      </p:sp>
      <p:sp>
        <p:nvSpPr>
          <p:cNvPr id="3" name="文本占位符 2"/>
          <p:cNvSpPr>
            <a:spLocks noGrp="1"/>
          </p:cNvSpPr>
          <p:nvPr>
            <p:ph type="body" idx="1"/>
          </p:nvPr>
        </p:nvSpPr>
        <p:spPr/>
        <p:txBody>
          <a:bodyPr>
            <a:normAutofit fontScale="70000" lnSpcReduction="20000"/>
          </a:bodyPr>
          <a:lstStyle/>
          <a:p>
            <a:r>
              <a:rPr lang="zh-CN" altLang="zh-CN" dirty="0" smtClean="0"/>
              <a:t>舍</a:t>
            </a:r>
            <a:r>
              <a:rPr lang="zh-CN" altLang="zh-CN" dirty="0"/>
              <a:t>西学而言中学者，其中学</a:t>
            </a:r>
            <a:r>
              <a:rPr lang="zh-CN" altLang="zh-CN" dirty="0" smtClean="0"/>
              <a:t>必为</a:t>
            </a:r>
            <a:r>
              <a:rPr lang="zh-CN" altLang="zh-CN" dirty="0"/>
              <a:t>无用；舍中学而言西学者，其西学必为无本。无用无本，皆不足以治</a:t>
            </a:r>
            <a:r>
              <a:rPr lang="zh-CN" altLang="zh-CN" dirty="0" smtClean="0"/>
              <a:t>天下</a:t>
            </a:r>
            <a:r>
              <a:rPr lang="zh-CN" altLang="en-US" dirty="0" smtClean="0"/>
              <a:t>。</a:t>
            </a:r>
            <a:r>
              <a:rPr lang="zh-CN" altLang="en-US" sz="2000" dirty="0" smtClean="0"/>
              <a:t>梁启超</a:t>
            </a:r>
            <a:r>
              <a:rPr lang="zh-CN" altLang="en-US" sz="2000" dirty="0"/>
              <a:t>，西学书目表</a:t>
            </a:r>
            <a:r>
              <a:rPr lang="zh-CN" altLang="en-US" sz="2000" dirty="0" smtClean="0"/>
              <a:t>序</a:t>
            </a:r>
            <a:endParaRPr lang="en-US" altLang="zh-CN" sz="2000" dirty="0" smtClean="0"/>
          </a:p>
          <a:p>
            <a:endParaRPr lang="zh-CN" altLang="en-US" dirty="0"/>
          </a:p>
          <a:p>
            <a:r>
              <a:rPr lang="zh-CN" altLang="zh-CN" dirty="0"/>
              <a:t>这次的新经验使我一方面深切感到我过去多年来脱离实际的书本生活，不知错过了多少伟大的实际斗争的场面，也就错过了在实践斗争中改造世界、认识世界和改造自我的机会。另一方面同时也就帮助我否定了“静观世界”的唯心论观点，而真切认识了辩证唯物论的实践性。</a:t>
            </a:r>
            <a:r>
              <a:rPr lang="zh-CN" altLang="zh-CN" dirty="0">
                <a:solidFill>
                  <a:srgbClr val="FF0000"/>
                </a:solidFill>
              </a:rPr>
              <a:t>实践性包含有劳动人民在生产中，在阶级斗争中变革现实的内容，而静观世界反映着剥削阶级不劳而获、保守现状的悠闲生活。</a:t>
            </a:r>
            <a:r>
              <a:rPr lang="zh-CN" altLang="zh-CN" dirty="0"/>
              <a:t>这又令我明白见到了辩证唯物论的</a:t>
            </a:r>
            <a:r>
              <a:rPr lang="zh-CN" altLang="zh-CN" b="1" dirty="0"/>
              <a:t>阶级性。</a:t>
            </a:r>
            <a:r>
              <a:rPr lang="en-US" altLang="zh-CN" dirty="0"/>
              <a:t>   </a:t>
            </a:r>
            <a:endParaRPr lang="en-US" altLang="zh-CN" dirty="0" smtClean="0"/>
          </a:p>
          <a:p>
            <a:r>
              <a:rPr lang="en-US" altLang="zh-CN" dirty="0"/>
              <a:t> </a:t>
            </a:r>
            <a:r>
              <a:rPr lang="en-US" altLang="zh-CN" dirty="0" smtClean="0"/>
              <a:t>    《</a:t>
            </a:r>
            <a:r>
              <a:rPr lang="zh-CN" altLang="zh-CN" dirty="0"/>
              <a:t>参加土改变了我的</a:t>
            </a:r>
            <a:r>
              <a:rPr lang="zh-CN" altLang="zh-CN" dirty="0" smtClean="0"/>
              <a:t>思想</a:t>
            </a:r>
            <a:r>
              <a:rPr lang="en-US" altLang="zh-CN" dirty="0" smtClean="0"/>
              <a:t>》</a:t>
            </a:r>
            <a:r>
              <a:rPr lang="zh-CN" altLang="zh-CN" dirty="0" smtClean="0"/>
              <a:t>贺麟</a:t>
            </a:r>
            <a:r>
              <a:rPr lang="en-US" altLang="zh-CN" dirty="0"/>
              <a:t>,</a:t>
            </a:r>
            <a:r>
              <a:rPr lang="zh-CN" altLang="zh-CN" dirty="0"/>
              <a:t>哲学与哲学史论文集</a:t>
            </a:r>
            <a:r>
              <a:rPr lang="en-US" altLang="zh-CN" dirty="0"/>
              <a:t>,</a:t>
            </a:r>
            <a:r>
              <a:rPr lang="zh-CN" altLang="zh-CN" dirty="0"/>
              <a:t>商务印书馆</a:t>
            </a:r>
            <a:r>
              <a:rPr lang="en-US" altLang="zh-CN" dirty="0"/>
              <a:t>,1990</a:t>
            </a:r>
            <a:r>
              <a:rPr lang="zh-CN" altLang="zh-CN" dirty="0"/>
              <a:t>年</a:t>
            </a:r>
            <a:r>
              <a:rPr lang="en-US" altLang="zh-CN" dirty="0"/>
              <a:t>11</a:t>
            </a:r>
            <a:r>
              <a:rPr lang="zh-CN" altLang="zh-CN" dirty="0"/>
              <a:t>月第</a:t>
            </a:r>
            <a:r>
              <a:rPr lang="en-US" altLang="zh-CN" dirty="0"/>
              <a:t>1</a:t>
            </a:r>
            <a:r>
              <a:rPr lang="zh-CN" altLang="zh-CN" dirty="0"/>
              <a:t>版</a:t>
            </a:r>
            <a:r>
              <a:rPr lang="en-US" altLang="zh-CN" dirty="0"/>
              <a:t>,</a:t>
            </a:r>
            <a:r>
              <a:rPr lang="zh-CN" altLang="zh-CN" dirty="0"/>
              <a:t>第</a:t>
            </a:r>
            <a:r>
              <a:rPr lang="en-US" altLang="zh-CN" dirty="0"/>
              <a:t>439</a:t>
            </a:r>
            <a:r>
              <a:rPr lang="zh-CN" altLang="zh-CN" dirty="0"/>
              <a:t>页</a:t>
            </a:r>
          </a:p>
          <a:p>
            <a:endParaRPr lang="zh-CN" altLang="en-US" dirty="0"/>
          </a:p>
        </p:txBody>
      </p:sp>
    </p:spTree>
    <p:extLst>
      <p:ext uri="{BB962C8B-B14F-4D97-AF65-F5344CB8AC3E}">
        <p14:creationId xmlns:p14="http://schemas.microsoft.com/office/powerpoint/2010/main" val="19158434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兼顾中西马</a:t>
            </a:r>
          </a:p>
        </p:txBody>
      </p:sp>
      <p:sp>
        <p:nvSpPr>
          <p:cNvPr id="3" name="文本占位符 2"/>
          <p:cNvSpPr>
            <a:spLocks noGrp="1"/>
          </p:cNvSpPr>
          <p:nvPr>
            <p:ph type="body" idx="1"/>
          </p:nvPr>
        </p:nvSpPr>
        <p:spPr/>
        <p:txBody>
          <a:bodyPr>
            <a:normAutofit fontScale="85000" lnSpcReduction="20000"/>
          </a:bodyPr>
          <a:lstStyle/>
          <a:p>
            <a:pPr lvl="1"/>
            <a:r>
              <a:rPr lang="zh-CN" altLang="en-US" dirty="0" smtClean="0">
                <a:ea typeface="宋体"/>
              </a:rPr>
              <a:t>单纯读国学经典，往往容易成了不务实际，空谈论道的夫子；复古派，认为回到传统文化，儒家复兴就能解决一切问题。</a:t>
            </a:r>
          </a:p>
          <a:p>
            <a:pPr lvl="1"/>
            <a:r>
              <a:rPr lang="zh-CN" altLang="en-US" baseline="0" dirty="0" smtClean="0">
                <a:latin typeface="Arial"/>
                <a:ea typeface="宋体"/>
              </a:rPr>
              <a:t>单纯读西方经典，容易成为西化派和民族虚无主义者，成为走西方自由主义道路的支持者；</a:t>
            </a:r>
            <a:endParaRPr lang="en-US" altLang="zh-CN" baseline="0" dirty="0" smtClean="0">
              <a:latin typeface="Arial"/>
              <a:ea typeface="宋体"/>
            </a:endParaRPr>
          </a:p>
          <a:p>
            <a:pPr lvl="1"/>
            <a:r>
              <a:rPr lang="zh-CN" altLang="en-US" dirty="0" smtClean="0">
                <a:latin typeface="Arial"/>
                <a:ea typeface="宋体"/>
              </a:rPr>
              <a:t>单纯读马克思，不读列宁，毛泽东，更不读历史，不关注现实，也容易成为反马克思主义者，自由主义的帮凶。</a:t>
            </a:r>
            <a:endParaRPr lang="zh-CN" altLang="en-US" baseline="0" dirty="0" smtClean="0">
              <a:latin typeface="Arial"/>
              <a:ea typeface="宋体"/>
            </a:endParaRPr>
          </a:p>
          <a:p>
            <a:pPr lvl="1"/>
            <a:r>
              <a:rPr lang="zh-CN" altLang="en-US" baseline="0" dirty="0" smtClean="0">
                <a:latin typeface="Arial"/>
                <a:ea typeface="宋体"/>
              </a:rPr>
              <a:t>从近代来说，真正改变了中国历史的是马克思主义及在其思想指导下建立的不断学习的党组织，马克思主义已成为不可小视的精神资源和现实力量，因此不能忽视对马克思主义经典的导读。</a:t>
            </a:r>
            <a:endParaRPr lang="en-US" altLang="zh-CN" baseline="0" dirty="0" smtClean="0">
              <a:latin typeface="Arial"/>
              <a:ea typeface="宋体"/>
            </a:endParaRPr>
          </a:p>
          <a:p>
            <a:pPr lvl="1"/>
            <a:r>
              <a:rPr lang="zh-CN" altLang="en-US" baseline="0" dirty="0" smtClean="0">
                <a:latin typeface="Arial"/>
                <a:ea typeface="宋体"/>
              </a:rPr>
              <a:t>这三类，需要新时代的大学生积极继承、吸取，并且应用于改造中国的实践之中的。</a:t>
            </a:r>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b="1" dirty="0" smtClean="0"/>
              <a:t>一、</a:t>
            </a:r>
            <a:r>
              <a:rPr lang="zh-CN" altLang="zh-CN" b="1" dirty="0" smtClean="0"/>
              <a:t>图</a:t>
            </a:r>
            <a:r>
              <a:rPr lang="zh-CN" altLang="zh-CN" b="1" dirty="0"/>
              <a:t>书馆的</a:t>
            </a:r>
            <a:r>
              <a:rPr lang="zh-CN" altLang="zh-CN" b="1" dirty="0" smtClean="0"/>
              <a:t>重要性</a:t>
            </a: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zh-CN" dirty="0" smtClean="0"/>
              <a:t>自从</a:t>
            </a:r>
            <a:r>
              <a:rPr lang="zh-CN" altLang="zh-CN" dirty="0"/>
              <a:t>人类发明了</a:t>
            </a:r>
            <a:r>
              <a:rPr lang="zh-CN" altLang="zh-CN" dirty="0">
                <a:solidFill>
                  <a:srgbClr val="FF0000"/>
                </a:solidFill>
              </a:rPr>
              <a:t>文字</a:t>
            </a:r>
            <a:r>
              <a:rPr lang="zh-CN" altLang="zh-CN" dirty="0"/>
              <a:t>，有了记载文字的载体即</a:t>
            </a:r>
            <a:r>
              <a:rPr lang="zh-CN" altLang="zh-CN" dirty="0">
                <a:solidFill>
                  <a:srgbClr val="FF0000"/>
                </a:solidFill>
              </a:rPr>
              <a:t>图书</a:t>
            </a:r>
            <a:r>
              <a:rPr lang="zh-CN" altLang="zh-CN" dirty="0"/>
              <a:t>，就需要有存贮的场所和</a:t>
            </a:r>
            <a:r>
              <a:rPr lang="zh-CN" altLang="zh-CN" dirty="0" smtClean="0"/>
              <a:t>组织方法</a:t>
            </a:r>
            <a:r>
              <a:rPr lang="zh-CN" altLang="zh-CN" dirty="0"/>
              <a:t>，这就是</a:t>
            </a:r>
            <a:r>
              <a:rPr lang="zh-CN" altLang="zh-CN" dirty="0">
                <a:solidFill>
                  <a:srgbClr val="FF0000"/>
                </a:solidFill>
              </a:rPr>
              <a:t>图书馆</a:t>
            </a:r>
            <a:r>
              <a:rPr lang="zh-CN" altLang="zh-CN" dirty="0"/>
              <a:t>及图书馆学的起源</a:t>
            </a:r>
            <a:r>
              <a:rPr lang="zh-CN" altLang="zh-CN" dirty="0" smtClean="0"/>
              <a:t>。</a:t>
            </a:r>
            <a:endParaRPr lang="en-US" altLang="zh-CN" dirty="0" smtClean="0"/>
          </a:p>
          <a:p>
            <a:r>
              <a:rPr lang="zh-CN" altLang="zh-CN" dirty="0" smtClean="0"/>
              <a:t>凡是</a:t>
            </a:r>
            <a:r>
              <a:rPr lang="zh-CN" altLang="zh-CN" dirty="0"/>
              <a:t>在学业上有建树的人，或者在现实中有事功的人，无不重视图书，并且积极利用图书馆</a:t>
            </a:r>
            <a:r>
              <a:rPr lang="zh-CN" altLang="zh-CN" dirty="0" smtClean="0"/>
              <a:t>。</a:t>
            </a:r>
            <a:r>
              <a:rPr lang="zh-CN" altLang="en-US" dirty="0"/>
              <a:t>站</a:t>
            </a:r>
            <a:r>
              <a:rPr lang="zh-CN" altLang="en-US" dirty="0" smtClean="0"/>
              <a:t>在巨人的肩膀上。</a:t>
            </a:r>
            <a:endParaRPr lang="zh-CN" altLang="zh-CN" dirty="0"/>
          </a:p>
          <a:p>
            <a:pPr marL="971550" lvl="1" indent="-514350">
              <a:buFont typeface="+mj-lt"/>
              <a:buAutoNum type="arabicPeriod"/>
            </a:pPr>
            <a:r>
              <a:rPr lang="zh-CN" altLang="zh-CN" dirty="0"/>
              <a:t>假如没有老子在周代的守藏室里纵览众书</a:t>
            </a:r>
            <a:r>
              <a:rPr lang="zh-CN" altLang="zh-CN" dirty="0" smtClean="0"/>
              <a:t>，</a:t>
            </a:r>
            <a:r>
              <a:rPr lang="zh-CN" altLang="zh-CN" i="1" dirty="0" smtClean="0"/>
              <a:t>澄</a:t>
            </a:r>
            <a:r>
              <a:rPr lang="zh-CN" altLang="zh-CN" i="1" dirty="0"/>
              <a:t>思默想</a:t>
            </a:r>
            <a:r>
              <a:rPr lang="zh-CN" altLang="zh-CN" i="1" dirty="0" smtClean="0"/>
              <a:t>，就</a:t>
            </a:r>
            <a:r>
              <a:rPr lang="zh-CN" altLang="zh-CN" i="1" dirty="0"/>
              <a:t>不会有道德经五千言。</a:t>
            </a:r>
            <a:endParaRPr lang="zh-CN" altLang="zh-CN" dirty="0"/>
          </a:p>
          <a:p>
            <a:pPr marL="971550" lvl="1" indent="-514350">
              <a:buFont typeface="+mj-lt"/>
              <a:buAutoNum type="arabicPeriod"/>
            </a:pPr>
            <a:r>
              <a:rPr lang="zh-CN" altLang="zh-CN" i="1" dirty="0"/>
              <a:t>没有孔子搜遍群书，删诗，序书、易，就不会有六经流传，就不会有中国民族两千多年人文鼎盛，粲然</a:t>
            </a:r>
            <a:r>
              <a:rPr lang="zh-CN" altLang="zh-CN" i="1" dirty="0" smtClean="0"/>
              <a:t>华章</a:t>
            </a:r>
            <a:r>
              <a:rPr lang="zh-CN" altLang="en-US" i="1" dirty="0" smtClean="0"/>
              <a:t>。</a:t>
            </a:r>
            <a:endParaRPr lang="zh-CN" altLang="zh-CN" dirty="0"/>
          </a:p>
          <a:p>
            <a:pPr marL="971550" lvl="1" indent="-514350">
              <a:buFont typeface="+mj-lt"/>
              <a:buAutoNum type="arabicPeriod"/>
            </a:pPr>
            <a:r>
              <a:rPr lang="zh-CN" altLang="zh-CN" dirty="0"/>
              <a:t>如果没有大英博物馆，也许就不会有马克思的《资本论》，更不会有马克思主义。</a:t>
            </a:r>
          </a:p>
          <a:p>
            <a:pPr marL="971550" lvl="1" indent="-514350">
              <a:buFont typeface="+mj-lt"/>
              <a:buAutoNum type="arabicPeriod"/>
            </a:pPr>
            <a:r>
              <a:rPr lang="zh-CN" altLang="zh-CN" dirty="0"/>
              <a:t>如果没有列宁对众多图书馆资料的利用、思考及写作，就不会有东方化的马克思主义，即列宁主义，把马克思主义变成现实。</a:t>
            </a:r>
          </a:p>
          <a:p>
            <a:pPr marL="971550" lvl="1" indent="-514350">
              <a:buFont typeface="+mj-lt"/>
              <a:buAutoNum type="arabicPeriod"/>
            </a:pPr>
            <a:r>
              <a:rPr lang="zh-CN" altLang="zh-CN" dirty="0"/>
              <a:t>而如果没有李大钊、毛泽东在北大图书馆的时光，没有中国化的马克思主义，也许中国革命还要推迟好多年。</a:t>
            </a:r>
          </a:p>
          <a:p>
            <a:pPr marL="971550" lvl="1" indent="-514350">
              <a:buFont typeface="+mj-lt"/>
              <a:buAutoNum type="arabicPeriod"/>
            </a:pPr>
            <a:r>
              <a:rPr lang="zh-CN" altLang="zh-CN" dirty="0"/>
              <a:t>没有图书馆，也许不会有</a:t>
            </a:r>
            <a:r>
              <a:rPr lang="zh-CN" altLang="zh-CN" dirty="0">
                <a:solidFill>
                  <a:srgbClr val="FF0000"/>
                </a:solidFill>
              </a:rPr>
              <a:t>李彦宏</a:t>
            </a:r>
            <a:r>
              <a:rPr lang="zh-CN" altLang="zh-CN" dirty="0"/>
              <a:t>，莫言，沈从文</a:t>
            </a:r>
            <a:r>
              <a:rPr lang="zh-CN" altLang="zh-CN" dirty="0" smtClean="0"/>
              <a:t>，</a:t>
            </a:r>
            <a:r>
              <a:rPr lang="zh-CN" altLang="en-US" dirty="0" smtClean="0"/>
              <a:t>冼</a:t>
            </a:r>
            <a:r>
              <a:rPr lang="zh-CN" altLang="zh-CN" dirty="0" smtClean="0"/>
              <a:t>星海</a:t>
            </a:r>
            <a:r>
              <a:rPr lang="zh-CN" altLang="zh-CN" dirty="0"/>
              <a:t>，就没有人人才济济和星汉灿烂。 </a:t>
            </a:r>
          </a:p>
          <a:p>
            <a:endParaRPr lang="zh-CN" altLang="en-US" dirty="0"/>
          </a:p>
        </p:txBody>
      </p:sp>
      <p:sp>
        <p:nvSpPr>
          <p:cNvPr id="4" name="日期占位符 3"/>
          <p:cNvSpPr>
            <a:spLocks noGrp="1"/>
          </p:cNvSpPr>
          <p:nvPr>
            <p:ph type="dt" sz="half" idx="10"/>
          </p:nvPr>
        </p:nvSpPr>
        <p:spPr/>
        <p:txBody>
          <a:bodyPr/>
          <a:lstStyle/>
          <a:p>
            <a:pPr>
              <a:defRPr/>
            </a:pPr>
            <a:fld id="{D047D986-FF72-49BD-AE62-7FE83EEAD861}" type="datetime1">
              <a:rPr lang="zh-CN" altLang="en-US" b="1" smtClean="0">
                <a:ea typeface="华文中宋" pitchFamily="2" charset="-122"/>
              </a:rPr>
              <a:pPr>
                <a:defRPr/>
              </a:pPr>
              <a:t>2019/9/19</a:t>
            </a:fld>
            <a:endParaRPr lang="zh-CN" altLang="en-US" b="1">
              <a:ea typeface="华文中宋" pitchFamily="2" charset="-122"/>
            </a:endParaRPr>
          </a:p>
        </p:txBody>
      </p:sp>
    </p:spTree>
    <p:extLst>
      <p:ext uri="{BB962C8B-B14F-4D97-AF65-F5344CB8AC3E}">
        <p14:creationId xmlns:p14="http://schemas.microsoft.com/office/powerpoint/2010/main" val="10077257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为什么要读马列主义</a:t>
            </a:r>
            <a:endParaRPr lang="zh-CN" altLang="en-US" dirty="0"/>
          </a:p>
        </p:txBody>
      </p:sp>
      <p:sp>
        <p:nvSpPr>
          <p:cNvPr id="3" name="文本占位符 2"/>
          <p:cNvSpPr>
            <a:spLocks noGrp="1"/>
          </p:cNvSpPr>
          <p:nvPr>
            <p:ph type="body" idx="1"/>
          </p:nvPr>
        </p:nvSpPr>
        <p:spPr/>
        <p:txBody>
          <a:bodyPr>
            <a:normAutofit fontScale="77500" lnSpcReduction="20000"/>
          </a:bodyPr>
          <a:lstStyle/>
          <a:p>
            <a:r>
              <a:rPr lang="zh-CN" altLang="en-US" dirty="0" smtClean="0"/>
              <a:t>作为国家主流意识形态，马克思对于整个国家的文化保持作用是巨大的。在高校必须坚持意识形态的领导权。</a:t>
            </a:r>
            <a:endParaRPr lang="en-US" altLang="zh-CN" dirty="0" smtClean="0"/>
          </a:p>
          <a:p>
            <a:r>
              <a:rPr lang="zh-CN" altLang="en-US" dirty="0" smtClean="0"/>
              <a:t>对于个人而言，一旦从青春的逆反中走出来，特别是读近代史，会慢慢发现，马克思主义是真理。有这样的思想政治态度，对于读者的读书范围和读书效果可以说是具有奠基性的作用。有了这样的正向态度，就会比较容易和现实达成和解，有助于认识现实，而如果仅仅从批判角度来看，则其读书范围的选择以及信息获取的效果，就走偏了。</a:t>
            </a:r>
            <a:endParaRPr lang="en-US" altLang="zh-CN" dirty="0" smtClean="0"/>
          </a:p>
          <a:p>
            <a:r>
              <a:rPr lang="zh-CN" altLang="en-US" b="1" dirty="0" smtClean="0"/>
              <a:t>对于大学生而言，正确认识马克思主义，中国特色社会主义，确立对中国道路自信 、理论自信 、制度自信，归根到底确立对中国特色社会主义</a:t>
            </a:r>
            <a:r>
              <a:rPr lang="zh-CN" altLang="en-US" b="1" dirty="0" smtClean="0">
                <a:solidFill>
                  <a:srgbClr val="FF0000"/>
                </a:solidFill>
              </a:rPr>
              <a:t>新文化的自信</a:t>
            </a:r>
            <a:r>
              <a:rPr lang="zh-CN" altLang="en-US" b="1" dirty="0" smtClean="0"/>
              <a:t>，是首要的工作，对于导读而言，也是具有基础性作用的。</a:t>
            </a:r>
          </a:p>
          <a:p>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抽象学马克思主义的坏处</a:t>
            </a:r>
            <a:endParaRPr lang="zh-CN" altLang="en-US" dirty="0"/>
          </a:p>
        </p:txBody>
      </p:sp>
      <p:sp>
        <p:nvSpPr>
          <p:cNvPr id="3" name="文本占位符 2"/>
          <p:cNvSpPr>
            <a:spLocks noGrp="1"/>
          </p:cNvSpPr>
          <p:nvPr>
            <p:ph type="body" idx="1"/>
          </p:nvPr>
        </p:nvSpPr>
        <p:spPr/>
        <p:txBody>
          <a:bodyPr>
            <a:normAutofit lnSpcReduction="10000"/>
          </a:bodyPr>
          <a:lstStyle/>
          <a:p>
            <a:r>
              <a:rPr lang="zh-CN" altLang="en-US" dirty="0" smtClean="0"/>
              <a:t>读书要结合历史和中国实际，否则危害很大</a:t>
            </a:r>
            <a:endParaRPr lang="en-US" altLang="zh-CN" dirty="0" smtClean="0"/>
          </a:p>
          <a:p>
            <a:pPr marL="514350" indent="-514350">
              <a:buFont typeface="+mj-lt"/>
              <a:buAutoNum type="arabicPeriod"/>
            </a:pPr>
            <a:r>
              <a:rPr lang="zh-CN" altLang="en-US" dirty="0" smtClean="0"/>
              <a:t>王明左倾教条主义是以前的例子</a:t>
            </a:r>
            <a:endParaRPr lang="en-US" altLang="zh-CN" dirty="0" smtClean="0"/>
          </a:p>
          <a:p>
            <a:pPr marL="514350" indent="-514350">
              <a:buFont typeface="+mj-lt"/>
              <a:buAutoNum type="arabicPeriod"/>
            </a:pPr>
            <a:r>
              <a:rPr lang="zh-CN" altLang="en-US" dirty="0" smtClean="0">
                <a:latin typeface="+mj-ea"/>
                <a:ea typeface="+mj-ea"/>
              </a:rPr>
              <a:t>价值规律和房价问题。</a:t>
            </a:r>
            <a:r>
              <a:rPr lang="zh-CN" altLang="en-US" sz="2600" dirty="0" smtClean="0">
                <a:latin typeface="+mj-ea"/>
                <a:ea typeface="+mj-ea"/>
              </a:rPr>
              <a:t>价格围绕价值上下波动理论，看起来理论正确，但是针对供应无限度以及需求有弹性的情况。而就忽视了中国独特的土地拍卖制度，忽视了中国正在进行的城市化进程，大城市人口和要素不断积聚必然导致地价和房价基本向上的基本趋势。最近农村集体建筑用地入市以及限购政策，在一定程度上能够缓解这一问题</a:t>
            </a:r>
            <a:r>
              <a:rPr lang="zh-CN" altLang="en-US" dirty="0" smtClean="0">
                <a:latin typeface="+mj-ea"/>
                <a:ea typeface="+mj-ea"/>
              </a:rPr>
              <a:t>。</a:t>
            </a:r>
            <a:endParaRPr lang="en-US" altLang="zh-CN" dirty="0" smtClean="0">
              <a:latin typeface="+mj-ea"/>
              <a:ea typeface="+mj-ea"/>
            </a:endParaRPr>
          </a:p>
          <a:p>
            <a:pPr lvl="1"/>
            <a:endParaRPr lang="en-US" altLang="zh-CN" dirty="0" smtClean="0">
              <a:latin typeface="+mj-ea"/>
              <a:ea typeface="+mj-ea"/>
            </a:endParaRPr>
          </a:p>
          <a:p>
            <a:pPr lvl="1"/>
            <a:endParaRPr lang="zh-CN" altLang="en-US" dirty="0">
              <a:latin typeface="+mj-ea"/>
              <a:ea typeface="+mj-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追一些历史正剧</a:t>
            </a:r>
            <a:endParaRPr lang="zh-CN" altLang="en-US" dirty="0"/>
          </a:p>
        </p:txBody>
      </p:sp>
      <p:sp>
        <p:nvSpPr>
          <p:cNvPr id="3" name="文本占位符 2"/>
          <p:cNvSpPr>
            <a:spLocks noGrp="1"/>
          </p:cNvSpPr>
          <p:nvPr>
            <p:ph type="body" idx="1"/>
          </p:nvPr>
        </p:nvSpPr>
        <p:spPr/>
        <p:txBody>
          <a:bodyPr>
            <a:normAutofit/>
          </a:bodyPr>
          <a:lstStyle/>
          <a:p>
            <a:r>
              <a:rPr lang="en-US" altLang="zh-CN" dirty="0" smtClean="0"/>
              <a:t>《</a:t>
            </a:r>
            <a:r>
              <a:rPr lang="zh-CN" altLang="en-US" dirty="0" smtClean="0"/>
              <a:t>恰同学少年</a:t>
            </a:r>
            <a:r>
              <a:rPr lang="en-US" altLang="zh-CN" dirty="0" smtClean="0"/>
              <a:t>》</a:t>
            </a:r>
            <a:r>
              <a:rPr lang="zh-CN" altLang="en-US" dirty="0" smtClean="0"/>
              <a:t>毛泽东在第一师范的学习生活，校长励志演讲，慢慢的爱国主义和正能量，完爆现在一些低俗的偶像剧。</a:t>
            </a:r>
            <a:endParaRPr lang="en-US" altLang="zh-CN" dirty="0" smtClean="0"/>
          </a:p>
          <a:p>
            <a:r>
              <a:rPr lang="en-US" altLang="zh-CN" dirty="0" smtClean="0"/>
              <a:t>《</a:t>
            </a:r>
            <a:r>
              <a:rPr lang="zh-CN" altLang="en-US" dirty="0" smtClean="0"/>
              <a:t>井冈山</a:t>
            </a:r>
            <a:r>
              <a:rPr lang="en-US" altLang="zh-CN" dirty="0" smtClean="0"/>
              <a:t>》《</a:t>
            </a:r>
            <a:r>
              <a:rPr lang="zh-CN" altLang="en-US" dirty="0" smtClean="0"/>
              <a:t>长征</a:t>
            </a:r>
            <a:r>
              <a:rPr lang="en-US" altLang="zh-CN" dirty="0" smtClean="0"/>
              <a:t>》《</a:t>
            </a:r>
            <a:r>
              <a:rPr lang="zh-CN" altLang="en-US" dirty="0" smtClean="0"/>
              <a:t>延安颂</a:t>
            </a:r>
            <a:r>
              <a:rPr lang="en-US" altLang="zh-CN" dirty="0" smtClean="0"/>
              <a:t>》《</a:t>
            </a:r>
            <a:r>
              <a:rPr lang="zh-CN" altLang="en-US" dirty="0" smtClean="0"/>
              <a:t>解放</a:t>
            </a:r>
            <a:r>
              <a:rPr lang="en-US" altLang="zh-CN" dirty="0"/>
              <a:t>》《</a:t>
            </a:r>
            <a:r>
              <a:rPr lang="zh-CN" altLang="en-US" dirty="0"/>
              <a:t>伟大的转折</a:t>
            </a:r>
            <a:r>
              <a:rPr lang="en-US" altLang="zh-CN" dirty="0" smtClean="0"/>
              <a:t>》</a:t>
            </a:r>
            <a:r>
              <a:rPr lang="zh-CN" altLang="en-US" dirty="0"/>
              <a:t>等大型的历史正剧</a:t>
            </a:r>
            <a:r>
              <a:rPr lang="zh-CN" altLang="en-US" dirty="0" smtClean="0"/>
              <a:t>。学到很多知识和经验。</a:t>
            </a:r>
            <a:r>
              <a:rPr lang="zh-CN" altLang="en-US" sz="2400" dirty="0" smtClean="0">
                <a:solidFill>
                  <a:srgbClr val="FF0000"/>
                </a:solidFill>
              </a:rPr>
              <a:t>军事运动和群众运动结合。</a:t>
            </a:r>
            <a:endParaRPr lang="en-US" altLang="zh-CN" dirty="0">
              <a:solidFill>
                <a:srgbClr val="FF0000"/>
              </a:solidFill>
            </a:endParaRPr>
          </a:p>
          <a:p>
            <a:r>
              <a:rPr lang="en-US" altLang="zh-CN" dirty="0" smtClean="0"/>
              <a:t>《</a:t>
            </a:r>
            <a:r>
              <a:rPr lang="zh-CN" altLang="en-US" dirty="0" smtClean="0"/>
              <a:t>五星红旗迎风飘扬</a:t>
            </a:r>
            <a:r>
              <a:rPr lang="en-US" altLang="zh-CN" dirty="0" smtClean="0"/>
              <a:t>》</a:t>
            </a:r>
            <a:r>
              <a:rPr lang="zh-CN" altLang="en-US" dirty="0" smtClean="0"/>
              <a:t>讲的是</a:t>
            </a:r>
            <a:r>
              <a:rPr lang="zh-CN" altLang="en-US" dirty="0" smtClean="0">
                <a:solidFill>
                  <a:srgbClr val="FF0000"/>
                </a:solidFill>
              </a:rPr>
              <a:t>邓稼先</a:t>
            </a:r>
            <a:r>
              <a:rPr lang="zh-CN" altLang="en-US" dirty="0" smtClean="0"/>
              <a:t>那一代人的奉献和追求。</a:t>
            </a:r>
            <a:endParaRPr lang="en-US" altLang="zh-CN"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zh-CN" altLang="en-US" smtClean="0"/>
              <a:t>书的选择</a:t>
            </a:r>
          </a:p>
        </p:txBody>
      </p:sp>
      <p:sp>
        <p:nvSpPr>
          <p:cNvPr id="34819" name="内容占位符 2"/>
          <p:cNvSpPr>
            <a:spLocks noGrp="1"/>
          </p:cNvSpPr>
          <p:nvPr>
            <p:ph idx="1"/>
          </p:nvPr>
        </p:nvSpPr>
        <p:spPr/>
        <p:txBody>
          <a:bodyPr/>
          <a:lstStyle/>
          <a:p>
            <a:r>
              <a:rPr lang="zh-CN" altLang="en-US" sz="2800" dirty="0" smtClean="0"/>
              <a:t>针对大学生的推荐书目</a:t>
            </a:r>
          </a:p>
          <a:p>
            <a:pPr lvl="1"/>
            <a:r>
              <a:rPr lang="zh-CN" altLang="en-US" sz="2400" dirty="0" smtClean="0"/>
              <a:t>武汉大学</a:t>
            </a:r>
            <a:r>
              <a:rPr lang="en-US" altLang="zh-CN" sz="2400" dirty="0" smtClean="0"/>
              <a:t>《</a:t>
            </a:r>
            <a:r>
              <a:rPr lang="zh-CN" altLang="en-US" sz="2400" dirty="0" smtClean="0"/>
              <a:t>大学生文化素质教育百部名著导读</a:t>
            </a:r>
            <a:r>
              <a:rPr lang="en-US" altLang="zh-CN" sz="2400" dirty="0" smtClean="0"/>
              <a:t>》</a:t>
            </a:r>
            <a:endParaRPr lang="zh-CN" altLang="en-US" sz="2400" dirty="0" smtClean="0"/>
          </a:p>
          <a:p>
            <a:pPr lvl="1"/>
            <a:r>
              <a:rPr lang="zh-CN" altLang="en-US" sz="2400" dirty="0" smtClean="0"/>
              <a:t>北京大学和清华大学的</a:t>
            </a:r>
            <a:r>
              <a:rPr lang="en-US" altLang="zh-CN" sz="2400" dirty="0" smtClean="0"/>
              <a:t>《</a:t>
            </a:r>
            <a:r>
              <a:rPr lang="zh-CN" altLang="en-US" sz="2400" dirty="0" smtClean="0"/>
              <a:t>大学生应读选读书目</a:t>
            </a:r>
            <a:r>
              <a:rPr lang="en-US" altLang="zh-CN" dirty="0" smtClean="0"/>
              <a:t>》</a:t>
            </a:r>
            <a:endParaRPr lang="zh-CN" altLang="en-US" dirty="0" smtClean="0"/>
          </a:p>
          <a:p>
            <a:r>
              <a:rPr lang="zh-CN" altLang="en-US" sz="2800" dirty="0" smtClean="0"/>
              <a:t>传统文化目录学提供治学读书参考</a:t>
            </a:r>
            <a:endParaRPr lang="en-US" altLang="zh-CN" sz="2800" dirty="0" smtClean="0"/>
          </a:p>
          <a:p>
            <a:pPr lvl="1"/>
            <a:r>
              <a:rPr lang="zh-CN" altLang="en-US" sz="2400" dirty="0" smtClean="0"/>
              <a:t>通过目录学来求书</a:t>
            </a:r>
            <a:r>
              <a:rPr lang="en-US" altLang="zh-CN" sz="2400" dirty="0" smtClean="0"/>
              <a:t>《</a:t>
            </a:r>
            <a:r>
              <a:rPr lang="zh-CN" altLang="en-US" sz="2400" dirty="0" smtClean="0"/>
              <a:t>汉书艺文志</a:t>
            </a:r>
            <a:r>
              <a:rPr lang="en-US" altLang="zh-CN" sz="2400" dirty="0" smtClean="0"/>
              <a:t>》</a:t>
            </a:r>
            <a:r>
              <a:rPr lang="zh-CN" altLang="en-US" sz="2400" dirty="0" smtClean="0"/>
              <a:t>，隋书经籍志，</a:t>
            </a:r>
            <a:r>
              <a:rPr lang="en-US" altLang="zh-CN" sz="2400" dirty="0" smtClean="0"/>
              <a:t>《</a:t>
            </a:r>
            <a:r>
              <a:rPr lang="zh-CN" altLang="en-US" sz="2400" dirty="0" smtClean="0"/>
              <a:t>四库全书总目</a:t>
            </a:r>
            <a:r>
              <a:rPr lang="en-US" altLang="zh-CN" sz="2400" dirty="0" smtClean="0"/>
              <a:t>》</a:t>
            </a:r>
            <a:r>
              <a:rPr lang="zh-CN" altLang="en-US" sz="2400" dirty="0" smtClean="0"/>
              <a:t>、张之洞</a:t>
            </a:r>
            <a:r>
              <a:rPr lang="en-US" altLang="zh-CN" sz="2400" dirty="0" smtClean="0"/>
              <a:t>《</a:t>
            </a:r>
            <a:r>
              <a:rPr lang="zh-CN" altLang="en-US" sz="2400" dirty="0" smtClean="0"/>
              <a:t>书目答问</a:t>
            </a:r>
            <a:r>
              <a:rPr lang="en-US" altLang="zh-CN" sz="2400" dirty="0" smtClean="0"/>
              <a:t>》</a:t>
            </a:r>
            <a:r>
              <a:rPr lang="zh-CN" altLang="en-US" sz="2400" dirty="0" smtClean="0"/>
              <a:t>等</a:t>
            </a:r>
            <a:endParaRPr lang="en-US" altLang="zh-CN" sz="2400" dirty="0" smtClean="0"/>
          </a:p>
          <a:p>
            <a:pPr lvl="1"/>
            <a:r>
              <a:rPr lang="en-US" altLang="zh-CN" sz="2400" dirty="0" smtClean="0"/>
              <a:t>1923</a:t>
            </a:r>
            <a:r>
              <a:rPr lang="zh-CN" altLang="en-US" sz="2400" dirty="0" smtClean="0"/>
              <a:t>年，梁启超</a:t>
            </a:r>
            <a:r>
              <a:rPr lang="en-US" altLang="zh-CN" sz="2400" dirty="0" smtClean="0"/>
              <a:t>《</a:t>
            </a:r>
            <a:r>
              <a:rPr lang="zh-CN" altLang="en-US" sz="2400" dirty="0" smtClean="0"/>
              <a:t>国学入门书要目及其读法</a:t>
            </a:r>
            <a:r>
              <a:rPr lang="en-US" altLang="zh-CN" sz="2400" dirty="0" smtClean="0"/>
              <a:t>》</a:t>
            </a:r>
          </a:p>
          <a:p>
            <a:pPr lvl="1"/>
            <a:r>
              <a:rPr lang="zh-CN" altLang="en-US" sz="2400" dirty="0" smtClean="0"/>
              <a:t>钱穆晚年在香港中文大学的讲座中提出</a:t>
            </a:r>
            <a:r>
              <a:rPr lang="en-US" altLang="zh-CN" sz="2400" dirty="0" smtClean="0"/>
              <a:t>7</a:t>
            </a:r>
            <a:r>
              <a:rPr lang="zh-CN" altLang="en-US" sz="2400" dirty="0" smtClean="0"/>
              <a:t>部书是“中国人所人人必须的书”：论语、孟子、老子、庄子、六祖坛经、近思录、传习录。</a:t>
            </a:r>
            <a:endParaRPr lang="en-US" altLang="zh-CN" sz="2400" dirty="0" smtClean="0"/>
          </a:p>
          <a:p>
            <a:endParaRPr lang="en-US" altLang="zh-CN" dirty="0" smtClean="0"/>
          </a:p>
          <a:p>
            <a:endParaRPr lang="zh-CN" altLang="en-US" dirty="0" smtClean="0"/>
          </a:p>
        </p:txBody>
      </p:sp>
    </p:spTree>
    <p:extLst>
      <p:ext uri="{BB962C8B-B14F-4D97-AF65-F5344CB8AC3E}">
        <p14:creationId xmlns:p14="http://schemas.microsoft.com/office/powerpoint/2010/main" val="3733476782"/>
      </p:ext>
    </p:extLst>
  </p:cSld>
  <p:clrMapOvr>
    <a:masterClrMapping/>
  </p:clrMapOvr>
  <p:transition spd="med">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目录学</a:t>
            </a:r>
          </a:p>
        </p:txBody>
      </p:sp>
      <p:sp>
        <p:nvSpPr>
          <p:cNvPr id="3" name="文本占位符 2"/>
          <p:cNvSpPr>
            <a:spLocks noGrp="1"/>
          </p:cNvSpPr>
          <p:nvPr>
            <p:ph type="body" idx="1"/>
          </p:nvPr>
        </p:nvSpPr>
        <p:spPr/>
        <p:txBody>
          <a:bodyPr/>
          <a:lstStyle/>
          <a:p>
            <a:r>
              <a:rPr lang="zh-CN" altLang="en-US" dirty="0" smtClean="0"/>
              <a:t>王</a:t>
            </a:r>
            <a:r>
              <a:rPr lang="zh-CN" altLang="en-US" dirty="0"/>
              <a:t>鸣盛：凡读书最切要者，</a:t>
            </a:r>
            <a:r>
              <a:rPr lang="zh-CN" altLang="en-US" b="1" dirty="0"/>
              <a:t>目录</a:t>
            </a:r>
            <a:r>
              <a:rPr lang="zh-CN" altLang="en-US" dirty="0"/>
              <a:t>之学</a:t>
            </a:r>
            <a:r>
              <a:rPr lang="zh-CN" altLang="en-US" dirty="0" smtClean="0"/>
              <a:t>。</a:t>
            </a:r>
            <a:r>
              <a:rPr lang="zh-CN" altLang="en-US" b="1" dirty="0" smtClean="0"/>
              <a:t>目录</a:t>
            </a:r>
            <a:r>
              <a:rPr lang="zh-CN" altLang="en-US" dirty="0"/>
              <a:t>明，</a:t>
            </a:r>
            <a:r>
              <a:rPr lang="zh-CN" altLang="en-US" b="1" dirty="0"/>
              <a:t>方可读书</a:t>
            </a:r>
            <a:r>
              <a:rPr lang="zh-CN" altLang="en-US" dirty="0"/>
              <a:t>，不明终是乱读 </a:t>
            </a:r>
            <a:r>
              <a:rPr lang="zh-CN" altLang="en-US" b="1" dirty="0"/>
              <a:t>目录</a:t>
            </a:r>
            <a:r>
              <a:rPr lang="zh-CN" altLang="en-US" dirty="0"/>
              <a:t>之学，学中第一紧要事，必从此问途， 方能得其</a:t>
            </a:r>
            <a:r>
              <a:rPr lang="zh-CN" altLang="en-US" dirty="0" smtClean="0"/>
              <a:t>门</a:t>
            </a:r>
            <a:endParaRPr lang="en-US" altLang="zh-CN" dirty="0" smtClean="0"/>
          </a:p>
          <a:p>
            <a:r>
              <a:rPr lang="zh-CN" altLang="en-US" dirty="0" smtClean="0"/>
              <a:t>金榜</a:t>
            </a:r>
            <a:r>
              <a:rPr lang="zh-CN" altLang="en-US" dirty="0"/>
              <a:t>：</a:t>
            </a:r>
            <a:r>
              <a:rPr lang="zh-CN" altLang="en-US" dirty="0">
                <a:solidFill>
                  <a:srgbClr val="FF0000"/>
                </a:solidFill>
              </a:rPr>
              <a:t>不通</a:t>
            </a:r>
            <a:r>
              <a:rPr lang="en-US" altLang="zh-CN" dirty="0">
                <a:solidFill>
                  <a:srgbClr val="FF0000"/>
                </a:solidFill>
              </a:rPr>
              <a:t>《</a:t>
            </a:r>
            <a:r>
              <a:rPr lang="zh-CN" altLang="en-US" dirty="0" smtClean="0">
                <a:solidFill>
                  <a:srgbClr val="FF0000"/>
                </a:solidFill>
              </a:rPr>
              <a:t>汉书 艺</a:t>
            </a:r>
            <a:r>
              <a:rPr lang="zh-CN" altLang="en-US" dirty="0">
                <a:solidFill>
                  <a:srgbClr val="FF0000"/>
                </a:solidFill>
              </a:rPr>
              <a:t>文志</a:t>
            </a:r>
            <a:r>
              <a:rPr lang="en-US" altLang="zh-CN" dirty="0">
                <a:solidFill>
                  <a:srgbClr val="FF0000"/>
                </a:solidFill>
              </a:rPr>
              <a:t>》</a:t>
            </a:r>
            <a:r>
              <a:rPr lang="zh-CN" altLang="en-US" dirty="0">
                <a:solidFill>
                  <a:srgbClr val="FF0000"/>
                </a:solidFill>
              </a:rPr>
              <a:t>，不可以读天下书。</a:t>
            </a:r>
          </a:p>
        </p:txBody>
      </p:sp>
    </p:spTree>
    <p:extLst>
      <p:ext uri="{BB962C8B-B14F-4D97-AF65-F5344CB8AC3E}">
        <p14:creationId xmlns:p14="http://schemas.microsoft.com/office/powerpoint/2010/main" val="2067602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小序的辩章学术、考镜源流功能</a:t>
            </a:r>
            <a:endParaRPr lang="zh-CN" altLang="en-US" dirty="0"/>
          </a:p>
        </p:txBody>
      </p:sp>
      <p:sp>
        <p:nvSpPr>
          <p:cNvPr id="3" name="文本占位符 2"/>
          <p:cNvSpPr>
            <a:spLocks noGrp="1"/>
          </p:cNvSpPr>
          <p:nvPr>
            <p:ph type="body" idx="1"/>
          </p:nvPr>
        </p:nvSpPr>
        <p:spPr/>
        <p:txBody>
          <a:bodyPr>
            <a:normAutofit fontScale="40000" lnSpcReduction="20000"/>
          </a:bodyPr>
          <a:lstStyle/>
          <a:p>
            <a:r>
              <a:rPr lang="zh-CN" altLang="en-US" sz="5100" dirty="0"/>
              <a:t>六经小序</a:t>
            </a:r>
          </a:p>
          <a:p>
            <a:r>
              <a:rPr lang="zh-CN" altLang="en-US" sz="4000" dirty="0"/>
              <a:t>六艺之文：乐以和神，仁之表也；诗以正言，义之用也；礼以明体，明者着见，故无训也；书以广听，知之术也；春秋以断事，信之符也。五者，盖五常之道，相须而备，而易为之原。故曰：“易不可见，则乾坤或几乎息矣”，言与天地为终始也。至于五学，世有变改，犹五行之更用事焉。古之学者耕且养，三年而通一艺，存其大体，玩经文而已，是故用日少而畜德多，三十而五经立也。后世经传既已乖离，博学者又不思多闻阙疑之义，而务碎义逃难；便辞巧说，破坏形体；说五经之文，至于二三万言。后进弥以驰逐，故幼童而守一艺，白首而后能言；安其所习，毁所不见，终以自蔽。此学者之大患也。</a:t>
            </a:r>
          </a:p>
          <a:p>
            <a:endParaRPr lang="zh-CN" altLang="en-US" sz="5100" dirty="0"/>
          </a:p>
          <a:p>
            <a:r>
              <a:rPr lang="zh-CN" altLang="en-US" sz="5100" dirty="0"/>
              <a:t>诸子小序</a:t>
            </a:r>
          </a:p>
          <a:p>
            <a:r>
              <a:rPr lang="zh-CN" altLang="en-US" dirty="0"/>
              <a:t>儒家</a:t>
            </a:r>
          </a:p>
          <a:p>
            <a:r>
              <a:rPr lang="zh-CN" altLang="en-US" dirty="0"/>
              <a:t>儒家者流，盖出于司徒之官，助人君顺阴阳明教化者也。游文于六经之中，留意于仁义之际，祖述尧舜，宪章文武，宗师仲尼，以重其言，于道最为高。孔子曰：“如有所誉，其有所试。”唐虞之隆，殷周之盛，仲尼之业，已试之效者也。然惑者既失精微，而辟者又随时抑扬，违离道本，苟以哗众取宠。后进循之，是以五经乖析，儒学渐衰，此辟儒之患</a:t>
            </a:r>
            <a:r>
              <a:rPr lang="zh-CN" altLang="en-US" dirty="0" smtClean="0"/>
              <a:t>。</a:t>
            </a:r>
            <a:endParaRPr lang="en-US" altLang="zh-CN" dirty="0" smtClean="0"/>
          </a:p>
          <a:p>
            <a:r>
              <a:rPr lang="zh-CN" altLang="en-US" dirty="0" smtClean="0">
                <a:solidFill>
                  <a:srgbClr val="FF0000"/>
                </a:solidFill>
              </a:rPr>
              <a:t>道家</a:t>
            </a:r>
            <a:endParaRPr lang="zh-CN" altLang="en-US" dirty="0">
              <a:solidFill>
                <a:srgbClr val="FF0000"/>
              </a:solidFill>
            </a:endParaRPr>
          </a:p>
          <a:p>
            <a:r>
              <a:rPr lang="zh-CN" altLang="en-US" dirty="0">
                <a:solidFill>
                  <a:srgbClr val="FF0000"/>
                </a:solidFill>
              </a:rPr>
              <a:t>道家者流，盖出于史官，历记成败存亡祸福古今之道，然后知秉要执本，清虚以自守，卑弱以自持，此君人南面之术也。合于尧之克攘，易之嗛嗛，一谦而四益，此其所长也。及放者为之，则欲绝去礼学，兼弃仁义，曰独任清虚可以为治。</a:t>
            </a:r>
          </a:p>
          <a:p>
            <a:endParaRPr lang="zh-CN" altLang="en-US" dirty="0"/>
          </a:p>
        </p:txBody>
      </p:sp>
    </p:spTree>
    <p:extLst>
      <p:ext uri="{BB962C8B-B14F-4D97-AF65-F5344CB8AC3E}">
        <p14:creationId xmlns:p14="http://schemas.microsoft.com/office/powerpoint/2010/main" val="3109369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文化经典推荐</a:t>
            </a:r>
            <a:endParaRPr lang="zh-CN" altLang="en-US" dirty="0"/>
          </a:p>
        </p:txBody>
      </p:sp>
      <p:sp>
        <p:nvSpPr>
          <p:cNvPr id="3" name="内容占位符 2"/>
          <p:cNvSpPr>
            <a:spLocks noGrp="1"/>
          </p:cNvSpPr>
          <p:nvPr>
            <p:ph idx="1"/>
          </p:nvPr>
        </p:nvSpPr>
        <p:spPr/>
        <p:txBody>
          <a:bodyPr>
            <a:normAutofit fontScale="25000" lnSpcReduction="20000"/>
          </a:bodyPr>
          <a:lstStyle/>
          <a:p>
            <a:pPr marL="0" indent="0">
              <a:buNone/>
            </a:pPr>
            <a:r>
              <a:rPr lang="en-US" sz="9600" dirty="0" smtClean="0"/>
              <a:t> </a:t>
            </a:r>
            <a:r>
              <a:rPr lang="zh-CN" altLang="en-US" sz="9600" dirty="0" smtClean="0"/>
              <a:t>总纲：不要迷信国学或西学，</a:t>
            </a:r>
            <a:r>
              <a:rPr lang="zh-CN" altLang="en-US" sz="9600" dirty="0" smtClean="0">
                <a:solidFill>
                  <a:srgbClr val="FF0000"/>
                </a:solidFill>
              </a:rPr>
              <a:t>首先要确立对中国特色社会主义道路的自信，才能正确读国学的书和西学的书。</a:t>
            </a:r>
          </a:p>
          <a:p>
            <a:pPr lvl="0">
              <a:buFont typeface="Wingdings" pitchFamily="2" charset="2"/>
              <a:buChar char="Ø"/>
            </a:pPr>
            <a:r>
              <a:rPr lang="zh-CN" altLang="en-US" sz="8000" dirty="0" smtClean="0">
                <a:solidFill>
                  <a:srgbClr val="FF0000"/>
                </a:solidFill>
              </a:rPr>
              <a:t>马列：</a:t>
            </a:r>
            <a:r>
              <a:rPr lang="en-US" altLang="zh-CN" sz="8000" dirty="0">
                <a:solidFill>
                  <a:srgbClr val="FF0000"/>
                </a:solidFill>
              </a:rPr>
              <a:t>《</a:t>
            </a:r>
            <a:r>
              <a:rPr lang="zh-CN" altLang="en-US" sz="8000" dirty="0">
                <a:solidFill>
                  <a:srgbClr val="FF0000"/>
                </a:solidFill>
              </a:rPr>
              <a:t>七年知青岁月</a:t>
            </a:r>
            <a:r>
              <a:rPr lang="en-US" altLang="zh-CN" sz="8000" dirty="0">
                <a:solidFill>
                  <a:srgbClr val="FF0000"/>
                </a:solidFill>
              </a:rPr>
              <a:t>》 </a:t>
            </a:r>
            <a:r>
              <a:rPr lang="en-US" altLang="zh-CN" sz="8000" dirty="0"/>
              <a:t>《</a:t>
            </a:r>
            <a:r>
              <a:rPr lang="zh-CN" altLang="en-US" sz="8000" dirty="0" smtClean="0"/>
              <a:t>习近平论治国理政</a:t>
            </a:r>
            <a:r>
              <a:rPr lang="en-US" altLang="zh-CN" sz="8000" dirty="0" smtClean="0"/>
              <a:t>》</a:t>
            </a:r>
            <a:r>
              <a:rPr lang="zh-CN" altLang="en-US" sz="8000" dirty="0" smtClean="0"/>
              <a:t>（了解中国和世界的现在和未来的必读书），</a:t>
            </a:r>
            <a:r>
              <a:rPr lang="en-US" altLang="zh-CN" sz="8000" dirty="0" smtClean="0">
                <a:solidFill>
                  <a:srgbClr val="FF0000"/>
                </a:solidFill>
              </a:rPr>
              <a:t>《</a:t>
            </a:r>
            <a:r>
              <a:rPr lang="zh-CN" altLang="en-US" sz="8000" dirty="0" smtClean="0">
                <a:solidFill>
                  <a:srgbClr val="FF0000"/>
                </a:solidFill>
              </a:rPr>
              <a:t>共产党宣言</a:t>
            </a:r>
            <a:r>
              <a:rPr lang="en-US" altLang="zh-CN" sz="8000" dirty="0" smtClean="0">
                <a:solidFill>
                  <a:srgbClr val="FF0000"/>
                </a:solidFill>
              </a:rPr>
              <a:t>》《</a:t>
            </a:r>
            <a:r>
              <a:rPr lang="zh-CN" altLang="en-US" sz="8000" dirty="0" smtClean="0">
                <a:solidFill>
                  <a:srgbClr val="FF0000"/>
                </a:solidFill>
              </a:rPr>
              <a:t>毛泽东选集</a:t>
            </a:r>
            <a:r>
              <a:rPr lang="en-US" altLang="zh-CN" sz="8000" dirty="0" smtClean="0">
                <a:solidFill>
                  <a:srgbClr val="FF0000"/>
                </a:solidFill>
              </a:rPr>
              <a:t>》</a:t>
            </a:r>
            <a:r>
              <a:rPr lang="zh-CN" altLang="en-US" sz="8000" dirty="0" smtClean="0"/>
              <a:t>选择喜欢的篇章看</a:t>
            </a:r>
            <a:r>
              <a:rPr lang="en-US" altLang="zh-CN" sz="8000" dirty="0" smtClean="0"/>
              <a:t>《</a:t>
            </a:r>
            <a:r>
              <a:rPr lang="zh-CN" altLang="en-US" sz="8000" dirty="0" smtClean="0"/>
              <a:t>青年毛泽东</a:t>
            </a:r>
            <a:r>
              <a:rPr lang="en-US" altLang="zh-CN" sz="8000" dirty="0" smtClean="0"/>
              <a:t>》</a:t>
            </a:r>
            <a:r>
              <a:rPr lang="zh-CN" altLang="en-US" sz="8000" dirty="0" smtClean="0"/>
              <a:t>或</a:t>
            </a:r>
            <a:r>
              <a:rPr lang="en-US" altLang="zh-CN" sz="8000" dirty="0" smtClean="0"/>
              <a:t>《</a:t>
            </a:r>
            <a:r>
              <a:rPr lang="zh-CN" altLang="en-US" sz="8000" dirty="0" smtClean="0"/>
              <a:t>恰同学少年</a:t>
            </a:r>
            <a:r>
              <a:rPr lang="en-US" altLang="zh-CN" sz="8000" dirty="0" smtClean="0"/>
              <a:t>》</a:t>
            </a:r>
            <a:r>
              <a:rPr lang="zh-CN" altLang="en-US" sz="8000" dirty="0" smtClean="0">
                <a:solidFill>
                  <a:srgbClr val="FF0000"/>
                </a:solidFill>
              </a:rPr>
              <a:t>电视剧</a:t>
            </a:r>
            <a:r>
              <a:rPr lang="zh-CN" altLang="en-US" sz="8000" dirty="0" smtClean="0"/>
              <a:t>（可以了解大学生应该怎样度过怎样读书）。毛泽东传（学习伟人以及了解那个时代）中央文献出版社、</a:t>
            </a:r>
            <a:endParaRPr lang="en-US" altLang="zh-CN" sz="8000" dirty="0" smtClean="0"/>
          </a:p>
          <a:p>
            <a:pPr>
              <a:buFont typeface="Wingdings" pitchFamily="2" charset="2"/>
              <a:buChar char="Ø"/>
            </a:pPr>
            <a:r>
              <a:rPr lang="zh-CN" altLang="en-US" sz="8000" dirty="0" smtClean="0">
                <a:solidFill>
                  <a:srgbClr val="FF0000"/>
                </a:solidFill>
              </a:rPr>
              <a:t>传统</a:t>
            </a:r>
            <a:r>
              <a:rPr lang="zh-CN" altLang="en-US" sz="8000" dirty="0">
                <a:solidFill>
                  <a:srgbClr val="FF0000"/>
                </a:solidFill>
              </a:rPr>
              <a:t>文化</a:t>
            </a:r>
            <a:r>
              <a:rPr lang="zh-CN" altLang="en-US" sz="8000" dirty="0"/>
              <a:t>：</a:t>
            </a:r>
            <a:r>
              <a:rPr lang="zh-CN" altLang="en-US" sz="8000" dirty="0">
                <a:solidFill>
                  <a:srgbClr val="FF0000"/>
                </a:solidFill>
              </a:rPr>
              <a:t>文化经典</a:t>
            </a:r>
            <a:r>
              <a:rPr lang="en-US" altLang="zh-CN" sz="8000" dirty="0">
                <a:solidFill>
                  <a:srgbClr val="FF0000"/>
                </a:solidFill>
              </a:rPr>
              <a:t>《</a:t>
            </a:r>
            <a:r>
              <a:rPr lang="zh-CN" altLang="en-US" sz="8000" dirty="0">
                <a:solidFill>
                  <a:srgbClr val="FF0000"/>
                </a:solidFill>
              </a:rPr>
              <a:t>大学</a:t>
            </a:r>
            <a:r>
              <a:rPr lang="en-US" altLang="zh-CN" sz="8000" dirty="0">
                <a:solidFill>
                  <a:srgbClr val="FF0000"/>
                </a:solidFill>
              </a:rPr>
              <a:t>》</a:t>
            </a:r>
            <a:r>
              <a:rPr lang="zh-CN" altLang="en-US" sz="8000" dirty="0"/>
              <a:t>（</a:t>
            </a:r>
            <a:r>
              <a:rPr lang="en-US" altLang="zh-CN" sz="8000" dirty="0"/>
              <a:t>2</a:t>
            </a:r>
            <a:r>
              <a:rPr lang="zh-CN" altLang="en-US" sz="8000" dirty="0"/>
              <a:t>千多字的儒家思想入门）</a:t>
            </a:r>
            <a:r>
              <a:rPr lang="en-US" altLang="zh-CN" sz="8000" dirty="0"/>
              <a:t>《</a:t>
            </a:r>
            <a:r>
              <a:rPr lang="zh-CN" altLang="en-US" sz="8000" dirty="0"/>
              <a:t>老子</a:t>
            </a:r>
            <a:r>
              <a:rPr lang="en-US" altLang="zh-CN" sz="8000" dirty="0"/>
              <a:t>》</a:t>
            </a:r>
            <a:r>
              <a:rPr lang="zh-CN" altLang="en-US" sz="8000" dirty="0"/>
              <a:t>道家</a:t>
            </a:r>
            <a:r>
              <a:rPr lang="zh-CN" altLang="en-US" sz="8000" dirty="0" smtClean="0"/>
              <a:t>经典；</a:t>
            </a:r>
            <a:r>
              <a:rPr lang="en-US" altLang="zh-CN" sz="8000" dirty="0" smtClean="0"/>
              <a:t>《</a:t>
            </a:r>
            <a:r>
              <a:rPr lang="zh-CN" altLang="en-US" sz="8000" dirty="0" smtClean="0"/>
              <a:t>孙子兵法</a:t>
            </a:r>
            <a:r>
              <a:rPr lang="en-US" altLang="zh-CN" sz="8000" dirty="0" smtClean="0"/>
              <a:t>》</a:t>
            </a:r>
            <a:r>
              <a:rPr lang="zh-CN" altLang="en-US" sz="8000" dirty="0" smtClean="0"/>
              <a:t>七千字 做事，作战，商战谋略适用。</a:t>
            </a:r>
            <a:r>
              <a:rPr lang="en-US" altLang="zh-CN" sz="8000" dirty="0" smtClean="0"/>
              <a:t>《</a:t>
            </a:r>
            <a:r>
              <a:rPr lang="zh-CN" altLang="en-US" sz="8000" dirty="0" smtClean="0"/>
              <a:t>鬼谷子</a:t>
            </a:r>
            <a:r>
              <a:rPr lang="en-US" altLang="zh-CN" sz="8000" dirty="0" smtClean="0"/>
              <a:t>》</a:t>
            </a:r>
            <a:r>
              <a:rPr lang="zh-CN" altLang="en-US" sz="8000" dirty="0" smtClean="0"/>
              <a:t>谋略；古代善书：了凡四训、王凤仪言行录（道德不仅可以和谐社会也能和谐身心）；冯天瑜：</a:t>
            </a:r>
            <a:r>
              <a:rPr lang="en-US" altLang="zh-CN" sz="8000" dirty="0" smtClean="0"/>
              <a:t>《</a:t>
            </a:r>
            <a:r>
              <a:rPr lang="zh-CN" altLang="en-US" sz="8000" dirty="0" smtClean="0"/>
              <a:t>中国文化史</a:t>
            </a:r>
            <a:r>
              <a:rPr lang="en-US" altLang="zh-CN" sz="8000" dirty="0" smtClean="0"/>
              <a:t>》</a:t>
            </a:r>
            <a:r>
              <a:rPr lang="zh-CN" altLang="en-US" sz="8000" dirty="0" smtClean="0"/>
              <a:t>；</a:t>
            </a:r>
            <a:r>
              <a:rPr lang="en-US" altLang="zh-CN" sz="8000" dirty="0" smtClean="0"/>
              <a:t>《</a:t>
            </a:r>
            <a:r>
              <a:rPr lang="zh-CN" altLang="en-US" sz="8000" dirty="0" smtClean="0"/>
              <a:t>资治通鉴</a:t>
            </a:r>
            <a:r>
              <a:rPr lang="en-US" altLang="zh-CN" sz="8000" dirty="0" smtClean="0"/>
              <a:t>》</a:t>
            </a:r>
            <a:r>
              <a:rPr lang="zh-CN" altLang="en-US" sz="8000" dirty="0" smtClean="0"/>
              <a:t>；</a:t>
            </a:r>
            <a:endParaRPr lang="en-US" altLang="zh-CN" sz="8000" dirty="0" smtClean="0"/>
          </a:p>
          <a:p>
            <a:pPr>
              <a:buFont typeface="Wingdings" pitchFamily="2" charset="2"/>
              <a:buChar char="Ø"/>
            </a:pPr>
            <a:r>
              <a:rPr lang="zh-CN" altLang="en-US" sz="8000" dirty="0" smtClean="0">
                <a:solidFill>
                  <a:srgbClr val="FF0000"/>
                </a:solidFill>
              </a:rPr>
              <a:t>西方文化</a:t>
            </a:r>
            <a:r>
              <a:rPr lang="zh-CN" altLang="en-US" sz="8000" dirty="0" smtClean="0"/>
              <a:t>：</a:t>
            </a:r>
            <a:r>
              <a:rPr lang="zh-CN" altLang="en-US" sz="8000" dirty="0" smtClean="0">
                <a:solidFill>
                  <a:srgbClr val="FF0000"/>
                </a:solidFill>
              </a:rPr>
              <a:t>可以读新约之</a:t>
            </a:r>
            <a:r>
              <a:rPr lang="en-US" altLang="zh-CN" sz="8000" dirty="0" smtClean="0">
                <a:solidFill>
                  <a:srgbClr val="FF0000"/>
                </a:solidFill>
              </a:rPr>
              <a:t>《</a:t>
            </a:r>
            <a:r>
              <a:rPr lang="zh-CN" altLang="en-US" sz="8000" dirty="0" smtClean="0">
                <a:solidFill>
                  <a:srgbClr val="FF0000"/>
                </a:solidFill>
              </a:rPr>
              <a:t>罗马书</a:t>
            </a:r>
            <a:r>
              <a:rPr lang="en-US" altLang="zh-CN" sz="8000" dirty="0" smtClean="0">
                <a:solidFill>
                  <a:srgbClr val="FF0000"/>
                </a:solidFill>
              </a:rPr>
              <a:t>》</a:t>
            </a:r>
            <a:r>
              <a:rPr lang="zh-CN" altLang="en-US" sz="8000" dirty="0" smtClean="0"/>
              <a:t>，中英文对照，兼学文化和外语。罗素</a:t>
            </a:r>
            <a:r>
              <a:rPr lang="en-US" altLang="zh-CN" sz="8000" dirty="0" smtClean="0"/>
              <a:t>《</a:t>
            </a:r>
            <a:r>
              <a:rPr lang="zh-CN" altLang="en-US" sz="8000" dirty="0" smtClean="0"/>
              <a:t>西方哲学史</a:t>
            </a:r>
            <a:r>
              <a:rPr lang="en-US" altLang="zh-CN" sz="8000" dirty="0" smtClean="0"/>
              <a:t>》</a:t>
            </a:r>
            <a:r>
              <a:rPr lang="zh-CN" altLang="en-US" sz="8000" dirty="0" smtClean="0"/>
              <a:t>提到名人名著可参考。斯塔夫里阿诺斯：</a:t>
            </a:r>
            <a:r>
              <a:rPr lang="en-US" altLang="zh-CN" sz="8000" dirty="0" smtClean="0"/>
              <a:t>《</a:t>
            </a:r>
            <a:r>
              <a:rPr lang="zh-CN" altLang="en-US" sz="8000" dirty="0" smtClean="0"/>
              <a:t>全球通史</a:t>
            </a:r>
            <a:r>
              <a:rPr lang="en-US" altLang="zh-CN" sz="8000" dirty="0" smtClean="0"/>
              <a:t>》</a:t>
            </a:r>
          </a:p>
          <a:p>
            <a:pPr>
              <a:buFont typeface="Wingdings" pitchFamily="2" charset="2"/>
              <a:buChar char="Ø"/>
            </a:pPr>
            <a:r>
              <a:rPr lang="zh-CN" altLang="en-US" sz="8000" dirty="0" smtClean="0">
                <a:solidFill>
                  <a:srgbClr val="FF0000"/>
                </a:solidFill>
              </a:rPr>
              <a:t>古今中外历史和人物传记，及文学名著，择其所好来读。</a:t>
            </a:r>
            <a:endParaRPr lang="en-US" altLang="zh-CN" sz="8000" dirty="0" smtClean="0">
              <a:solidFill>
                <a:srgbClr val="FF0000"/>
              </a:solidFill>
            </a:endParaRPr>
          </a:p>
          <a:p>
            <a:pPr>
              <a:buFont typeface="Wingdings" pitchFamily="2" charset="2"/>
              <a:buChar char="Ø"/>
            </a:pPr>
            <a:r>
              <a:rPr lang="zh-CN" altLang="en-US" sz="8000" dirty="0" smtClean="0"/>
              <a:t>不求快，和非得读完，重在领悟。另外，要结合国情、历史背景来读。</a:t>
            </a:r>
            <a:endParaRPr lang="en-US" altLang="zh-CN" sz="8000" dirty="0" smtClean="0">
              <a:solidFill>
                <a:srgbClr val="FF0000"/>
              </a:solidFill>
            </a:endParaRPr>
          </a:p>
          <a:p>
            <a:pPr lvl="0"/>
            <a:endParaRPr lang="en-US" altLang="zh-CN" dirty="0" smtClean="0"/>
          </a:p>
          <a:p>
            <a:pPr lvl="0"/>
            <a:endParaRPr lang="en-US" altLang="zh-CN" dirty="0" smtClean="0"/>
          </a:p>
          <a:p>
            <a:endParaRPr lang="zh-CN" altLang="en-US" dirty="0"/>
          </a:p>
        </p:txBody>
      </p:sp>
    </p:spTree>
    <p:extLst>
      <p:ext uri="{BB962C8B-B14F-4D97-AF65-F5344CB8AC3E}">
        <p14:creationId xmlns:p14="http://schemas.microsoft.com/office/powerpoint/2010/main" val="3333570221"/>
      </p:ext>
    </p:extLst>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normAutofit/>
          </a:bodyPr>
          <a:lstStyle/>
          <a:p>
            <a:pPr marL="0" indent="0" algn="ctr">
              <a:buNone/>
            </a:pPr>
            <a:endParaRPr lang="en-US" altLang="zh-CN" sz="5400" dirty="0" smtClean="0"/>
          </a:p>
          <a:p>
            <a:pPr marL="0" indent="0" algn="ctr">
              <a:buNone/>
            </a:pPr>
            <a:r>
              <a:rPr lang="zh-CN" altLang="en-US" sz="5400" dirty="0" smtClean="0"/>
              <a:t>如何读</a:t>
            </a:r>
            <a:r>
              <a:rPr lang="en-US" altLang="zh-CN" sz="5400" dirty="0" smtClean="0"/>
              <a:t>《</a:t>
            </a:r>
            <a:r>
              <a:rPr lang="zh-CN" altLang="en-US" sz="5400" dirty="0" smtClean="0"/>
              <a:t>大学</a:t>
            </a:r>
            <a:r>
              <a:rPr lang="en-US" altLang="zh-CN" sz="5400" dirty="0" smtClean="0"/>
              <a:t>》</a:t>
            </a:r>
            <a:endParaRPr lang="zh-CN" altLang="en-US" sz="5400" dirty="0"/>
          </a:p>
        </p:txBody>
      </p:sp>
    </p:spTree>
    <p:extLst>
      <p:ext uri="{BB962C8B-B14F-4D97-AF65-F5344CB8AC3E}">
        <p14:creationId xmlns:p14="http://schemas.microsoft.com/office/powerpoint/2010/main" val="23402794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大学</a:t>
            </a:r>
            <a:r>
              <a:rPr lang="en-US" altLang="zh-CN" dirty="0" smtClean="0"/>
              <a:t>》</a:t>
            </a:r>
            <a:r>
              <a:rPr lang="zh-CN" altLang="en-US" dirty="0" smtClean="0"/>
              <a:t>这本书</a:t>
            </a:r>
            <a:endParaRPr lang="zh-CN" altLang="en-US" dirty="0"/>
          </a:p>
        </p:txBody>
      </p:sp>
      <p:sp>
        <p:nvSpPr>
          <p:cNvPr id="3" name="内容占位符 2"/>
          <p:cNvSpPr>
            <a:spLocks noGrp="1"/>
          </p:cNvSpPr>
          <p:nvPr>
            <p:ph idx="1"/>
          </p:nvPr>
        </p:nvSpPr>
        <p:spPr/>
        <p:txBody>
          <a:bodyPr>
            <a:noAutofit/>
          </a:bodyPr>
          <a:lstStyle/>
          <a:p>
            <a:r>
              <a:rPr lang="zh-CN" altLang="en-US" sz="2400" dirty="0" smtClean="0">
                <a:ea typeface="黑体" pitchFamily="2" charset="-122"/>
              </a:rPr>
              <a:t>四书五经。孔子整理六经，汉武帝表彰六经，魏晋南北朝隋唐后，儒释道三教开始融合。</a:t>
            </a:r>
            <a:r>
              <a:rPr lang="zh-CN" altLang="en-US" sz="2400" dirty="0" smtClean="0"/>
              <a:t>朱熹把</a:t>
            </a:r>
            <a:r>
              <a:rPr lang="en-US" altLang="zh-CN" sz="2400" dirty="0"/>
              <a:t>《</a:t>
            </a:r>
            <a:r>
              <a:rPr lang="zh-CN" altLang="en-US" sz="2400" dirty="0"/>
              <a:t>礼记</a:t>
            </a:r>
            <a:r>
              <a:rPr lang="en-US" altLang="zh-CN" sz="2400" dirty="0"/>
              <a:t>》</a:t>
            </a:r>
            <a:r>
              <a:rPr lang="zh-CN" altLang="en-US" sz="2400" dirty="0"/>
              <a:t>中的两篇</a:t>
            </a:r>
            <a:r>
              <a:rPr lang="en-US" altLang="zh-CN" sz="2400" dirty="0"/>
              <a:t>《</a:t>
            </a:r>
            <a:r>
              <a:rPr lang="zh-CN" altLang="en-US" sz="2400" dirty="0"/>
              <a:t>大学</a:t>
            </a:r>
            <a:r>
              <a:rPr lang="en-US" altLang="zh-CN" sz="2400" dirty="0"/>
              <a:t>》</a:t>
            </a:r>
            <a:r>
              <a:rPr lang="zh-CN" altLang="en-US" sz="2400" dirty="0"/>
              <a:t>、</a:t>
            </a:r>
            <a:r>
              <a:rPr lang="en-US" altLang="zh-CN" sz="2400" dirty="0"/>
              <a:t>《</a:t>
            </a:r>
            <a:r>
              <a:rPr lang="zh-CN" altLang="en-US" sz="2400" dirty="0"/>
              <a:t>中庸</a:t>
            </a:r>
            <a:r>
              <a:rPr lang="en-US" altLang="zh-CN" sz="2400" dirty="0"/>
              <a:t>》</a:t>
            </a:r>
            <a:r>
              <a:rPr lang="zh-CN" altLang="en-US" sz="2400" dirty="0"/>
              <a:t>和论语，孟子，称为四书，置于六经</a:t>
            </a:r>
            <a:r>
              <a:rPr lang="zh-CN" altLang="en-US" sz="2400" dirty="0" smtClean="0"/>
              <a:t>之前，认为四书乃是六经之门户。</a:t>
            </a:r>
            <a:endParaRPr lang="en-US" altLang="zh-CN" sz="2400" dirty="0"/>
          </a:p>
          <a:p>
            <a:r>
              <a:rPr lang="zh-CN" altLang="en-US" sz="2400" dirty="0" smtClean="0"/>
              <a:t>朱熹一生对四书进行注释，称作</a:t>
            </a:r>
            <a:r>
              <a:rPr lang="en-US" altLang="zh-CN" sz="2400" dirty="0" smtClean="0"/>
              <a:t>《</a:t>
            </a:r>
            <a:r>
              <a:rPr lang="zh-CN" altLang="en-US" sz="2400" dirty="0" smtClean="0"/>
              <a:t>四书章句集注</a:t>
            </a:r>
            <a:r>
              <a:rPr lang="en-US" altLang="zh-CN" sz="2400" dirty="0" smtClean="0"/>
              <a:t>》</a:t>
            </a:r>
            <a:r>
              <a:rPr lang="zh-CN" altLang="en-US" sz="2400" dirty="0" smtClean="0"/>
              <a:t>，元明清被定位教科书。代表了程朱理学。融合了儒释道，任继愈称之为儒教。</a:t>
            </a:r>
            <a:endParaRPr lang="en-US" altLang="zh-CN" sz="2400" dirty="0" smtClean="0"/>
          </a:p>
          <a:p>
            <a:r>
              <a:rPr lang="zh-CN" altLang="en-US" sz="2400" dirty="0" smtClean="0"/>
              <a:t>朱熹的</a:t>
            </a:r>
            <a:r>
              <a:rPr lang="en-US" altLang="zh-CN" sz="2400" dirty="0" smtClean="0"/>
              <a:t>《</a:t>
            </a:r>
            <a:r>
              <a:rPr lang="zh-CN" altLang="en-US" sz="2400" dirty="0" smtClean="0"/>
              <a:t>四书章句集注</a:t>
            </a:r>
            <a:r>
              <a:rPr lang="en-US" altLang="zh-CN" sz="2400" dirty="0" smtClean="0"/>
              <a:t>》</a:t>
            </a:r>
            <a:r>
              <a:rPr lang="zh-CN" altLang="en-US" sz="2400" dirty="0" smtClean="0"/>
              <a:t>；王阳明</a:t>
            </a:r>
            <a:r>
              <a:rPr lang="en-US" altLang="zh-CN" sz="2400" dirty="0" smtClean="0"/>
              <a:t>《</a:t>
            </a:r>
            <a:r>
              <a:rPr lang="zh-CN" altLang="en-US" sz="2400" dirty="0" smtClean="0"/>
              <a:t>大学问</a:t>
            </a:r>
            <a:r>
              <a:rPr lang="en-US" altLang="zh-CN" sz="2400" dirty="0" smtClean="0"/>
              <a:t>》</a:t>
            </a:r>
            <a:r>
              <a:rPr lang="zh-CN" altLang="en-US" sz="2400" dirty="0" smtClean="0"/>
              <a:t>，南怀瑾的</a:t>
            </a:r>
            <a:r>
              <a:rPr lang="en-US" altLang="zh-CN" sz="2400" b="1" dirty="0" smtClean="0"/>
              <a:t>《</a:t>
            </a:r>
            <a:r>
              <a:rPr lang="zh-CN" altLang="en-US" sz="2400" b="1" dirty="0" smtClean="0"/>
              <a:t>原本大学微言</a:t>
            </a:r>
            <a:r>
              <a:rPr lang="en-US" altLang="zh-CN" sz="2400" b="1" dirty="0" smtClean="0"/>
              <a:t>》</a:t>
            </a:r>
            <a:r>
              <a:rPr lang="zh-CN" altLang="en-US" sz="2400" b="1" dirty="0" smtClean="0"/>
              <a:t>（讲得通俗，琐细，结合中外历史）</a:t>
            </a:r>
            <a:endParaRPr lang="en-US" altLang="zh-CN" sz="2400" b="1" dirty="0" smtClean="0"/>
          </a:p>
          <a:p>
            <a:r>
              <a:rPr lang="zh-CN" altLang="en-US" sz="2400" b="1" dirty="0" smtClean="0"/>
              <a:t>所谓原本，即不同于朱熹的编本。</a:t>
            </a:r>
            <a:r>
              <a:rPr lang="zh-CN" altLang="en-US" sz="2400" dirty="0" smtClean="0"/>
              <a:t>朱熹</a:t>
            </a:r>
            <a:r>
              <a:rPr lang="zh-CN" altLang="zh-CN" sz="2400" dirty="0" smtClean="0"/>
              <a:t>把《大学》分成经和传两部分，</a:t>
            </a:r>
            <a:r>
              <a:rPr lang="zh-CN" altLang="en-US" sz="2400" dirty="0" smtClean="0"/>
              <a:t>此为经，后面的为</a:t>
            </a:r>
            <a:r>
              <a:rPr lang="en-US" altLang="zh-CN" sz="2400" dirty="0" smtClean="0"/>
              <a:t>“</a:t>
            </a:r>
            <a:r>
              <a:rPr lang="zh-CN" altLang="zh-CN" sz="2400" dirty="0" smtClean="0"/>
              <a:t>传</a:t>
            </a:r>
            <a:r>
              <a:rPr lang="en-US" altLang="zh-CN" sz="2400" dirty="0" smtClean="0"/>
              <a:t>”</a:t>
            </a:r>
            <a:r>
              <a:rPr lang="zh-CN" altLang="zh-CN" sz="2400" dirty="0" smtClean="0"/>
              <a:t>是曾子对孔子</a:t>
            </a:r>
            <a:r>
              <a:rPr lang="en-US" altLang="zh-CN" sz="2400" dirty="0" smtClean="0"/>
              <a:t>“</a:t>
            </a:r>
            <a:r>
              <a:rPr lang="zh-CN" altLang="zh-CN" sz="2400" dirty="0" smtClean="0"/>
              <a:t>经</a:t>
            </a:r>
            <a:r>
              <a:rPr lang="en-US" altLang="zh-CN" sz="2400" dirty="0" smtClean="0"/>
              <a:t>”</a:t>
            </a:r>
            <a:r>
              <a:rPr lang="zh-CN" altLang="zh-CN" sz="2400" dirty="0" smtClean="0"/>
              <a:t>部分的解析。</a:t>
            </a:r>
            <a:endParaRPr lang="en-US" altLang="zh-CN" sz="2400" dirty="0" smtClean="0">
              <a:latin typeface="楷体_GB2312" pitchFamily="49" charset="-122"/>
              <a:ea typeface="楷体_GB2312" pitchFamily="49" charset="-122"/>
            </a:endParaRPr>
          </a:p>
        </p:txBody>
      </p:sp>
    </p:spTree>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两分钟读完</a:t>
            </a:r>
            <a:r>
              <a:rPr lang="en-US" altLang="zh-CN" dirty="0" smtClean="0"/>
              <a:t>《</a:t>
            </a:r>
            <a:r>
              <a:rPr lang="zh-CN" altLang="en-US" dirty="0" smtClean="0"/>
              <a:t>大学</a:t>
            </a:r>
            <a:r>
              <a:rPr lang="en-US" altLang="zh-CN" dirty="0" smtClean="0"/>
              <a:t>》</a:t>
            </a:r>
            <a:endParaRPr lang="zh-CN" altLang="en-US" dirty="0"/>
          </a:p>
        </p:txBody>
      </p:sp>
      <p:sp>
        <p:nvSpPr>
          <p:cNvPr id="3" name="内容占位符 2"/>
          <p:cNvSpPr>
            <a:spLocks noGrp="1"/>
          </p:cNvSpPr>
          <p:nvPr>
            <p:ph idx="1"/>
          </p:nvPr>
        </p:nvSpPr>
        <p:spPr>
          <a:xfrm>
            <a:off x="457200" y="1600200"/>
            <a:ext cx="8229600" cy="4829196"/>
          </a:xfrm>
        </p:spPr>
        <p:txBody>
          <a:bodyPr>
            <a:normAutofit lnSpcReduction="10000"/>
          </a:bodyPr>
          <a:lstStyle/>
          <a:p>
            <a:pPr>
              <a:buNone/>
            </a:pPr>
            <a:r>
              <a:rPr lang="zh-CN" altLang="en-US" dirty="0" smtClean="0"/>
              <a:t>　　</a:t>
            </a:r>
            <a:r>
              <a:rPr lang="zh-CN" altLang="en-US" sz="2400" dirty="0" smtClean="0"/>
              <a:t>大学之道，在明</a:t>
            </a:r>
            <a:r>
              <a:rPr lang="zh-CN" altLang="en-US" dirty="0" smtClean="0">
                <a:latin typeface="华文琥珀" pitchFamily="2" charset="-122"/>
                <a:ea typeface="华文琥珀" pitchFamily="2" charset="-122"/>
              </a:rPr>
              <a:t>明德</a:t>
            </a:r>
            <a:r>
              <a:rPr lang="zh-CN" altLang="en-US" sz="2400" dirty="0" smtClean="0"/>
              <a:t>，在亲民，在止于至善。</a:t>
            </a:r>
            <a:r>
              <a:rPr lang="zh-CN" altLang="en-US" sz="1400" dirty="0" smtClean="0"/>
              <a:t>（三纲）</a:t>
            </a:r>
            <a:endParaRPr lang="zh-CN" altLang="en-US" sz="2400" dirty="0" smtClean="0"/>
          </a:p>
          <a:p>
            <a:pPr>
              <a:buNone/>
            </a:pPr>
            <a:r>
              <a:rPr lang="zh-CN" altLang="en-US" sz="2400" dirty="0" smtClean="0"/>
              <a:t>　　知止而后有定，定而后能静，静而后能安，安而后能虑，虑而后能得。物有本末，事有终始。知所先后，则近道矣。</a:t>
            </a:r>
          </a:p>
          <a:p>
            <a:pPr>
              <a:buNone/>
            </a:pPr>
            <a:r>
              <a:rPr lang="zh-CN" altLang="en-US" sz="2400" dirty="0" smtClean="0"/>
              <a:t>　　古之欲明</a:t>
            </a:r>
            <a:r>
              <a:rPr lang="zh-CN" altLang="en-US" dirty="0">
                <a:latin typeface="华文琥珀" pitchFamily="2" charset="-122"/>
                <a:ea typeface="华文琥珀" pitchFamily="2" charset="-122"/>
              </a:rPr>
              <a:t>明德</a:t>
            </a:r>
            <a:r>
              <a:rPr lang="zh-CN" altLang="en-US" sz="2400" dirty="0" smtClean="0"/>
              <a:t>于天下者，先治其国；欲治其国者，先齐其家；欲齐其家者，先修其身；欲修其身者，先正其心；欲正其心者，先诚其意；欲诚其意者，先致其知。致知在格物。物格而后知至，知至而后意诚，意诚而后心正，心正而后身修，身修而后家齐，家齐而后国治，国治而后天下平</a:t>
            </a:r>
            <a:r>
              <a:rPr lang="zh-CN" altLang="en-US" sz="2400" dirty="0"/>
              <a:t>。</a:t>
            </a:r>
            <a:r>
              <a:rPr lang="zh-CN" altLang="en-US" sz="1800" dirty="0"/>
              <a:t>（八目）</a:t>
            </a:r>
          </a:p>
          <a:p>
            <a:pPr>
              <a:buNone/>
            </a:pPr>
            <a:r>
              <a:rPr lang="zh-CN" altLang="en-US" sz="2400" dirty="0" smtClean="0"/>
              <a:t>          自天子以至于庶人，壹是皆以</a:t>
            </a:r>
            <a:r>
              <a:rPr lang="zh-CN" altLang="en-US" sz="2400" dirty="0" smtClean="0">
                <a:solidFill>
                  <a:srgbClr val="FF0000"/>
                </a:solidFill>
              </a:rPr>
              <a:t>修身</a:t>
            </a:r>
            <a:r>
              <a:rPr lang="zh-CN" altLang="en-US" sz="2400" dirty="0" smtClean="0"/>
              <a:t>为本。　</a:t>
            </a:r>
            <a:endParaRPr lang="en-US" altLang="zh-CN" sz="2400" dirty="0" smtClean="0"/>
          </a:p>
          <a:p>
            <a:pPr>
              <a:buNone/>
            </a:pPr>
            <a:r>
              <a:rPr lang="en-US" altLang="zh-CN" sz="2400" dirty="0"/>
              <a:t> </a:t>
            </a:r>
            <a:r>
              <a:rPr lang="en-US" altLang="zh-CN" sz="2400" dirty="0" smtClean="0"/>
              <a:t>     </a:t>
            </a:r>
            <a:r>
              <a:rPr lang="zh-CN" altLang="en-US" sz="2400" dirty="0" smtClean="0"/>
              <a:t>　其本乱，而末治者否矣。其所厚者薄，而其所薄者厚，未之有也。</a:t>
            </a:r>
          </a:p>
          <a:p>
            <a:endParaRPr lang="zh-CN" altLang="en-US" sz="2400" dirty="0"/>
          </a:p>
        </p:txBody>
      </p:sp>
    </p:spTree>
    <p:extLst>
      <p:ext uri="{BB962C8B-B14F-4D97-AF65-F5344CB8AC3E}">
        <p14:creationId xmlns:p14="http://schemas.microsoft.com/office/powerpoint/2010/main" val="4215458743"/>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zh-CN" altLang="en-US" dirty="0" smtClean="0"/>
              <a:t>图书馆对大学学习的重要性？</a:t>
            </a:r>
          </a:p>
        </p:txBody>
      </p:sp>
      <p:sp>
        <p:nvSpPr>
          <p:cNvPr id="4099" name="Rectangle 3"/>
          <p:cNvSpPr>
            <a:spLocks noGrp="1" noChangeArrowheads="1"/>
          </p:cNvSpPr>
          <p:nvPr>
            <p:ph idx="1"/>
          </p:nvPr>
        </p:nvSpPr>
        <p:spPr/>
        <p:txBody>
          <a:bodyPr>
            <a:normAutofit/>
          </a:bodyPr>
          <a:lstStyle/>
          <a:p>
            <a:r>
              <a:rPr lang="zh-CN" altLang="en-US" sz="2800" dirty="0" smtClean="0"/>
              <a:t>大学学习。国外教育注重课题研究，找资料写论文，培养学生自主学习和科研的能力。不是</a:t>
            </a:r>
            <a:r>
              <a:rPr lang="zh-CN" altLang="en-US" sz="2800" dirty="0"/>
              <a:t>死记硬背</a:t>
            </a:r>
            <a:r>
              <a:rPr lang="zh-CN" altLang="en-US" sz="2800" dirty="0" smtClean="0"/>
              <a:t>，需要大量</a:t>
            </a:r>
            <a:r>
              <a:rPr lang="zh-CN" altLang="en-US" sz="2800" dirty="0"/>
              <a:t>获取</a:t>
            </a:r>
            <a:r>
              <a:rPr lang="zh-CN" altLang="en-US" sz="2800" dirty="0" smtClean="0"/>
              <a:t>信息，</a:t>
            </a:r>
            <a:r>
              <a:rPr lang="zh-CN" altLang="en-US" sz="2800" dirty="0"/>
              <a:t>批判性思考和创新思维</a:t>
            </a:r>
            <a:r>
              <a:rPr lang="zh-CN" altLang="en-US" sz="2800" dirty="0" smtClean="0"/>
              <a:t>。要想自主学习，就需要读书，找资料，这就离不开图书馆和各种电子数据库的使用。</a:t>
            </a:r>
            <a:endParaRPr lang="en-US" altLang="zh-CN" sz="2800" dirty="0" smtClean="0"/>
          </a:p>
          <a:p>
            <a:pPr eaLnBrk="1" hangingPunct="1"/>
            <a:r>
              <a:rPr lang="zh-CN" altLang="en-US" sz="2800" dirty="0" smtClean="0"/>
              <a:t>图书馆是大学生进行自主学习的最好场所。面对图书馆这座知识宝库，谁能尽快掌握开启它的钥匙</a:t>
            </a:r>
            <a:r>
              <a:rPr lang="en-US" altLang="zh-CN" sz="2800" dirty="0" smtClean="0"/>
              <a:t>——</a:t>
            </a:r>
            <a:r>
              <a:rPr lang="zh-CN" altLang="en-US" sz="2800" dirty="0" smtClean="0"/>
              <a:t>学会利用图书馆，谁就能在新的学习环境中先人一步。</a:t>
            </a:r>
            <a:endParaRPr lang="en-US" altLang="zh-CN" sz="2800" dirty="0" smtClean="0"/>
          </a:p>
          <a:p>
            <a:pPr eaLnBrk="1" hangingPunct="1"/>
            <a:endParaRPr lang="en-US" altLang="zh-CN" sz="2800" dirty="0" smtClean="0"/>
          </a:p>
        </p:txBody>
      </p:sp>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“亲”还是“新”</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朱熹，梁启超，都作“新民”，王阳明，南怀瑾认可“亲民”</a:t>
            </a:r>
            <a:endParaRPr lang="en-US" altLang="zh-CN" dirty="0" smtClean="0"/>
          </a:p>
          <a:p>
            <a:r>
              <a:rPr lang="zh-CN" altLang="en-US" dirty="0" smtClean="0"/>
              <a:t>王阳明，说“</a:t>
            </a:r>
            <a:r>
              <a:rPr lang="zh-CN" altLang="zh-CN" dirty="0" smtClean="0"/>
              <a:t>亲民，便是明明德于天下。又如孔子言修己以安百姓。修己便是明明德。安百姓便是亲民。说亲民便是兼教养意。说新民便觉偏了。</a:t>
            </a:r>
            <a:r>
              <a:rPr lang="zh-CN" altLang="en-US" dirty="0" smtClean="0"/>
              <a:t>”</a:t>
            </a:r>
            <a:endParaRPr lang="en-US" altLang="zh-CN" dirty="0" smtClean="0"/>
          </a:p>
          <a:p>
            <a:r>
              <a:rPr lang="zh-CN" altLang="en-US" dirty="0" smtClean="0"/>
              <a:t>从密切联系群众观点出发，理论和实践结合的角度，认可“亲民”，新民，有点知识分子的高傲和自以为，知行两分。</a:t>
            </a:r>
            <a:r>
              <a:rPr lang="en-US" altLang="zh-CN" dirty="0" smtClean="0"/>
              <a:t/>
            </a:r>
            <a:br>
              <a:rPr lang="en-US" altLang="zh-CN" dirty="0" smtClean="0"/>
            </a:br>
            <a:endParaRPr lang="zh-CN" altLang="en-US" dirty="0"/>
          </a:p>
        </p:txBody>
      </p:sp>
    </p:spTree>
  </p:cSld>
  <p:clrMapOvr>
    <a:masterClrMapping/>
  </p:clrMapOvr>
  <p:transition spd="med">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两分钟读完</a:t>
            </a:r>
            <a:r>
              <a:rPr lang="en-US" altLang="zh-CN" dirty="0" smtClean="0"/>
              <a:t>《</a:t>
            </a:r>
            <a:r>
              <a:rPr lang="zh-CN" altLang="en-US" dirty="0" smtClean="0"/>
              <a:t>大学</a:t>
            </a:r>
            <a:r>
              <a:rPr lang="en-US" altLang="zh-CN" dirty="0" smtClean="0"/>
              <a:t>》</a:t>
            </a:r>
            <a:endParaRPr lang="zh-CN" altLang="en-US" dirty="0"/>
          </a:p>
        </p:txBody>
      </p:sp>
      <p:sp>
        <p:nvSpPr>
          <p:cNvPr id="3" name="内容占位符 2"/>
          <p:cNvSpPr>
            <a:spLocks noGrp="1"/>
          </p:cNvSpPr>
          <p:nvPr>
            <p:ph idx="1"/>
          </p:nvPr>
        </p:nvSpPr>
        <p:spPr>
          <a:xfrm>
            <a:off x="457200" y="1600200"/>
            <a:ext cx="8229600" cy="4829196"/>
          </a:xfrm>
        </p:spPr>
        <p:txBody>
          <a:bodyPr>
            <a:normAutofit lnSpcReduction="10000"/>
          </a:bodyPr>
          <a:lstStyle/>
          <a:p>
            <a:pPr>
              <a:buNone/>
            </a:pPr>
            <a:r>
              <a:rPr lang="zh-CN" altLang="en-US" dirty="0" smtClean="0"/>
              <a:t>　　</a:t>
            </a:r>
            <a:r>
              <a:rPr lang="zh-CN" altLang="en-US" sz="2400" dirty="0" smtClean="0"/>
              <a:t>大学之道，在明</a:t>
            </a:r>
            <a:r>
              <a:rPr lang="zh-CN" altLang="en-US" dirty="0" smtClean="0">
                <a:latin typeface="华文琥珀" pitchFamily="2" charset="-122"/>
                <a:ea typeface="华文琥珀" pitchFamily="2" charset="-122"/>
              </a:rPr>
              <a:t>明德</a:t>
            </a:r>
            <a:r>
              <a:rPr lang="zh-CN" altLang="en-US" sz="2400" dirty="0" smtClean="0"/>
              <a:t>，在亲民，在止于至善。</a:t>
            </a:r>
            <a:r>
              <a:rPr lang="zh-CN" altLang="en-US" sz="1400" dirty="0" smtClean="0"/>
              <a:t>（三纲）</a:t>
            </a:r>
            <a:endParaRPr lang="zh-CN" altLang="en-US" sz="2400" dirty="0" smtClean="0"/>
          </a:p>
          <a:p>
            <a:pPr>
              <a:buNone/>
            </a:pPr>
            <a:r>
              <a:rPr lang="zh-CN" altLang="en-US" sz="2400" dirty="0" smtClean="0"/>
              <a:t>　　知止而后有定，定而后能静，静而后能安，安而后能虑，虑而后能得。物有本末，事有终始。知所先后，则近道矣。</a:t>
            </a:r>
          </a:p>
          <a:p>
            <a:pPr>
              <a:buNone/>
            </a:pPr>
            <a:r>
              <a:rPr lang="zh-CN" altLang="en-US" sz="2400" dirty="0" smtClean="0"/>
              <a:t>　　古之欲明</a:t>
            </a:r>
            <a:r>
              <a:rPr lang="zh-CN" altLang="en-US" dirty="0">
                <a:latin typeface="华文琥珀" pitchFamily="2" charset="-122"/>
                <a:ea typeface="华文琥珀" pitchFamily="2" charset="-122"/>
              </a:rPr>
              <a:t>明德</a:t>
            </a:r>
            <a:r>
              <a:rPr lang="zh-CN" altLang="en-US" sz="2400" dirty="0" smtClean="0"/>
              <a:t>于天下者，先治其国；欲治其国者，先齐其家；欲齐其家者，先修其身；欲修其身者，先正其心；欲正其心者，先诚其意；欲诚其意者，先致其知。致知在格物。物格而后知至，知至而后意诚，意诚而后心正，心正而后身修，身修而后家齐，家齐而后国治，国治而后天下平</a:t>
            </a:r>
            <a:r>
              <a:rPr lang="zh-CN" altLang="en-US" sz="2400" dirty="0"/>
              <a:t>。</a:t>
            </a:r>
            <a:r>
              <a:rPr lang="zh-CN" altLang="en-US" sz="1800" dirty="0"/>
              <a:t>（八目）</a:t>
            </a:r>
          </a:p>
          <a:p>
            <a:pPr>
              <a:buNone/>
            </a:pPr>
            <a:r>
              <a:rPr lang="zh-CN" altLang="en-US" sz="2400" dirty="0" smtClean="0"/>
              <a:t>          自天子以至于庶人，壹是皆以</a:t>
            </a:r>
            <a:r>
              <a:rPr lang="zh-CN" altLang="en-US" sz="2400" dirty="0" smtClean="0">
                <a:solidFill>
                  <a:srgbClr val="FF0000"/>
                </a:solidFill>
              </a:rPr>
              <a:t>修身</a:t>
            </a:r>
            <a:r>
              <a:rPr lang="zh-CN" altLang="en-US" sz="2400" dirty="0" smtClean="0"/>
              <a:t>为本。　</a:t>
            </a:r>
            <a:endParaRPr lang="en-US" altLang="zh-CN" sz="2400" dirty="0" smtClean="0"/>
          </a:p>
          <a:p>
            <a:pPr>
              <a:buNone/>
            </a:pPr>
            <a:r>
              <a:rPr lang="en-US" altLang="zh-CN" sz="2400" dirty="0"/>
              <a:t> </a:t>
            </a:r>
            <a:r>
              <a:rPr lang="en-US" altLang="zh-CN" sz="2400" dirty="0" smtClean="0"/>
              <a:t>     </a:t>
            </a:r>
            <a:r>
              <a:rPr lang="zh-CN" altLang="en-US" sz="2400" dirty="0" smtClean="0"/>
              <a:t>　其本乱，而末治者否矣。其所厚者薄，而其所薄者厚，未之有也。</a:t>
            </a:r>
          </a:p>
          <a:p>
            <a:endParaRPr lang="zh-CN" altLang="en-US" sz="2400" dirty="0"/>
          </a:p>
        </p:txBody>
      </p:sp>
    </p:spTree>
    <p:extLst>
      <p:ext uri="{BB962C8B-B14F-4D97-AF65-F5344CB8AC3E}">
        <p14:creationId xmlns:p14="http://schemas.microsoft.com/office/powerpoint/2010/main" val="1682599696"/>
      </p:ext>
    </p:extLst>
  </p:cSld>
  <p:clrMapOvr>
    <a:masterClrMapping/>
  </p:clrMapOvr>
  <p:transition spd="med">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a:xfrm>
            <a:off x="971600" y="620689"/>
            <a:ext cx="6840760" cy="1368152"/>
          </a:xfrm>
        </p:spPr>
        <p:txBody>
          <a:bodyPr>
            <a:normAutofit fontScale="90000"/>
          </a:bodyPr>
          <a:lstStyle/>
          <a:p>
            <a:pPr algn="ctr" eaLnBrk="1" hangingPunct="1"/>
            <a:r>
              <a:rPr lang="zh-CN" altLang="en-US" sz="5400" dirty="0" smtClean="0">
                <a:solidFill>
                  <a:srgbClr val="CC3300"/>
                </a:solidFill>
              </a:rPr>
              <a:t>欢迎交流、建议</a:t>
            </a:r>
            <a:r>
              <a:rPr lang="en-US" altLang="zh-CN" sz="5400" dirty="0" smtClean="0">
                <a:solidFill>
                  <a:srgbClr val="CC3300"/>
                </a:solidFill>
              </a:rPr>
              <a:t/>
            </a:r>
            <a:br>
              <a:rPr lang="en-US" altLang="zh-CN" sz="5400" dirty="0" smtClean="0">
                <a:solidFill>
                  <a:srgbClr val="CC3300"/>
                </a:solidFill>
              </a:rPr>
            </a:br>
            <a:r>
              <a:rPr lang="zh-CN" altLang="en-US" sz="4000" dirty="0" smtClean="0">
                <a:solidFill>
                  <a:srgbClr val="CC3300"/>
                </a:solidFill>
              </a:rPr>
              <a:t>请</a:t>
            </a:r>
            <a:r>
              <a:rPr lang="zh-CN" altLang="en-US" sz="3100" dirty="0" smtClean="0">
                <a:solidFill>
                  <a:srgbClr val="CC3300"/>
                </a:solidFill>
              </a:rPr>
              <a:t>填写本次讲座调查</a:t>
            </a:r>
          </a:p>
        </p:txBody>
      </p:sp>
      <p:sp>
        <p:nvSpPr>
          <p:cNvPr id="4" name="副标题 3"/>
          <p:cNvSpPr>
            <a:spLocks noGrp="1"/>
          </p:cNvSpPr>
          <p:nvPr>
            <p:ph type="subTitle" idx="1"/>
          </p:nvPr>
        </p:nvSpPr>
        <p:spPr>
          <a:xfrm>
            <a:off x="1115616" y="4725144"/>
            <a:ext cx="6400800" cy="1038220"/>
          </a:xfrm>
        </p:spPr>
        <p:txBody>
          <a:bodyPr>
            <a:normAutofit fontScale="92500" lnSpcReduction="10000"/>
          </a:bodyPr>
          <a:lstStyle/>
          <a:p>
            <a:r>
              <a:rPr lang="zh-CN" altLang="en-US" dirty="0" smtClean="0"/>
              <a:t>图书馆</a:t>
            </a:r>
            <a:r>
              <a:rPr lang="en-US" altLang="zh-CN" dirty="0" smtClean="0"/>
              <a:t>304</a:t>
            </a:r>
          </a:p>
          <a:p>
            <a:r>
              <a:rPr lang="en-US" altLang="zh-CN" dirty="0" smtClean="0"/>
              <a:t>QQ</a:t>
            </a:r>
            <a:r>
              <a:rPr lang="zh-CN" altLang="en-US" dirty="0" smtClean="0"/>
              <a:t>：</a:t>
            </a:r>
            <a:r>
              <a:rPr lang="en-US" altLang="zh-CN" dirty="0" smtClean="0"/>
              <a:t>985143568</a:t>
            </a: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988840"/>
            <a:ext cx="26642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611560" y="332656"/>
            <a:ext cx="8229600" cy="863600"/>
          </a:xfrm>
        </p:spPr>
        <p:txBody>
          <a:bodyPr>
            <a:normAutofit fontScale="90000"/>
          </a:bodyPr>
          <a:lstStyle/>
          <a:p>
            <a:r>
              <a:rPr lang="en-US" altLang="zh-CN" sz="4800" dirty="0" smtClean="0"/>
              <a:t/>
            </a:r>
            <a:br>
              <a:rPr lang="en-US" altLang="zh-CN" sz="4800" dirty="0" smtClean="0"/>
            </a:br>
            <a:r>
              <a:rPr lang="zh-CN" altLang="en-US" sz="4000" dirty="0" smtClean="0"/>
              <a:t>图书馆素养教育的两个方面</a:t>
            </a:r>
            <a:r>
              <a:rPr lang="zh-CN" altLang="zh-CN" dirty="0" smtClean="0"/>
              <a:t/>
            </a:r>
            <a:br>
              <a:rPr lang="zh-CN" altLang="zh-CN" dirty="0" smtClean="0"/>
            </a:br>
            <a:endParaRPr lang="zh-CN" altLang="en-US" dirty="0" smtClean="0"/>
          </a:p>
        </p:txBody>
      </p:sp>
      <p:sp>
        <p:nvSpPr>
          <p:cNvPr id="3" name="内容占位符 2"/>
          <p:cNvSpPr>
            <a:spLocks noGrp="1"/>
          </p:cNvSpPr>
          <p:nvPr>
            <p:ph idx="1"/>
          </p:nvPr>
        </p:nvSpPr>
        <p:spPr>
          <a:xfrm>
            <a:off x="539750" y="1341438"/>
            <a:ext cx="8229600" cy="4895874"/>
          </a:xfrm>
        </p:spPr>
        <p:txBody>
          <a:bodyPr>
            <a:normAutofit fontScale="92500" lnSpcReduction="20000"/>
          </a:bodyPr>
          <a:lstStyle/>
          <a:p>
            <a:pPr>
              <a:buFont typeface="Wingdings" pitchFamily="2" charset="2"/>
              <a:buChar char="u"/>
              <a:defRPr/>
            </a:pPr>
            <a:r>
              <a:rPr lang="zh-CN" altLang="en-US" dirty="0" smtClean="0"/>
              <a:t>一、</a:t>
            </a:r>
            <a:r>
              <a:rPr lang="zh-CN" altLang="zh-CN" dirty="0" smtClean="0"/>
              <a:t>学会检索以提升信息素养</a:t>
            </a:r>
          </a:p>
          <a:p>
            <a:pPr marL="0" indent="0">
              <a:buFontTx/>
              <a:buNone/>
              <a:defRPr/>
            </a:pPr>
            <a:r>
              <a:rPr lang="en-US" altLang="zh-CN" dirty="0" smtClean="0"/>
              <a:t>   </a:t>
            </a:r>
            <a:r>
              <a:rPr lang="zh-CN" altLang="zh-CN" dirty="0" smtClean="0"/>
              <a:t>检索</a:t>
            </a:r>
            <a:r>
              <a:rPr lang="zh-CN" altLang="en-US" dirty="0" smtClean="0"/>
              <a:t>不仅帮助你完成学业， 更</a:t>
            </a:r>
            <a:r>
              <a:rPr lang="zh-CN" altLang="zh-CN" dirty="0" smtClean="0"/>
              <a:t>能助力未来职场</a:t>
            </a:r>
            <a:r>
              <a:rPr lang="zh-CN" altLang="en-US" dirty="0" smtClean="0"/>
              <a:t>。文献检索选修课，下半年</a:t>
            </a:r>
            <a:r>
              <a:rPr lang="zh-CN" altLang="en-US" dirty="0" smtClean="0">
                <a:solidFill>
                  <a:srgbClr val="FF0000"/>
                </a:solidFill>
              </a:rPr>
              <a:t>信息素养</a:t>
            </a:r>
            <a:r>
              <a:rPr lang="zh-CN" altLang="en-US" dirty="0" smtClean="0"/>
              <a:t>宣传月信息素养大赛，欢迎大家参与培训和比赛。</a:t>
            </a:r>
            <a:endParaRPr lang="en-US" altLang="zh-CN" dirty="0" smtClean="0"/>
          </a:p>
          <a:p>
            <a:pPr marL="0" indent="0">
              <a:buFontTx/>
              <a:buNone/>
              <a:defRPr/>
            </a:pPr>
            <a:r>
              <a:rPr lang="zh-CN" altLang="en-US" dirty="0" smtClean="0">
                <a:solidFill>
                  <a:srgbClr val="FF0000"/>
                </a:solidFill>
              </a:rPr>
              <a:t>入门：会用知网</a:t>
            </a:r>
            <a:endParaRPr lang="en-US" altLang="zh-CN" dirty="0" smtClean="0"/>
          </a:p>
          <a:p>
            <a:pPr>
              <a:buFont typeface="Wingdings" pitchFamily="2" charset="2"/>
              <a:buChar char="u"/>
              <a:defRPr/>
            </a:pPr>
            <a:r>
              <a:rPr lang="zh-CN" altLang="en-US" dirty="0" smtClean="0"/>
              <a:t>二、</a:t>
            </a:r>
            <a:r>
              <a:rPr lang="zh-CN" altLang="zh-CN" dirty="0" smtClean="0"/>
              <a:t>读</a:t>
            </a:r>
            <a:r>
              <a:rPr lang="zh-CN" altLang="zh-CN" dirty="0"/>
              <a:t>经典以熏陶人文精神</a:t>
            </a:r>
            <a:endParaRPr lang="en-US" altLang="zh-CN" dirty="0"/>
          </a:p>
          <a:p>
            <a:pPr marL="0" indent="0">
              <a:buNone/>
              <a:defRPr/>
            </a:pPr>
            <a:r>
              <a:rPr lang="zh-CN" altLang="en-US" dirty="0" smtClean="0"/>
              <a:t>腹有诗书气自华，有助于职场成功。</a:t>
            </a:r>
            <a:endParaRPr lang="en-US" altLang="zh-CN" dirty="0" smtClean="0"/>
          </a:p>
          <a:p>
            <a:pPr marL="0" indent="0">
              <a:buFontTx/>
              <a:buNone/>
              <a:defRPr/>
            </a:pPr>
            <a:r>
              <a:rPr lang="zh-CN" altLang="en-US" dirty="0" smtClean="0"/>
              <a:t>每年有读</a:t>
            </a:r>
            <a:r>
              <a:rPr lang="zh-CN" altLang="en-US" dirty="0"/>
              <a:t>书节系列活</a:t>
            </a:r>
            <a:r>
              <a:rPr lang="zh-CN" altLang="en-US" dirty="0" smtClean="0"/>
              <a:t>动 ，天商共读活动等</a:t>
            </a:r>
            <a:endParaRPr lang="en-US" altLang="zh-CN" dirty="0"/>
          </a:p>
          <a:p>
            <a:pPr>
              <a:buNone/>
              <a:defRPr/>
            </a:pPr>
            <a:r>
              <a:rPr lang="zh-CN" altLang="en-US" dirty="0" smtClean="0">
                <a:solidFill>
                  <a:srgbClr val="FF0000"/>
                </a:solidFill>
              </a:rPr>
              <a:t>   入门：读</a:t>
            </a:r>
            <a:r>
              <a:rPr lang="en-US" altLang="zh-CN" dirty="0" smtClean="0">
                <a:solidFill>
                  <a:srgbClr val="FF0000"/>
                </a:solidFill>
              </a:rPr>
              <a:t>《</a:t>
            </a:r>
            <a:r>
              <a:rPr lang="zh-CN" altLang="en-US" dirty="0" smtClean="0">
                <a:solidFill>
                  <a:srgbClr val="FF0000"/>
                </a:solidFill>
              </a:rPr>
              <a:t>大学</a:t>
            </a:r>
            <a:r>
              <a:rPr lang="en-US" altLang="zh-CN" dirty="0" smtClean="0">
                <a:solidFill>
                  <a:srgbClr val="FF0000"/>
                </a:solidFill>
              </a:rPr>
              <a:t>》</a:t>
            </a:r>
          </a:p>
          <a:p>
            <a:pPr>
              <a:buFont typeface="Wingdings" pitchFamily="2" charset="2"/>
              <a:buChar char="u"/>
              <a:defRPr/>
            </a:pPr>
            <a:r>
              <a:rPr lang="zh-CN" altLang="en-US" dirty="0" smtClean="0">
                <a:solidFill>
                  <a:srgbClr val="FF0000"/>
                </a:solidFill>
              </a:rPr>
              <a:t>从本质上说，学会如何读书，也是信息素养教育的重要部分。</a:t>
            </a:r>
            <a:endParaRPr lang="en-US" altLang="zh-CN" dirty="0" smtClean="0">
              <a:solidFill>
                <a:srgbClr val="FF0000"/>
              </a:solidFill>
            </a:endParaRPr>
          </a:p>
          <a:p>
            <a:pPr marL="0" indent="0">
              <a:buFontTx/>
              <a:buNone/>
              <a:defRPr/>
            </a:pPr>
            <a:endParaRPr lang="en-US" altLang="zh-CN" dirty="0" smtClean="0">
              <a:solidFill>
                <a:srgbClr val="FF0000"/>
              </a:solidFill>
            </a:endParaRPr>
          </a:p>
          <a:p>
            <a:pPr marL="0" indent="0">
              <a:buFontTx/>
              <a:buNone/>
              <a:defRPr/>
            </a:pPr>
            <a:endParaRPr lang="en-US" altLang="zh-CN" dirty="0">
              <a:solidFill>
                <a:srgbClr val="FF0000"/>
              </a:solidFill>
            </a:endParaRPr>
          </a:p>
          <a:p>
            <a:pPr>
              <a:buFont typeface="Wingdings" pitchFamily="2" charset="2"/>
              <a:buChar char="u"/>
              <a:defRPr/>
            </a:pPr>
            <a:endParaRPr lang="en-US" altLang="zh-CN" dirty="0" smtClean="0"/>
          </a:p>
          <a:p>
            <a:pPr marL="0" indent="0">
              <a:buFontTx/>
              <a:buNone/>
              <a:defRPr/>
            </a:pPr>
            <a:endParaRPr lang="zh-CN" altLang="zh-CN" dirty="0" smtClean="0"/>
          </a:p>
        </p:txBody>
      </p:sp>
    </p:spTree>
    <p:extLst>
      <p:ext uri="{BB962C8B-B14F-4D97-AF65-F5344CB8AC3E}">
        <p14:creationId xmlns:p14="http://schemas.microsoft.com/office/powerpoint/2010/main" val="1025379962"/>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lgn="ctr">
              <a:buNone/>
            </a:pPr>
            <a:endParaRPr lang="en-US" altLang="zh-CN" sz="6600" dirty="0" smtClean="0"/>
          </a:p>
          <a:p>
            <a:pPr marL="0" indent="0" algn="ctr">
              <a:buNone/>
            </a:pPr>
            <a:r>
              <a:rPr lang="zh-CN" altLang="en-US" sz="6600" dirty="0" smtClean="0"/>
              <a:t>二、信息素养</a:t>
            </a:r>
            <a:endParaRPr lang="zh-CN" altLang="en-US" sz="6600" dirty="0"/>
          </a:p>
        </p:txBody>
      </p:sp>
    </p:spTree>
    <p:extLst>
      <p:ext uri="{BB962C8B-B14F-4D97-AF65-F5344CB8AC3E}">
        <p14:creationId xmlns:p14="http://schemas.microsoft.com/office/powerpoint/2010/main" val="777290514"/>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信息时代的</a:t>
            </a:r>
            <a:r>
              <a:rPr lang="zh-CN" altLang="en-US" dirty="0"/>
              <a:t>宏观认识</a:t>
            </a:r>
          </a:p>
        </p:txBody>
      </p:sp>
      <p:sp>
        <p:nvSpPr>
          <p:cNvPr id="3" name="内容占位符 2"/>
          <p:cNvSpPr>
            <a:spLocks noGrp="1"/>
          </p:cNvSpPr>
          <p:nvPr>
            <p:ph idx="1"/>
          </p:nvPr>
        </p:nvSpPr>
        <p:spPr/>
        <p:txBody>
          <a:bodyPr/>
          <a:lstStyle/>
          <a:p>
            <a:r>
              <a:rPr lang="zh-CN" altLang="en-US" dirty="0"/>
              <a:t>世界包括</a:t>
            </a:r>
            <a:r>
              <a:rPr lang="zh-CN" altLang="en-US" dirty="0" smtClean="0"/>
              <a:t>物质</a:t>
            </a:r>
            <a:r>
              <a:rPr lang="zh-CN" altLang="en-US" dirty="0">
                <a:solidFill>
                  <a:srgbClr val="FF3300"/>
                </a:solidFill>
              </a:rPr>
              <a:t>、</a:t>
            </a:r>
            <a:r>
              <a:rPr lang="zh-CN" altLang="en-US" dirty="0" smtClean="0">
                <a:solidFill>
                  <a:srgbClr val="FF3300"/>
                </a:solidFill>
              </a:rPr>
              <a:t>能量和</a:t>
            </a:r>
            <a:r>
              <a:rPr lang="zh-CN" altLang="en-US" dirty="0">
                <a:solidFill>
                  <a:srgbClr val="FF3300"/>
                </a:solidFill>
              </a:rPr>
              <a:t>信息</a:t>
            </a:r>
            <a:r>
              <a:rPr lang="zh-CN" altLang="en-US" dirty="0" smtClean="0">
                <a:solidFill>
                  <a:srgbClr val="FF3300"/>
                </a:solidFill>
              </a:rPr>
              <a:t>，</a:t>
            </a:r>
            <a:r>
              <a:rPr lang="zh-CN" altLang="en-US" dirty="0" smtClean="0"/>
              <a:t>信息</a:t>
            </a:r>
            <a:r>
              <a:rPr lang="zh-CN" altLang="en-US" dirty="0"/>
              <a:t>规定了世界的运动方式和方向，人的行动方式和方向。</a:t>
            </a:r>
          </a:p>
          <a:p>
            <a:r>
              <a:rPr lang="zh-CN" altLang="en-US" dirty="0" smtClean="0"/>
              <a:t>信息</a:t>
            </a:r>
            <a:r>
              <a:rPr lang="zh-CN" altLang="en-US" dirty="0"/>
              <a:t>时代的到来，信息技术的发展，信息获取的平等化。大学，非有大楼也，非有大师也，最重要的学会利用信息和文献。</a:t>
            </a:r>
          </a:p>
          <a:p>
            <a:r>
              <a:rPr lang="zh-CN" altLang="en-US" dirty="0" smtClean="0"/>
              <a:t>在</a:t>
            </a:r>
            <a:r>
              <a:rPr lang="zh-CN" altLang="en-US" dirty="0"/>
              <a:t>信息时代，信息素养成为人、组织乃至于国家的核心竞争力之一。信息素质是素质教育、商学素养中很重要的组成部分。 </a:t>
            </a:r>
          </a:p>
          <a:p>
            <a:endParaRPr lang="zh-CN" altLang="en-US" dirty="0"/>
          </a:p>
        </p:txBody>
      </p:sp>
    </p:spTree>
    <p:extLst>
      <p:ext uri="{BB962C8B-B14F-4D97-AF65-F5344CB8AC3E}">
        <p14:creationId xmlns:p14="http://schemas.microsoft.com/office/powerpoint/2010/main" val="2771598658"/>
      </p:ext>
    </p:extLst>
  </p:cSld>
  <p:clrMapOvr>
    <a:masterClrMapping/>
  </p:clrMapOvr>
  <p:transition spd="med">
    <p:random/>
  </p:transition>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2011-07-07-CALIS三期建设咨询服务项目-信息素养教育-培训课件模板-5版">
  <a:themeElements>
    <a:clrScheme name="2011-07-07-CALIS三期建设咨询服务项目-信息素养教育-培训课件模板-5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1-07-07-CALIS三期建设咨询服务项目-信息素养教育-培训课件模板-5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DBDEEE"/>
            </a:gs>
            <a:gs pos="72000">
              <a:srgbClr val="96A1CE"/>
            </a:gs>
            <a:gs pos="100000">
              <a:srgbClr val="818EC7"/>
            </a:gs>
          </a:gsLst>
          <a:lin ang="5400000" scaled="1"/>
        </a:gradFill>
        <a:ln w="10000" cap="flat" cmpd="sng" algn="ctr">
          <a:solidFill>
            <a:schemeClr val="accent1"/>
          </a:solidFill>
          <a:prstDash val="solid"/>
          <a:round/>
          <a:headEnd type="none" w="med" len="med"/>
          <a:tailEnd type="none" w="med" len="med"/>
        </a:ln>
        <a:effectLst>
          <a:outerShdw dist="50800" dir="5400000" rotWithShape="0">
            <a:srgbClr val="4E3B30">
              <a:alpha val="59999"/>
            </a:srgbClr>
          </a:outerShdw>
        </a:effectLst>
      </a:spPr>
      <a:bodyPr vert="horz" wrap="square" lIns="91440" tIns="45720" rIns="91440" bIns="45720" numCol="1" anchor="t" anchorCtr="0" compatLnSpc="1">
        <a:prstTxWarp prst="textNoShape">
          <a:avLst/>
        </a:prstTxWarp>
        <a:spAutoFit/>
      </a:bodyPr>
      <a:lstStyle>
        <a:defPPr marL="173038" marR="0" indent="-173038" algn="l"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hlink"/>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gradFill rotWithShape="1">
          <a:gsLst>
            <a:gs pos="0">
              <a:srgbClr val="DBDEEE"/>
            </a:gs>
            <a:gs pos="72000">
              <a:srgbClr val="96A1CE"/>
            </a:gs>
            <a:gs pos="100000">
              <a:srgbClr val="818EC7"/>
            </a:gs>
          </a:gsLst>
          <a:lin ang="5400000" scaled="1"/>
        </a:gradFill>
        <a:ln w="10000" cap="flat" cmpd="sng" algn="ctr">
          <a:solidFill>
            <a:schemeClr val="accent1"/>
          </a:solidFill>
          <a:prstDash val="solid"/>
          <a:round/>
          <a:headEnd type="none" w="med" len="med"/>
          <a:tailEnd type="none" w="med" len="med"/>
        </a:ln>
        <a:effectLst>
          <a:outerShdw dist="50800" dir="5400000" rotWithShape="0">
            <a:srgbClr val="4E3B30">
              <a:alpha val="59999"/>
            </a:srgbClr>
          </a:outerShdw>
        </a:effectLst>
      </a:spPr>
      <a:bodyPr vert="horz" wrap="square" lIns="91440" tIns="45720" rIns="91440" bIns="45720" numCol="1" anchor="t" anchorCtr="0" compatLnSpc="1">
        <a:prstTxWarp prst="textNoShape">
          <a:avLst/>
        </a:prstTxWarp>
        <a:spAutoFit/>
      </a:bodyPr>
      <a:lstStyle>
        <a:defPPr marL="173038" marR="0" indent="-173038" algn="l"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hlink"/>
            </a:solidFill>
            <a:effectLst/>
            <a:latin typeface="Times New Roman" pitchFamily="18" charset="0"/>
            <a:ea typeface="楷体_GB2312" pitchFamily="49" charset="-122"/>
          </a:defRPr>
        </a:defPPr>
      </a:lstStyle>
    </a:lnDef>
  </a:objectDefaults>
  <a:extraClrSchemeLst>
    <a:extraClrScheme>
      <a:clrScheme name="2011-07-07-CALIS三期建设咨询服务项目-信息素养教育-培训课件模板-5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1-07-07-CALIS三期建设咨询服务项目-信息素养教育-培训课件模板-5版">
  <a:themeElements>
    <a:clrScheme name="2011-07-07-CALIS三期建设咨询服务项目-信息素养教育-培训课件模板-5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1-07-07-CALIS三期建设咨询服务项目-信息素养教育-培训课件模板-5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DBDEEE"/>
            </a:gs>
            <a:gs pos="72000">
              <a:srgbClr val="96A1CE"/>
            </a:gs>
            <a:gs pos="100000">
              <a:srgbClr val="818EC7"/>
            </a:gs>
          </a:gsLst>
          <a:lin ang="5400000" scaled="1"/>
        </a:gradFill>
        <a:ln w="10000" cap="flat" cmpd="sng" algn="ctr">
          <a:solidFill>
            <a:schemeClr val="accent1"/>
          </a:solidFill>
          <a:prstDash val="solid"/>
          <a:round/>
          <a:headEnd type="none" w="med" len="med"/>
          <a:tailEnd type="none" w="med" len="med"/>
        </a:ln>
        <a:effectLst>
          <a:outerShdw dist="50800" dir="5400000" rotWithShape="0">
            <a:srgbClr val="4E3B30">
              <a:alpha val="59999"/>
            </a:srgbClr>
          </a:outerShdw>
        </a:effectLst>
      </a:spPr>
      <a:bodyPr vert="horz" wrap="square" lIns="91440" tIns="45720" rIns="91440" bIns="45720" numCol="1" anchor="t" anchorCtr="0" compatLnSpc="1">
        <a:prstTxWarp prst="textNoShape">
          <a:avLst/>
        </a:prstTxWarp>
        <a:spAutoFit/>
      </a:bodyPr>
      <a:lstStyle>
        <a:defPPr marL="173038" marR="0" indent="-173038" algn="l"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hlink"/>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gradFill rotWithShape="1">
          <a:gsLst>
            <a:gs pos="0">
              <a:srgbClr val="DBDEEE"/>
            </a:gs>
            <a:gs pos="72000">
              <a:srgbClr val="96A1CE"/>
            </a:gs>
            <a:gs pos="100000">
              <a:srgbClr val="818EC7"/>
            </a:gs>
          </a:gsLst>
          <a:lin ang="5400000" scaled="1"/>
        </a:gradFill>
        <a:ln w="10000" cap="flat" cmpd="sng" algn="ctr">
          <a:solidFill>
            <a:schemeClr val="accent1"/>
          </a:solidFill>
          <a:prstDash val="solid"/>
          <a:round/>
          <a:headEnd type="none" w="med" len="med"/>
          <a:tailEnd type="none" w="med" len="med"/>
        </a:ln>
        <a:effectLst>
          <a:outerShdw dist="50800" dir="5400000" rotWithShape="0">
            <a:srgbClr val="4E3B30">
              <a:alpha val="59999"/>
            </a:srgbClr>
          </a:outerShdw>
        </a:effectLst>
      </a:spPr>
      <a:bodyPr vert="horz" wrap="square" lIns="91440" tIns="45720" rIns="91440" bIns="45720" numCol="1" anchor="t" anchorCtr="0" compatLnSpc="1">
        <a:prstTxWarp prst="textNoShape">
          <a:avLst/>
        </a:prstTxWarp>
        <a:spAutoFit/>
      </a:bodyPr>
      <a:lstStyle>
        <a:defPPr marL="173038" marR="0" indent="-173038" algn="l"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hlink"/>
            </a:solidFill>
            <a:effectLst/>
            <a:latin typeface="Times New Roman" pitchFamily="18" charset="0"/>
            <a:ea typeface="楷体_GB2312" pitchFamily="49" charset="-122"/>
          </a:defRPr>
        </a:defPPr>
      </a:lstStyle>
    </a:lnDef>
  </a:objectDefaults>
  <a:extraClrSchemeLst>
    <a:extraClrScheme>
      <a:clrScheme name="2011-07-07-CALIS三期建设咨询服务项目-信息素养教育-培训课件模板-5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11-07-07-CALIS三期建设咨询服务项目-信息素养教育-培训课件模板-5版">
  <a:themeElements>
    <a:clrScheme name="2011-07-07-CALIS三期建设咨询服务项目-信息素养教育-培训课件模板-5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1-07-07-CALIS三期建设咨询服务项目-信息素养教育-培训课件模板-5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DBDEEE"/>
            </a:gs>
            <a:gs pos="72000">
              <a:srgbClr val="96A1CE"/>
            </a:gs>
            <a:gs pos="100000">
              <a:srgbClr val="818EC7"/>
            </a:gs>
          </a:gsLst>
          <a:lin ang="5400000" scaled="1"/>
        </a:gradFill>
        <a:ln w="10000" cap="flat" cmpd="sng" algn="ctr">
          <a:solidFill>
            <a:schemeClr val="accent1"/>
          </a:solidFill>
          <a:prstDash val="solid"/>
          <a:round/>
          <a:headEnd type="none" w="med" len="med"/>
          <a:tailEnd type="none" w="med" len="med"/>
        </a:ln>
        <a:effectLst>
          <a:outerShdw dist="50800" dir="5400000" rotWithShape="0">
            <a:srgbClr val="4E3B30">
              <a:alpha val="59999"/>
            </a:srgbClr>
          </a:outerShdw>
        </a:effectLst>
      </a:spPr>
      <a:bodyPr vert="horz" wrap="square" lIns="91440" tIns="45720" rIns="91440" bIns="45720" numCol="1" anchor="t" anchorCtr="0" compatLnSpc="1">
        <a:prstTxWarp prst="textNoShape">
          <a:avLst/>
        </a:prstTxWarp>
        <a:spAutoFit/>
      </a:bodyPr>
      <a:lstStyle>
        <a:defPPr marL="173038" marR="0" indent="-173038" algn="l"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hlink"/>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gradFill rotWithShape="1">
          <a:gsLst>
            <a:gs pos="0">
              <a:srgbClr val="DBDEEE"/>
            </a:gs>
            <a:gs pos="72000">
              <a:srgbClr val="96A1CE"/>
            </a:gs>
            <a:gs pos="100000">
              <a:srgbClr val="818EC7"/>
            </a:gs>
          </a:gsLst>
          <a:lin ang="5400000" scaled="1"/>
        </a:gradFill>
        <a:ln w="10000" cap="flat" cmpd="sng" algn="ctr">
          <a:solidFill>
            <a:schemeClr val="accent1"/>
          </a:solidFill>
          <a:prstDash val="solid"/>
          <a:round/>
          <a:headEnd type="none" w="med" len="med"/>
          <a:tailEnd type="none" w="med" len="med"/>
        </a:ln>
        <a:effectLst>
          <a:outerShdw dist="50800" dir="5400000" rotWithShape="0">
            <a:srgbClr val="4E3B30">
              <a:alpha val="59999"/>
            </a:srgbClr>
          </a:outerShdw>
        </a:effectLst>
      </a:spPr>
      <a:bodyPr vert="horz" wrap="square" lIns="91440" tIns="45720" rIns="91440" bIns="45720" numCol="1" anchor="t" anchorCtr="0" compatLnSpc="1">
        <a:prstTxWarp prst="textNoShape">
          <a:avLst/>
        </a:prstTxWarp>
        <a:spAutoFit/>
      </a:bodyPr>
      <a:lstStyle>
        <a:defPPr marL="173038" marR="0" indent="-173038" algn="l"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hlink"/>
            </a:solidFill>
            <a:effectLst/>
            <a:latin typeface="Times New Roman" pitchFamily="18" charset="0"/>
            <a:ea typeface="楷体_GB2312" pitchFamily="49" charset="-122"/>
          </a:defRPr>
        </a:defPPr>
      </a:lstStyle>
    </a:lnDef>
  </a:objectDefaults>
  <a:extraClrSchemeLst>
    <a:extraClrScheme>
      <a:clrScheme name="2011-07-07-CALIS三期建设咨询服务项目-信息素养教育-培训课件模板-5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1-07-07-CALIS三期建设咨询服务项目-信息素养教育-培训课件模板-5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1-07-07-CALIS三期建设咨询服务项目-信息素养教育-培训课件模板-5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7270</TotalTime>
  <Words>4492</Words>
  <Application>Microsoft Office PowerPoint</Application>
  <PresentationFormat>全屏显示(4:3)</PresentationFormat>
  <Paragraphs>255</Paragraphs>
  <Slides>62</Slides>
  <Notes>1</Notes>
  <HiddenSlides>0</HiddenSlides>
  <MMClips>0</MMClips>
  <ScaleCrop>false</ScaleCrop>
  <HeadingPairs>
    <vt:vector size="6" baseType="variant">
      <vt:variant>
        <vt:lpstr>主题</vt:lpstr>
      </vt:variant>
      <vt:variant>
        <vt:i4>5</vt:i4>
      </vt:variant>
      <vt:variant>
        <vt:lpstr>嵌入 OLE 服务器</vt:lpstr>
      </vt:variant>
      <vt:variant>
        <vt:i4>1</vt:i4>
      </vt:variant>
      <vt:variant>
        <vt:lpstr>幻灯片标题</vt:lpstr>
      </vt:variant>
      <vt:variant>
        <vt:i4>62</vt:i4>
      </vt:variant>
    </vt:vector>
  </HeadingPairs>
  <TitlesOfParts>
    <vt:vector size="68" baseType="lpstr">
      <vt:lpstr>2011-07-07-CALIS三期建设咨询服务项目-信息素养教育-培训课件模板-5版</vt:lpstr>
      <vt:lpstr>1_2011-07-07-CALIS三期建设咨询服务项目-信息素养教育-培训课件模板-5版</vt:lpstr>
      <vt:lpstr>2_2011-07-07-CALIS三期建设咨询服务项目-信息素养教育-培训课件模板-5版</vt:lpstr>
      <vt:lpstr>自定义设计方案</vt:lpstr>
      <vt:lpstr>暗香扑面</vt:lpstr>
      <vt:lpstr>位图图像</vt:lpstr>
      <vt:lpstr>图书馆素养教育入门</vt:lpstr>
      <vt:lpstr>湖南第一师范孔昭绶校长明耻大会演讲</vt:lpstr>
      <vt:lpstr>湖南第一师范孔昭绶校长明耻大会</vt:lpstr>
      <vt:lpstr>内容</vt:lpstr>
      <vt:lpstr>一、图书馆的重要性</vt:lpstr>
      <vt:lpstr>图书馆对大学学习的重要性？</vt:lpstr>
      <vt:lpstr> 图书馆素养教育的两个方面 </vt:lpstr>
      <vt:lpstr>PowerPoint 演示文稿</vt:lpstr>
      <vt:lpstr>信息时代的宏观认识</vt:lpstr>
      <vt:lpstr>信息素养（Information Literacy）</vt:lpstr>
      <vt:lpstr>信息意识</vt:lpstr>
      <vt:lpstr>PowerPoint 演示文稿</vt:lpstr>
      <vt:lpstr>大学生信息素养要点 </vt:lpstr>
      <vt:lpstr>1、用百度来解决问题</vt:lpstr>
      <vt:lpstr>PowerPoint 演示文稿</vt:lpstr>
      <vt:lpstr>百度的限度</vt:lpstr>
      <vt:lpstr>所谓大学</vt:lpstr>
      <vt:lpstr>了解科研那点事儿</vt:lpstr>
      <vt:lpstr>常用数据库</vt:lpstr>
      <vt:lpstr>农村土地制度改革</vt:lpstr>
      <vt:lpstr>检索界面-1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学习通</vt:lpstr>
      <vt:lpstr>PowerPoint 演示文稿</vt:lpstr>
      <vt:lpstr>PowerPoint 演示文稿</vt:lpstr>
      <vt:lpstr>PowerPoint 演示文稿</vt:lpstr>
      <vt:lpstr>PowerPoint 演示文稿</vt:lpstr>
      <vt:lpstr>PowerPoint 演示文稿</vt:lpstr>
      <vt:lpstr>全球学术快报</vt:lpstr>
      <vt:lpstr>3、批判性思考</vt:lpstr>
      <vt:lpstr>思想倾向， 对人的信息获取影响很大。 </vt:lpstr>
      <vt:lpstr>树立自己的立场和知识框架</vt:lpstr>
      <vt:lpstr>PowerPoint 演示文稿</vt:lpstr>
      <vt:lpstr>图书馆做的一些导读工作</vt:lpstr>
      <vt:lpstr>PowerPoint 演示文稿</vt:lpstr>
      <vt:lpstr>PowerPoint 演示文稿</vt:lpstr>
      <vt:lpstr>读书原则</vt:lpstr>
      <vt:lpstr>读经典还是悦读？</vt:lpstr>
      <vt:lpstr>经典书籍就是知识地图的战略要塞</vt:lpstr>
      <vt:lpstr>读书要贯通文、史、哲</vt:lpstr>
      <vt:lpstr>通识教育需要兼顾中西马</vt:lpstr>
      <vt:lpstr>兼顾中西马</vt:lpstr>
      <vt:lpstr>兼顾中西马</vt:lpstr>
      <vt:lpstr>为什么要读马列主义</vt:lpstr>
      <vt:lpstr>抽象学马克思主义的坏处</vt:lpstr>
      <vt:lpstr>追一些历史正剧</vt:lpstr>
      <vt:lpstr>书的选择</vt:lpstr>
      <vt:lpstr>目录学</vt:lpstr>
      <vt:lpstr>小序的辩章学术、考镜源流功能</vt:lpstr>
      <vt:lpstr>文化经典推荐</vt:lpstr>
      <vt:lpstr>PowerPoint 演示文稿</vt:lpstr>
      <vt:lpstr>《大学》这本书</vt:lpstr>
      <vt:lpstr>两分钟读完《大学》</vt:lpstr>
      <vt:lpstr>“亲”还是“新”</vt:lpstr>
      <vt:lpstr>两分钟读完《大学》</vt:lpstr>
      <vt:lpstr>欢迎交流、建议 请填写本次讲座调查</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PPT题目</dc:title>
  <dc:creator>songhy</dc:creator>
  <cp:lastModifiedBy>liaimin2</cp:lastModifiedBy>
  <cp:revision>681</cp:revision>
  <dcterms:created xsi:type="dcterms:W3CDTF">2011-10-28T03:19:39Z</dcterms:created>
  <dcterms:modified xsi:type="dcterms:W3CDTF">2019-09-19T01:58:44Z</dcterms:modified>
</cp:coreProperties>
</file>