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</p:sldMasterIdLst>
  <p:notesMasterIdLst>
    <p:notesMasterId r:id="rId6"/>
  </p:notesMasterIdLst>
  <p:sldIdLst>
    <p:sldId id="274" r:id="rId4"/>
    <p:sldId id="325" r:id="rId5"/>
    <p:sldId id="289" r:id="rId7"/>
    <p:sldId id="282" r:id="rId8"/>
    <p:sldId id="287" r:id="rId9"/>
    <p:sldId id="299" r:id="rId10"/>
    <p:sldId id="288" r:id="rId11"/>
    <p:sldId id="326" r:id="rId12"/>
    <p:sldId id="327" r:id="rId13"/>
    <p:sldId id="290" r:id="rId14"/>
    <p:sldId id="300" r:id="rId15"/>
    <p:sldId id="301" r:id="rId16"/>
    <p:sldId id="302" r:id="rId17"/>
    <p:sldId id="329" r:id="rId18"/>
    <p:sldId id="339" r:id="rId19"/>
    <p:sldId id="340" r:id="rId20"/>
    <p:sldId id="384" r:id="rId21"/>
    <p:sldId id="385" r:id="rId22"/>
    <p:sldId id="386" r:id="rId23"/>
    <p:sldId id="388" r:id="rId24"/>
    <p:sldId id="390" r:id="rId25"/>
    <p:sldId id="303" r:id="rId26"/>
  </p:sldIdLst>
  <p:sldSz cx="12192000" cy="6858000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微软雅黑" panose="020B0503020204020204" pitchFamily="34" charset="-122"/>
      <p:regular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黑体" panose="02010609060101010101" charset="-122"/>
      <p:regular r:id="rId41"/>
    </p:embeddedFont>
  </p:embeddedFont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7F6E96"/>
    <a:srgbClr val="C3C3C3"/>
    <a:srgbClr val="1BB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372" y="-102"/>
      </p:cViewPr>
      <p:guideLst>
        <p:guide orient="horz" pos="2200"/>
        <p:guide orient="horz" pos="4088"/>
        <p:guide orient="horz" pos="217"/>
        <p:guide pos="3840"/>
        <p:guide pos="191"/>
        <p:guide pos="7431"/>
        <p:guide pos="1459"/>
        <p:guide pos="62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" Target="slides/slide1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3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B9EFF3A-BC9D-4688-B790-6C7FA313679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emf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矩形 29"/>
          <p:cNvSpPr/>
          <p:nvPr/>
        </p:nvSpPr>
        <p:spPr>
          <a:xfrm flipV="1">
            <a:off x="0" y="1690688"/>
            <a:ext cx="12192000" cy="3357562"/>
          </a:xfrm>
          <a:prstGeom prst="rect">
            <a:avLst/>
          </a:prstGeom>
          <a:solidFill>
            <a:srgbClr val="F24B00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51" name="矩形 14"/>
          <p:cNvSpPr/>
          <p:nvPr/>
        </p:nvSpPr>
        <p:spPr>
          <a:xfrm>
            <a:off x="1833563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F2F2F2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76" name="图片 2"/>
          <p:cNvPicPr>
            <a:picLocks noChangeAspect="1"/>
          </p:cNvPicPr>
          <p:nvPr/>
        </p:nvPicPr>
        <p:blipFill>
          <a:blip r:embed="rId1"/>
          <a:srcRect t="29478" b="10260"/>
          <a:stretch>
            <a:fillRect/>
          </a:stretch>
        </p:blipFill>
        <p:spPr>
          <a:xfrm>
            <a:off x="1833563" y="-15875"/>
            <a:ext cx="85248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矩形 9"/>
          <p:cNvSpPr/>
          <p:nvPr/>
        </p:nvSpPr>
        <p:spPr>
          <a:xfrm flipV="1">
            <a:off x="0" y="1749425"/>
            <a:ext cx="12192000" cy="3357563"/>
          </a:xfrm>
          <a:prstGeom prst="rect">
            <a:avLst/>
          </a:prstGeom>
          <a:solidFill>
            <a:srgbClr val="FF834B">
              <a:alpha val="79999"/>
            </a:srgbClr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54" name="文本框 31"/>
          <p:cNvSpPr/>
          <p:nvPr/>
        </p:nvSpPr>
        <p:spPr>
          <a:xfrm>
            <a:off x="1216025" y="2706688"/>
            <a:ext cx="9464675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 pitchFamily="34" charset="0"/>
              </a:rPr>
              <a:t>超星集团数字产品培训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Verdana" panose="020B0604030504040204" pitchFamily="34" charset="0"/>
            </a:endParaRPr>
          </a:p>
        </p:txBody>
      </p:sp>
      <p:pic>
        <p:nvPicPr>
          <p:cNvPr id="3079" name="medi847.m4a">
            <a:hlinkClick r:id="" action="ppaction://media"/>
          </p:cNvPr>
          <p:cNvPicPr>
            <a:picLocks noChangeAspect="1"/>
          </p:cNvPicPr>
          <p:nvPr>
            <a:wavAudioFile r:embed="rId2" name="media1.m4a"/>
          </p:nvPr>
        </p:nvPicPr>
        <p:blipFill>
          <a:blip r:embed="rId3"/>
          <a:stretch>
            <a:fillRect/>
          </a:stretch>
        </p:blipFill>
        <p:spPr>
          <a:xfrm>
            <a:off x="-1050925" y="-803275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evt" cmd="playFrom(0.0)">
                                      <p:cBhvr>
                                        <p:cTn id="19" dur="1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</p:childTnLst>
        </p:cTn>
      </p:par>
    </p:tnLst>
    <p:bldLst>
      <p:bldP spid="3074" grpId="0" bldLvl="0" animBg="1"/>
      <p:bldP spid="307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3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5604" name="矩形 4"/>
          <p:cNvSpPr/>
          <p:nvPr/>
        </p:nvSpPr>
        <p:spPr>
          <a:xfrm>
            <a:off x="7969250" y="956945"/>
            <a:ext cx="4221480" cy="762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5" name="文本框 7"/>
          <p:cNvSpPr/>
          <p:nvPr/>
        </p:nvSpPr>
        <p:spPr>
          <a:xfrm>
            <a:off x="9726930" y="496253"/>
            <a:ext cx="2463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资源获取</a:t>
            </a:r>
            <a:endParaRPr lang="zh-CN" altLang="en-US" sz="24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606" name="直接连接符 24"/>
          <p:cNvSpPr/>
          <p:nvPr/>
        </p:nvSpPr>
        <p:spPr>
          <a:xfrm>
            <a:off x="3454400" y="4275138"/>
            <a:ext cx="0" cy="1365250"/>
          </a:xfrm>
          <a:prstGeom prst="line">
            <a:avLst/>
          </a:prstGeom>
          <a:ln w="1270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5607" name="任意多边形 28"/>
          <p:cNvSpPr/>
          <p:nvPr/>
        </p:nvSpPr>
        <p:spPr>
          <a:xfrm>
            <a:off x="3355975" y="5640388"/>
            <a:ext cx="196850" cy="196850"/>
          </a:xfrm>
          <a:custGeom>
            <a:avLst/>
            <a:gdLst>
              <a:gd name="txL" fmla="*/ 0 w 464458"/>
              <a:gd name="txT" fmla="*/ 0 h 464458"/>
              <a:gd name="txR" fmla="*/ 464458 w 464458"/>
              <a:gd name="txB" fmla="*/ 464458 h 464458"/>
            </a:gdLst>
            <a:ahLst/>
            <a:cxnLst>
              <a:cxn ang="0">
                <a:pos x="41715" y="19554"/>
              </a:cxn>
              <a:cxn ang="0">
                <a:pos x="19554" y="41715"/>
              </a:cxn>
              <a:cxn ang="0">
                <a:pos x="41715" y="63876"/>
              </a:cxn>
              <a:cxn ang="0">
                <a:pos x="63876" y="41715"/>
              </a:cxn>
              <a:cxn ang="0">
                <a:pos x="41715" y="19554"/>
              </a:cxn>
              <a:cxn ang="0">
                <a:pos x="41715" y="0"/>
              </a:cxn>
              <a:cxn ang="0">
                <a:pos x="83430" y="41715"/>
              </a:cxn>
              <a:cxn ang="0">
                <a:pos x="41715" y="83430"/>
              </a:cxn>
              <a:cxn ang="0">
                <a:pos x="0" y="41715"/>
              </a:cxn>
              <a:cxn ang="0">
                <a:pos x="41715" y="0"/>
              </a:cxn>
            </a:cxnLst>
            <a:rect l="txL" t="txT" r="txR" b="txB"/>
            <a:pathLst>
              <a:path w="464458" h="464458">
                <a:moveTo>
                  <a:pt x="232229" y="108858"/>
                </a:moveTo>
                <a:cubicBezTo>
                  <a:pt x="164093" y="108858"/>
                  <a:pt x="108858" y="164093"/>
                  <a:pt x="108858" y="232229"/>
                </a:cubicBezTo>
                <a:cubicBezTo>
                  <a:pt x="108858" y="300365"/>
                  <a:pt x="164093" y="355600"/>
                  <a:pt x="232229" y="355600"/>
                </a:cubicBezTo>
                <a:cubicBezTo>
                  <a:pt x="300365" y="355600"/>
                  <a:pt x="355600" y="300365"/>
                  <a:pt x="355600" y="232229"/>
                </a:cubicBezTo>
                <a:cubicBezTo>
                  <a:pt x="355600" y="164093"/>
                  <a:pt x="300365" y="108858"/>
                  <a:pt x="232229" y="108858"/>
                </a:cubicBezTo>
                <a:close/>
                <a:moveTo>
                  <a:pt x="232229" y="0"/>
                </a:moveTo>
                <a:cubicBezTo>
                  <a:pt x="360486" y="0"/>
                  <a:pt x="464458" y="103972"/>
                  <a:pt x="464458" y="232229"/>
                </a:cubicBezTo>
                <a:cubicBezTo>
                  <a:pt x="464458" y="360486"/>
                  <a:pt x="360486" y="464458"/>
                  <a:pt x="232229" y="464458"/>
                </a:cubicBezTo>
                <a:cubicBezTo>
                  <a:pt x="103972" y="464458"/>
                  <a:pt x="0" y="360486"/>
                  <a:pt x="0" y="232229"/>
                </a:cubicBezTo>
                <a:cubicBezTo>
                  <a:pt x="0" y="103972"/>
                  <a:pt x="103972" y="0"/>
                  <a:pt x="232229" y="0"/>
                </a:cubicBezTo>
                <a:close/>
              </a:path>
            </a:pathLst>
          </a:custGeom>
          <a:solidFill>
            <a:srgbClr val="7F6E96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8" name="直接连接符 29"/>
          <p:cNvSpPr/>
          <p:nvPr/>
        </p:nvSpPr>
        <p:spPr>
          <a:xfrm>
            <a:off x="7023100" y="4275138"/>
            <a:ext cx="1588" cy="1365250"/>
          </a:xfrm>
          <a:prstGeom prst="line">
            <a:avLst/>
          </a:prstGeom>
          <a:ln w="1270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5609" name="任意多边形 30"/>
          <p:cNvSpPr/>
          <p:nvPr/>
        </p:nvSpPr>
        <p:spPr>
          <a:xfrm>
            <a:off x="6924675" y="5640388"/>
            <a:ext cx="196850" cy="196850"/>
          </a:xfrm>
          <a:custGeom>
            <a:avLst/>
            <a:gdLst>
              <a:gd name="txL" fmla="*/ 0 w 464458"/>
              <a:gd name="txT" fmla="*/ 0 h 464458"/>
              <a:gd name="txR" fmla="*/ 464458 w 464458"/>
              <a:gd name="txB" fmla="*/ 464458 h 464458"/>
            </a:gdLst>
            <a:ahLst/>
            <a:cxnLst>
              <a:cxn ang="0">
                <a:pos x="41715" y="19554"/>
              </a:cxn>
              <a:cxn ang="0">
                <a:pos x="19554" y="41715"/>
              </a:cxn>
              <a:cxn ang="0">
                <a:pos x="41715" y="63876"/>
              </a:cxn>
              <a:cxn ang="0">
                <a:pos x="63876" y="41715"/>
              </a:cxn>
              <a:cxn ang="0">
                <a:pos x="41715" y="19554"/>
              </a:cxn>
              <a:cxn ang="0">
                <a:pos x="41715" y="0"/>
              </a:cxn>
              <a:cxn ang="0">
                <a:pos x="83430" y="41715"/>
              </a:cxn>
              <a:cxn ang="0">
                <a:pos x="41715" y="83430"/>
              </a:cxn>
              <a:cxn ang="0">
                <a:pos x="0" y="41715"/>
              </a:cxn>
              <a:cxn ang="0">
                <a:pos x="41715" y="0"/>
              </a:cxn>
            </a:cxnLst>
            <a:rect l="txL" t="txT" r="txR" b="txB"/>
            <a:pathLst>
              <a:path w="464458" h="464458">
                <a:moveTo>
                  <a:pt x="232229" y="108858"/>
                </a:moveTo>
                <a:cubicBezTo>
                  <a:pt x="164093" y="108858"/>
                  <a:pt x="108858" y="164093"/>
                  <a:pt x="108858" y="232229"/>
                </a:cubicBezTo>
                <a:cubicBezTo>
                  <a:pt x="108858" y="300365"/>
                  <a:pt x="164093" y="355600"/>
                  <a:pt x="232229" y="355600"/>
                </a:cubicBezTo>
                <a:cubicBezTo>
                  <a:pt x="300365" y="355600"/>
                  <a:pt x="355600" y="300365"/>
                  <a:pt x="355600" y="232229"/>
                </a:cubicBezTo>
                <a:cubicBezTo>
                  <a:pt x="355600" y="164093"/>
                  <a:pt x="300365" y="108858"/>
                  <a:pt x="232229" y="108858"/>
                </a:cubicBezTo>
                <a:close/>
                <a:moveTo>
                  <a:pt x="232229" y="0"/>
                </a:moveTo>
                <a:cubicBezTo>
                  <a:pt x="360486" y="0"/>
                  <a:pt x="464458" y="103972"/>
                  <a:pt x="464458" y="232229"/>
                </a:cubicBezTo>
                <a:cubicBezTo>
                  <a:pt x="464458" y="360486"/>
                  <a:pt x="360486" y="464458"/>
                  <a:pt x="232229" y="464458"/>
                </a:cubicBezTo>
                <a:cubicBezTo>
                  <a:pt x="103972" y="464458"/>
                  <a:pt x="0" y="360486"/>
                  <a:pt x="0" y="232229"/>
                </a:cubicBezTo>
                <a:cubicBezTo>
                  <a:pt x="0" y="103972"/>
                  <a:pt x="103972" y="0"/>
                  <a:pt x="232229" y="0"/>
                </a:cubicBezTo>
                <a:close/>
              </a:path>
            </a:pathLst>
          </a:custGeom>
          <a:solidFill>
            <a:srgbClr val="7F6E96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0" name="直接连接符 31"/>
          <p:cNvSpPr/>
          <p:nvPr/>
        </p:nvSpPr>
        <p:spPr>
          <a:xfrm>
            <a:off x="5210175" y="1649413"/>
            <a:ext cx="0" cy="1365250"/>
          </a:xfrm>
          <a:prstGeom prst="line">
            <a:avLst/>
          </a:prstGeom>
          <a:ln w="1270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5611" name="任意多边形 32"/>
          <p:cNvSpPr/>
          <p:nvPr/>
        </p:nvSpPr>
        <p:spPr>
          <a:xfrm>
            <a:off x="5111750" y="1452563"/>
            <a:ext cx="196850" cy="196850"/>
          </a:xfrm>
          <a:custGeom>
            <a:avLst/>
            <a:gdLst>
              <a:gd name="txL" fmla="*/ 0 w 464458"/>
              <a:gd name="txT" fmla="*/ 0 h 464458"/>
              <a:gd name="txR" fmla="*/ 464458 w 464458"/>
              <a:gd name="txB" fmla="*/ 464458 h 464458"/>
            </a:gdLst>
            <a:ahLst/>
            <a:cxnLst>
              <a:cxn ang="0">
                <a:pos x="41715" y="19554"/>
              </a:cxn>
              <a:cxn ang="0">
                <a:pos x="19554" y="41715"/>
              </a:cxn>
              <a:cxn ang="0">
                <a:pos x="41715" y="63876"/>
              </a:cxn>
              <a:cxn ang="0">
                <a:pos x="63876" y="41715"/>
              </a:cxn>
              <a:cxn ang="0">
                <a:pos x="41715" y="19554"/>
              </a:cxn>
              <a:cxn ang="0">
                <a:pos x="41715" y="0"/>
              </a:cxn>
              <a:cxn ang="0">
                <a:pos x="83430" y="41715"/>
              </a:cxn>
              <a:cxn ang="0">
                <a:pos x="41715" y="83430"/>
              </a:cxn>
              <a:cxn ang="0">
                <a:pos x="0" y="41715"/>
              </a:cxn>
              <a:cxn ang="0">
                <a:pos x="41715" y="0"/>
              </a:cxn>
            </a:cxnLst>
            <a:rect l="txL" t="txT" r="txR" b="txB"/>
            <a:pathLst>
              <a:path w="464458" h="464458">
                <a:moveTo>
                  <a:pt x="232229" y="108858"/>
                </a:moveTo>
                <a:cubicBezTo>
                  <a:pt x="164093" y="108858"/>
                  <a:pt x="108858" y="164093"/>
                  <a:pt x="108858" y="232229"/>
                </a:cubicBezTo>
                <a:cubicBezTo>
                  <a:pt x="108858" y="300365"/>
                  <a:pt x="164093" y="355600"/>
                  <a:pt x="232229" y="355600"/>
                </a:cubicBezTo>
                <a:cubicBezTo>
                  <a:pt x="300365" y="355600"/>
                  <a:pt x="355600" y="300365"/>
                  <a:pt x="355600" y="232229"/>
                </a:cubicBezTo>
                <a:cubicBezTo>
                  <a:pt x="355600" y="164093"/>
                  <a:pt x="300365" y="108858"/>
                  <a:pt x="232229" y="108858"/>
                </a:cubicBezTo>
                <a:close/>
                <a:moveTo>
                  <a:pt x="232229" y="0"/>
                </a:moveTo>
                <a:cubicBezTo>
                  <a:pt x="360486" y="0"/>
                  <a:pt x="464458" y="103972"/>
                  <a:pt x="464458" y="232229"/>
                </a:cubicBezTo>
                <a:cubicBezTo>
                  <a:pt x="464458" y="360486"/>
                  <a:pt x="360486" y="464458"/>
                  <a:pt x="232229" y="464458"/>
                </a:cubicBezTo>
                <a:cubicBezTo>
                  <a:pt x="103972" y="464458"/>
                  <a:pt x="0" y="360486"/>
                  <a:pt x="0" y="232229"/>
                </a:cubicBezTo>
                <a:cubicBezTo>
                  <a:pt x="0" y="103972"/>
                  <a:pt x="103972" y="0"/>
                  <a:pt x="232229" y="0"/>
                </a:cubicBezTo>
                <a:close/>
              </a:path>
            </a:pathLst>
          </a:custGeom>
          <a:solidFill>
            <a:srgbClr val="7F6E96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2" name="直接连接符 33"/>
          <p:cNvSpPr/>
          <p:nvPr/>
        </p:nvSpPr>
        <p:spPr>
          <a:xfrm>
            <a:off x="8783638" y="1649413"/>
            <a:ext cx="0" cy="1365250"/>
          </a:xfrm>
          <a:prstGeom prst="line">
            <a:avLst/>
          </a:prstGeom>
          <a:ln w="1270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5613" name="任意多边形 34"/>
          <p:cNvSpPr/>
          <p:nvPr/>
        </p:nvSpPr>
        <p:spPr>
          <a:xfrm>
            <a:off x="8685213" y="1452563"/>
            <a:ext cx="196850" cy="196850"/>
          </a:xfrm>
          <a:custGeom>
            <a:avLst/>
            <a:gdLst>
              <a:gd name="txL" fmla="*/ 0 w 464458"/>
              <a:gd name="txT" fmla="*/ 0 h 464458"/>
              <a:gd name="txR" fmla="*/ 464458 w 464458"/>
              <a:gd name="txB" fmla="*/ 464458 h 464458"/>
            </a:gdLst>
            <a:ahLst/>
            <a:cxnLst>
              <a:cxn ang="0">
                <a:pos x="41715" y="19554"/>
              </a:cxn>
              <a:cxn ang="0">
                <a:pos x="19554" y="41715"/>
              </a:cxn>
              <a:cxn ang="0">
                <a:pos x="41715" y="63876"/>
              </a:cxn>
              <a:cxn ang="0">
                <a:pos x="63876" y="41715"/>
              </a:cxn>
              <a:cxn ang="0">
                <a:pos x="41715" y="19554"/>
              </a:cxn>
              <a:cxn ang="0">
                <a:pos x="41715" y="0"/>
              </a:cxn>
              <a:cxn ang="0">
                <a:pos x="83430" y="41715"/>
              </a:cxn>
              <a:cxn ang="0">
                <a:pos x="41715" y="83430"/>
              </a:cxn>
              <a:cxn ang="0">
                <a:pos x="0" y="41715"/>
              </a:cxn>
              <a:cxn ang="0">
                <a:pos x="41715" y="0"/>
              </a:cxn>
            </a:cxnLst>
            <a:rect l="txL" t="txT" r="txR" b="txB"/>
            <a:pathLst>
              <a:path w="464458" h="464458">
                <a:moveTo>
                  <a:pt x="232229" y="108858"/>
                </a:moveTo>
                <a:cubicBezTo>
                  <a:pt x="164093" y="108858"/>
                  <a:pt x="108858" y="164093"/>
                  <a:pt x="108858" y="232229"/>
                </a:cubicBezTo>
                <a:cubicBezTo>
                  <a:pt x="108858" y="300365"/>
                  <a:pt x="164093" y="355600"/>
                  <a:pt x="232229" y="355600"/>
                </a:cubicBezTo>
                <a:cubicBezTo>
                  <a:pt x="300365" y="355600"/>
                  <a:pt x="355600" y="300365"/>
                  <a:pt x="355600" y="232229"/>
                </a:cubicBezTo>
                <a:cubicBezTo>
                  <a:pt x="355600" y="164093"/>
                  <a:pt x="300365" y="108858"/>
                  <a:pt x="232229" y="108858"/>
                </a:cubicBezTo>
                <a:close/>
                <a:moveTo>
                  <a:pt x="232229" y="0"/>
                </a:moveTo>
                <a:cubicBezTo>
                  <a:pt x="360486" y="0"/>
                  <a:pt x="464458" y="103972"/>
                  <a:pt x="464458" y="232229"/>
                </a:cubicBezTo>
                <a:cubicBezTo>
                  <a:pt x="464458" y="360486"/>
                  <a:pt x="360486" y="464458"/>
                  <a:pt x="232229" y="464458"/>
                </a:cubicBezTo>
                <a:cubicBezTo>
                  <a:pt x="103972" y="464458"/>
                  <a:pt x="0" y="360486"/>
                  <a:pt x="0" y="232229"/>
                </a:cubicBezTo>
                <a:cubicBezTo>
                  <a:pt x="0" y="103972"/>
                  <a:pt x="103972" y="0"/>
                  <a:pt x="232229" y="0"/>
                </a:cubicBezTo>
                <a:close/>
              </a:path>
            </a:pathLst>
          </a:custGeom>
          <a:solidFill>
            <a:srgbClr val="7F6E96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4" name="文本框 35"/>
          <p:cNvSpPr/>
          <p:nvPr/>
        </p:nvSpPr>
        <p:spPr>
          <a:xfrm>
            <a:off x="2811463" y="1314450"/>
            <a:ext cx="228123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本馆纸质图书</a:t>
            </a:r>
            <a:endParaRPr lang="zh-CN" altLang="en-US" sz="24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15" name="文本框 36"/>
          <p:cNvSpPr/>
          <p:nvPr/>
        </p:nvSpPr>
        <p:spPr>
          <a:xfrm>
            <a:off x="6403975" y="1314450"/>
            <a:ext cx="26022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本馆电子书资源</a:t>
            </a:r>
            <a:endParaRPr lang="zh-CN" altLang="en-US" sz="24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16" name="文本框 37"/>
          <p:cNvSpPr/>
          <p:nvPr/>
        </p:nvSpPr>
        <p:spPr>
          <a:xfrm>
            <a:off x="7123113" y="5062538"/>
            <a:ext cx="22796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相似文档</a:t>
            </a:r>
            <a:endParaRPr lang="zh-CN" altLang="en-US" sz="24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17" name="文本框 38"/>
          <p:cNvSpPr/>
          <p:nvPr/>
        </p:nvSpPr>
        <p:spPr>
          <a:xfrm>
            <a:off x="3557588" y="5062538"/>
            <a:ext cx="22796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文献传递</a:t>
            </a:r>
            <a:endParaRPr lang="zh-CN" altLang="en-US" sz="24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618" name="组合 12"/>
          <p:cNvGrpSpPr/>
          <p:nvPr/>
        </p:nvGrpSpPr>
        <p:grpSpPr>
          <a:xfrm>
            <a:off x="2465388" y="2632075"/>
            <a:ext cx="1987550" cy="1987550"/>
            <a:chOff x="0" y="0"/>
            <a:chExt cx="1987614" cy="1987614"/>
          </a:xfrm>
        </p:grpSpPr>
        <p:sp>
          <p:nvSpPr>
            <p:cNvPr id="24604" name="椭圆 1"/>
            <p:cNvSpPr/>
            <p:nvPr/>
          </p:nvSpPr>
          <p:spPr>
            <a:xfrm>
              <a:off x="0" y="0"/>
              <a:ext cx="1987614" cy="1987614"/>
            </a:xfrm>
            <a:prstGeom prst="ellipse">
              <a:avLst/>
            </a:prstGeom>
            <a:solidFill>
              <a:srgbClr val="7F6E96"/>
            </a:solidFill>
            <a:ln w="38100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pic>
          <p:nvPicPr>
            <p:cNvPr id="24605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7668" y="382171"/>
              <a:ext cx="652278" cy="11205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621" name="组合 13"/>
          <p:cNvGrpSpPr/>
          <p:nvPr/>
        </p:nvGrpSpPr>
        <p:grpSpPr>
          <a:xfrm>
            <a:off x="4222750" y="2632075"/>
            <a:ext cx="1987550" cy="1987550"/>
            <a:chOff x="0" y="0"/>
            <a:chExt cx="1987614" cy="1987614"/>
          </a:xfrm>
        </p:grpSpPr>
        <p:sp>
          <p:nvSpPr>
            <p:cNvPr id="24602" name="椭圆 8"/>
            <p:cNvSpPr/>
            <p:nvPr/>
          </p:nvSpPr>
          <p:spPr>
            <a:xfrm>
              <a:off x="0" y="0"/>
              <a:ext cx="1987614" cy="1987614"/>
            </a:xfrm>
            <a:prstGeom prst="ellipse">
              <a:avLst/>
            </a:prstGeom>
            <a:solidFill>
              <a:srgbClr val="7F6E96"/>
            </a:solidFill>
            <a:ln w="38100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pic>
          <p:nvPicPr>
            <p:cNvPr id="24603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775" y="427688"/>
              <a:ext cx="1116064" cy="113223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624" name="组合 14"/>
          <p:cNvGrpSpPr/>
          <p:nvPr/>
        </p:nvGrpSpPr>
        <p:grpSpPr>
          <a:xfrm>
            <a:off x="5981700" y="2632075"/>
            <a:ext cx="1987550" cy="1987550"/>
            <a:chOff x="0" y="0"/>
            <a:chExt cx="1987614" cy="1987614"/>
          </a:xfrm>
        </p:grpSpPr>
        <p:sp>
          <p:nvSpPr>
            <p:cNvPr id="24600" name="椭圆 9"/>
            <p:cNvSpPr/>
            <p:nvPr/>
          </p:nvSpPr>
          <p:spPr>
            <a:xfrm>
              <a:off x="0" y="0"/>
              <a:ext cx="1987614" cy="1987614"/>
            </a:xfrm>
            <a:prstGeom prst="ellipse">
              <a:avLst/>
            </a:prstGeom>
            <a:solidFill>
              <a:srgbClr val="7F6E96"/>
            </a:solidFill>
            <a:ln w="38100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pic>
          <p:nvPicPr>
            <p:cNvPr id="24601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241" y="470241"/>
              <a:ext cx="1047132" cy="104713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627" name="组合 15"/>
          <p:cNvGrpSpPr/>
          <p:nvPr/>
        </p:nvGrpSpPr>
        <p:grpSpPr>
          <a:xfrm>
            <a:off x="7739063" y="2632075"/>
            <a:ext cx="1987550" cy="1987550"/>
            <a:chOff x="0" y="0"/>
            <a:chExt cx="1987614" cy="1987614"/>
          </a:xfrm>
        </p:grpSpPr>
        <p:sp>
          <p:nvSpPr>
            <p:cNvPr id="24598" name="椭圆 10"/>
            <p:cNvSpPr/>
            <p:nvPr/>
          </p:nvSpPr>
          <p:spPr>
            <a:xfrm>
              <a:off x="0" y="0"/>
              <a:ext cx="1987614" cy="1987614"/>
            </a:xfrm>
            <a:prstGeom prst="ellipse">
              <a:avLst/>
            </a:prstGeom>
            <a:solidFill>
              <a:srgbClr val="7F6E96"/>
            </a:solidFill>
            <a:ln w="38100" cap="flat" cmpd="sng">
              <a:solidFill>
                <a:schemeClr val="bg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pic>
          <p:nvPicPr>
            <p:cNvPr id="24599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540" y="440858"/>
              <a:ext cx="1170407" cy="100320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35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4" dur="35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8" dur="35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2" dur="35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36" dur="25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0" dur="1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3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47" dur="25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1" dur="1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55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59" dur="25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3" dur="1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70" dur="25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4" dur="1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7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ldLvl="0" animBg="1"/>
      <p:bldP spid="25605" grpId="0" bldLvl="0"/>
      <p:bldP spid="25614" grpId="0" bldLvl="0"/>
      <p:bldP spid="25615" grpId="0" bldLvl="0"/>
      <p:bldP spid="25616" grpId="0" bldLvl="0"/>
      <p:bldP spid="25617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矩形 5"/>
          <p:cNvSpPr/>
          <p:nvPr/>
        </p:nvSpPr>
        <p:spPr>
          <a:xfrm flipV="1">
            <a:off x="1833563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1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2532" name="矩形 4"/>
          <p:cNvSpPr/>
          <p:nvPr/>
        </p:nvSpPr>
        <p:spPr>
          <a:xfrm>
            <a:off x="4330700" y="638175"/>
            <a:ext cx="1798638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533" name="文本框 7"/>
          <p:cNvSpPr/>
          <p:nvPr/>
        </p:nvSpPr>
        <p:spPr>
          <a:xfrm>
            <a:off x="3997325" y="163513"/>
            <a:ext cx="24638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文献传递</a:t>
            </a:r>
            <a:endParaRPr lang="zh-CN" altLang="en-US" sz="20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QQ截图201710191653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315" y="965835"/>
            <a:ext cx="9362440" cy="54317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47940" y="2365375"/>
            <a:ext cx="1101725" cy="368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4" name="图片 3" descr="QQ截图201710191704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0" y="638175"/>
            <a:ext cx="8166735" cy="5828665"/>
          </a:xfrm>
          <a:prstGeom prst="rect">
            <a:avLst/>
          </a:prstGeom>
        </p:spPr>
      </p:pic>
      <p:pic>
        <p:nvPicPr>
          <p:cNvPr id="6" name="图片 5" descr="QQ截图201710191705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" y="1794510"/>
            <a:ext cx="11549380" cy="4262120"/>
          </a:xfrm>
          <a:prstGeom prst="rect">
            <a:avLst/>
          </a:prstGeom>
        </p:spPr>
      </p:pic>
      <p:pic>
        <p:nvPicPr>
          <p:cNvPr id="7" name="图片 6" descr="QQ截图201710191705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965" y="440055"/>
            <a:ext cx="6733540" cy="57238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ldLvl="0" animBg="1"/>
      <p:bldP spid="22533" grpId="0" bldLvl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矩形 5"/>
          <p:cNvSpPr/>
          <p:nvPr/>
        </p:nvSpPr>
        <p:spPr>
          <a:xfrm flipV="1">
            <a:off x="1833563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579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4580" name="矩形 4"/>
          <p:cNvSpPr/>
          <p:nvPr/>
        </p:nvSpPr>
        <p:spPr>
          <a:xfrm>
            <a:off x="6130925" y="638175"/>
            <a:ext cx="1798638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581" name="文本框 7"/>
          <p:cNvSpPr/>
          <p:nvPr/>
        </p:nvSpPr>
        <p:spPr>
          <a:xfrm>
            <a:off x="5797550" y="163513"/>
            <a:ext cx="24638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碎片化阅读</a:t>
            </a:r>
            <a:endParaRPr lang="zh-CN" altLang="en-US" sz="20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65" name="矩形 11"/>
          <p:cNvSpPr/>
          <p:nvPr/>
        </p:nvSpPr>
        <p:spPr>
          <a:xfrm>
            <a:off x="0" y="1143000"/>
            <a:ext cx="1833563" cy="3402013"/>
          </a:xfrm>
          <a:prstGeom prst="rect">
            <a:avLst/>
          </a:prstGeom>
          <a:solidFill>
            <a:srgbClr val="FBFBFB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" name="图片 1" descr="QQ截图201710191712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" y="863600"/>
            <a:ext cx="10897235" cy="55587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79625" y="1034415"/>
            <a:ext cx="336550" cy="368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ldLvl="0" animBg="1"/>
      <p:bldP spid="24581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7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6628" name="矩形 4"/>
          <p:cNvSpPr/>
          <p:nvPr/>
        </p:nvSpPr>
        <p:spPr>
          <a:xfrm>
            <a:off x="7927975" y="638175"/>
            <a:ext cx="1798638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6629" name="文本框 7"/>
          <p:cNvSpPr/>
          <p:nvPr/>
        </p:nvSpPr>
        <p:spPr>
          <a:xfrm>
            <a:off x="7594600" y="163513"/>
            <a:ext cx="24638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按需获取资源</a:t>
            </a:r>
            <a:endParaRPr lang="zh-CN" altLang="en-US" sz="20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QQ截图201710191714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827405"/>
            <a:ext cx="10825480" cy="5599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18225" y="1102995"/>
            <a:ext cx="535305" cy="3683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50900" y="2357755"/>
            <a:ext cx="1290320" cy="4069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vert="eaVert"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ldLvl="0" animBg="1"/>
      <p:bldP spid="26629" grpId="0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27" name="组合 8"/>
          <p:cNvGrpSpPr/>
          <p:nvPr/>
        </p:nvGrpSpPr>
        <p:grpSpPr>
          <a:xfrm>
            <a:off x="1524000" y="-15875"/>
            <a:ext cx="5283200" cy="519113"/>
            <a:chOff x="0" y="0"/>
            <a:chExt cx="5283203" cy="889008"/>
          </a:xfrm>
        </p:grpSpPr>
        <p:sp>
          <p:nvSpPr>
            <p:cNvPr id="26628" name="矩形 4"/>
            <p:cNvSpPr/>
            <p:nvPr/>
          </p:nvSpPr>
          <p:spPr>
            <a:xfrm>
              <a:off x="0" y="16399"/>
              <a:ext cx="4673603" cy="872609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txBody>
            <a:bodyPr anchor="ctr"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629" name="直角三角形 7"/>
            <p:cNvSpPr/>
            <p:nvPr/>
          </p:nvSpPr>
          <p:spPr>
            <a:xfrm flipV="1">
              <a:off x="4673603" y="0"/>
              <a:ext cx="609600" cy="889004"/>
            </a:xfrm>
            <a:prstGeom prst="rtTriangle">
              <a:avLst/>
            </a:prstGeom>
            <a:solidFill>
              <a:srgbClr val="FFC000"/>
            </a:solidFill>
            <a:ln w="12700">
              <a:noFill/>
            </a:ln>
          </p:spPr>
          <p:txBody>
            <a:bodyPr anchor="ctr"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26631" name="组合 14"/>
          <p:cNvGrpSpPr/>
          <p:nvPr/>
        </p:nvGrpSpPr>
        <p:grpSpPr>
          <a:xfrm>
            <a:off x="1524000" y="0"/>
            <a:ext cx="1155700" cy="1003300"/>
            <a:chOff x="0" y="0"/>
            <a:chExt cx="1155703" cy="1003301"/>
          </a:xfrm>
        </p:grpSpPr>
        <p:sp>
          <p:nvSpPr>
            <p:cNvPr id="26632" name="等腰三角形 3"/>
            <p:cNvSpPr/>
            <p:nvPr/>
          </p:nvSpPr>
          <p:spPr>
            <a:xfrm rot="10800000">
              <a:off x="0" y="0"/>
              <a:ext cx="1155703" cy="1003301"/>
            </a:xfrm>
            <a:prstGeom prst="triangle">
              <a:avLst>
                <a:gd name="adj" fmla="val 100000"/>
              </a:avLst>
            </a:prstGeom>
            <a:solidFill>
              <a:srgbClr val="262626"/>
            </a:solidFill>
            <a:ln w="12700">
              <a:noFill/>
            </a:ln>
          </p:spPr>
          <p:txBody>
            <a:bodyPr anchor="ctr"/>
            <a:p>
              <a:pPr algn="ctr"/>
              <a:endParaRPr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633" name="文本框 5"/>
            <p:cNvSpPr/>
            <p:nvPr/>
          </p:nvSpPr>
          <p:spPr>
            <a:xfrm>
              <a:off x="77393" y="12863"/>
              <a:ext cx="495936" cy="70675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40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3</a:t>
              </a:r>
              <a:endParaRPr lang="en-US" altLang="zh-CN" sz="4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aphicFrame>
        <p:nvGraphicFramePr>
          <p:cNvPr id="4" name="表格 3"/>
          <p:cNvGraphicFramePr/>
          <p:nvPr/>
        </p:nvGraphicFramePr>
        <p:xfrm>
          <a:off x="8890" y="12700"/>
          <a:ext cx="12128500" cy="684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4250"/>
                <a:gridCol w="6064250"/>
              </a:tblGrid>
              <a:tr h="342265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42265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2251710" y="1141730"/>
            <a:ext cx="3592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中文图书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540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89700" y="1141730"/>
            <a:ext cx="3712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图书试读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32965" y="4599940"/>
            <a:ext cx="3710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知识全文</a:t>
            </a:r>
            <a:r>
              <a:rPr lang="en-US" altLang="zh-CN" sz="3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140</a:t>
            </a:r>
            <a:r>
              <a:rPr lang="zh-CN" altLang="en-US" sz="3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sz="3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89700" y="4599940"/>
            <a:ext cx="3724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文献传递</a:t>
            </a: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280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10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0.44792 1.85185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59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9460" name="矩形 4"/>
          <p:cNvSpPr/>
          <p:nvPr/>
        </p:nvSpPr>
        <p:spPr>
          <a:xfrm>
            <a:off x="24765" y="1150620"/>
            <a:ext cx="4321810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1" name="六边形 1"/>
          <p:cNvSpPr/>
          <p:nvPr/>
        </p:nvSpPr>
        <p:spPr>
          <a:xfrm rot="5400000">
            <a:off x="2541588" y="1784350"/>
            <a:ext cx="1746250" cy="1504950"/>
          </a:xfrm>
          <a:prstGeom prst="hexagon">
            <a:avLst>
              <a:gd name="adj" fmla="val 24995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2" name="六边形 7"/>
          <p:cNvSpPr/>
          <p:nvPr/>
        </p:nvSpPr>
        <p:spPr>
          <a:xfrm rot="5400000">
            <a:off x="4225925" y="3929063"/>
            <a:ext cx="1746250" cy="1504950"/>
          </a:xfrm>
          <a:prstGeom prst="hexagon">
            <a:avLst>
              <a:gd name="adj" fmla="val 24995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3" name="六边形 8"/>
          <p:cNvSpPr/>
          <p:nvPr/>
        </p:nvSpPr>
        <p:spPr>
          <a:xfrm rot="5400000">
            <a:off x="6124575" y="1784350"/>
            <a:ext cx="1746250" cy="1504950"/>
          </a:xfrm>
          <a:prstGeom prst="hexagon">
            <a:avLst>
              <a:gd name="adj" fmla="val 24995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4" name="六边形 9"/>
          <p:cNvSpPr/>
          <p:nvPr/>
        </p:nvSpPr>
        <p:spPr>
          <a:xfrm rot="5400000">
            <a:off x="7856538" y="3927475"/>
            <a:ext cx="1746250" cy="1506538"/>
          </a:xfrm>
          <a:prstGeom prst="hexagon">
            <a:avLst>
              <a:gd name="adj" fmla="val 24969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9465" name="组合 2"/>
          <p:cNvGrpSpPr/>
          <p:nvPr/>
        </p:nvGrpSpPr>
        <p:grpSpPr>
          <a:xfrm>
            <a:off x="4346565" y="2306320"/>
            <a:ext cx="1647835" cy="460375"/>
            <a:chOff x="107908" y="0"/>
            <a:chExt cx="1647349" cy="460376"/>
          </a:xfrm>
        </p:grpSpPr>
        <p:sp>
          <p:nvSpPr>
            <p:cNvPr id="18455" name="直接连接符 11"/>
            <p:cNvSpPr/>
            <p:nvPr/>
          </p:nvSpPr>
          <p:spPr>
            <a:xfrm flipH="1">
              <a:off x="107908" y="397683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  <p:sp>
          <p:nvSpPr>
            <p:cNvPr id="18456" name="文本框 14"/>
            <p:cNvSpPr/>
            <p:nvPr/>
          </p:nvSpPr>
          <p:spPr>
            <a:xfrm>
              <a:off x="150101" y="0"/>
              <a:ext cx="1605156" cy="46037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登录方式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469" name="组合 3"/>
          <p:cNvGrpSpPr/>
          <p:nvPr/>
        </p:nvGrpSpPr>
        <p:grpSpPr>
          <a:xfrm>
            <a:off x="7976110" y="2243138"/>
            <a:ext cx="1653030" cy="460375"/>
            <a:chOff x="102730" y="0"/>
            <a:chExt cx="1652781" cy="460170"/>
          </a:xfrm>
        </p:grpSpPr>
        <p:sp>
          <p:nvSpPr>
            <p:cNvPr id="18452" name="文本框 15"/>
            <p:cNvSpPr/>
            <p:nvPr/>
          </p:nvSpPr>
          <p:spPr>
            <a:xfrm>
              <a:off x="150355" y="0"/>
              <a:ext cx="1605156" cy="46017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资源介绍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53" name="直接连接符 34"/>
            <p:cNvSpPr/>
            <p:nvPr/>
          </p:nvSpPr>
          <p:spPr>
            <a:xfrm flipH="1">
              <a:off x="102730" y="400110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grpSp>
        <p:nvGrpSpPr>
          <p:cNvPr id="19473" name="组合 10"/>
          <p:cNvGrpSpPr/>
          <p:nvPr/>
        </p:nvGrpSpPr>
        <p:grpSpPr>
          <a:xfrm>
            <a:off x="2570758" y="4450080"/>
            <a:ext cx="1689140" cy="460375"/>
            <a:chOff x="69796" y="0"/>
            <a:chExt cx="1688801" cy="460703"/>
          </a:xfrm>
        </p:grpSpPr>
        <p:sp>
          <p:nvSpPr>
            <p:cNvPr id="18449" name="文本框 16"/>
            <p:cNvSpPr/>
            <p:nvPr/>
          </p:nvSpPr>
          <p:spPr>
            <a:xfrm>
              <a:off x="153441" y="0"/>
              <a:ext cx="1605156" cy="4607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检索方式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50" name="直接连接符 35"/>
            <p:cNvSpPr/>
            <p:nvPr/>
          </p:nvSpPr>
          <p:spPr>
            <a:xfrm flipH="1">
              <a:off x="69796" y="400110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grpSp>
        <p:nvGrpSpPr>
          <p:cNvPr id="19477" name="组合 6"/>
          <p:cNvGrpSpPr/>
          <p:nvPr/>
        </p:nvGrpSpPr>
        <p:grpSpPr>
          <a:xfrm>
            <a:off x="6365989" y="4389755"/>
            <a:ext cx="1657871" cy="460375"/>
            <a:chOff x="102730" y="0"/>
            <a:chExt cx="1658913" cy="460703"/>
          </a:xfrm>
        </p:grpSpPr>
        <p:sp>
          <p:nvSpPr>
            <p:cNvPr id="18446" name="文本框 17"/>
            <p:cNvSpPr/>
            <p:nvPr/>
          </p:nvSpPr>
          <p:spPr>
            <a:xfrm>
              <a:off x="156487" y="0"/>
              <a:ext cx="1605156" cy="4607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47" name="直接连接符 36"/>
            <p:cNvSpPr/>
            <p:nvPr/>
          </p:nvSpPr>
          <p:spPr>
            <a:xfrm flipH="1">
              <a:off x="102730" y="400110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sp>
        <p:nvSpPr>
          <p:cNvPr id="19481" name="文本框 21"/>
          <p:cNvSpPr/>
          <p:nvPr/>
        </p:nvSpPr>
        <p:spPr>
          <a:xfrm>
            <a:off x="24765" y="374015"/>
            <a:ext cx="36106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百链</a:t>
            </a:r>
            <a:endParaRPr lang="zh-CN" altLang="en-US" sz="40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3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9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ldLvl="0" animBg="1"/>
      <p:bldP spid="19461" grpId="0" bldLvl="0" animBg="1"/>
      <p:bldP spid="19462" grpId="0" bldLvl="0" animBg="1"/>
      <p:bldP spid="19463" grpId="0" bldLvl="0" animBg="1"/>
      <p:bldP spid="19464" grpId="0" bldLvl="0" animBg="1"/>
      <p:bldP spid="19481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483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0484" name="矩形 4"/>
          <p:cNvSpPr/>
          <p:nvPr/>
        </p:nvSpPr>
        <p:spPr>
          <a:xfrm flipV="1">
            <a:off x="8501380" y="694055"/>
            <a:ext cx="3679825" cy="762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485" name="任意多边形 8"/>
          <p:cNvSpPr/>
          <p:nvPr/>
        </p:nvSpPr>
        <p:spPr>
          <a:xfrm>
            <a:off x="1833563" y="4654550"/>
            <a:ext cx="8524875" cy="1835150"/>
          </a:xfrm>
          <a:custGeom>
            <a:avLst/>
            <a:gdLst>
              <a:gd name="txL" fmla="*/ 0 w 8524424"/>
              <a:gd name="txT" fmla="*/ 0 h 1836057"/>
              <a:gd name="txR" fmla="*/ 8524424 w 8524424"/>
              <a:gd name="txB" fmla="*/ 1836057 h 1836057"/>
            </a:gdLst>
            <a:ahLst/>
            <a:cxnLst>
              <a:cxn ang="0">
                <a:pos x="0" y="0"/>
              </a:cxn>
              <a:cxn ang="0">
                <a:pos x="5521640" y="0"/>
              </a:cxn>
              <a:cxn ang="0">
                <a:pos x="5687064" y="235850"/>
              </a:cxn>
              <a:cxn ang="0">
                <a:pos x="5852489" y="0"/>
              </a:cxn>
              <a:cxn ang="0">
                <a:pos x="8525326" y="0"/>
              </a:cxn>
              <a:cxn ang="0">
                <a:pos x="8525326" y="1834243"/>
              </a:cxn>
              <a:cxn ang="0">
                <a:pos x="0" y="1834243"/>
              </a:cxn>
            </a:cxnLst>
            <a:rect l="txL" t="txT" r="txR" b="txB"/>
            <a:pathLst>
              <a:path w="8524424" h="1836057">
                <a:moveTo>
                  <a:pt x="0" y="0"/>
                </a:moveTo>
                <a:lnTo>
                  <a:pt x="5521056" y="0"/>
                </a:lnTo>
                <a:lnTo>
                  <a:pt x="5686462" y="236084"/>
                </a:lnTo>
                <a:lnTo>
                  <a:pt x="5851869" y="0"/>
                </a:lnTo>
                <a:lnTo>
                  <a:pt x="8524424" y="0"/>
                </a:lnTo>
                <a:lnTo>
                  <a:pt x="8524424" y="1836057"/>
                </a:lnTo>
                <a:lnTo>
                  <a:pt x="0" y="1836057"/>
                </a:lnTo>
                <a:lnTo>
                  <a:pt x="0" y="0"/>
                </a:lnTo>
                <a:close/>
              </a:path>
            </a:pathLst>
          </a:custGeom>
          <a:solidFill>
            <a:srgbClr val="7F6E96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3" name="直接连接符 13"/>
          <p:cNvSpPr/>
          <p:nvPr/>
        </p:nvSpPr>
        <p:spPr>
          <a:xfrm>
            <a:off x="3506470" y="5157153"/>
            <a:ext cx="0" cy="830262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</p:sp>
      <p:grpSp>
        <p:nvGrpSpPr>
          <p:cNvPr id="20488" name="组合 7"/>
          <p:cNvGrpSpPr/>
          <p:nvPr/>
        </p:nvGrpSpPr>
        <p:grpSpPr>
          <a:xfrm>
            <a:off x="2068195" y="4741228"/>
            <a:ext cx="1438275" cy="1436687"/>
            <a:chOff x="0" y="0"/>
            <a:chExt cx="1437488" cy="1436994"/>
          </a:xfrm>
        </p:grpSpPr>
        <p:pic>
          <p:nvPicPr>
            <p:cNvPr id="19481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437488" cy="143699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82" name="椭圆 15"/>
            <p:cNvSpPr/>
            <p:nvPr/>
          </p:nvSpPr>
          <p:spPr>
            <a:xfrm>
              <a:off x="47182" y="46936"/>
              <a:ext cx="1343124" cy="1343123"/>
            </a:xfrm>
            <a:prstGeom prst="ellipse">
              <a:avLst/>
            </a:prstGeom>
            <a:noFill/>
            <a:ln w="12700" cap="flat" cmpd="sng">
              <a:solidFill>
                <a:schemeClr val="bg1"/>
              </a:solidFill>
              <a:prstDash val="lgDash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20498" name="组合 3"/>
          <p:cNvGrpSpPr/>
          <p:nvPr/>
        </p:nvGrpSpPr>
        <p:grpSpPr>
          <a:xfrm>
            <a:off x="738505" y="1503045"/>
            <a:ext cx="11092815" cy="2333625"/>
            <a:chOff x="-41919" y="87624"/>
            <a:chExt cx="4857349" cy="470668"/>
          </a:xfrm>
        </p:grpSpPr>
        <p:pic>
          <p:nvPicPr>
            <p:cNvPr id="1947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1919" y="87624"/>
              <a:ext cx="499194" cy="4706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5" name="文本框 30"/>
            <p:cNvSpPr/>
            <p:nvPr/>
          </p:nvSpPr>
          <p:spPr>
            <a:xfrm>
              <a:off x="685809" y="219141"/>
              <a:ext cx="4129621" cy="2790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r>
                <a:rPr lang="zh-CN" altLang="en-US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、地址栏输入：</a:t>
              </a:r>
              <a:r>
                <a:rPr lang="en-US" altLang="zh-CN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www.blyun.com</a:t>
              </a:r>
              <a:endParaRPr lang="en-US" altLang="zh-CN" sz="28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r>
                <a:rPr lang="zh-CN" altLang="en-US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、浏览器搜索：</a:t>
              </a:r>
              <a:r>
                <a:rPr lang="en-US" altLang="zh-CN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百链</a:t>
              </a:r>
              <a:r>
                <a:rPr lang="en-US" altLang="zh-CN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endParaRPr lang="en-US" altLang="zh-CN" sz="28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28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506" name="文本框 31"/>
          <p:cNvSpPr/>
          <p:nvPr/>
        </p:nvSpPr>
        <p:spPr>
          <a:xfrm>
            <a:off x="9717405" y="233363"/>
            <a:ext cx="2463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登录方式</a:t>
            </a:r>
            <a:endParaRPr lang="zh-CN" altLang="en-US" sz="24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36365" y="5233035"/>
            <a:ext cx="62096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百链主要提供外文期刊和稀缺、地方文献资源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>
                                      <p:cBhvr>
                                        <p:cTn id="2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25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ldLvl="0" animBg="1"/>
      <p:bldP spid="20506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7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1508" name="矩形 4"/>
          <p:cNvSpPr/>
          <p:nvPr/>
        </p:nvSpPr>
        <p:spPr>
          <a:xfrm>
            <a:off x="8559165" y="867410"/>
            <a:ext cx="3588385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9" name="文本框 7"/>
          <p:cNvSpPr/>
          <p:nvPr/>
        </p:nvSpPr>
        <p:spPr>
          <a:xfrm>
            <a:off x="9397365" y="345123"/>
            <a:ext cx="2463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检索方式</a:t>
            </a:r>
            <a:endParaRPr lang="zh-CN" altLang="en-US" sz="28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30" name="直接连接符 31"/>
          <p:cNvSpPr/>
          <p:nvPr/>
        </p:nvSpPr>
        <p:spPr>
          <a:xfrm>
            <a:off x="2316163" y="6240463"/>
            <a:ext cx="75596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2" y="1190820"/>
            <a:ext cx="9759142" cy="548705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35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ldLvl="0" animBg="1"/>
      <p:bldP spid="21509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7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1508" name="矩形 4"/>
          <p:cNvSpPr/>
          <p:nvPr/>
        </p:nvSpPr>
        <p:spPr>
          <a:xfrm>
            <a:off x="8559165" y="867410"/>
            <a:ext cx="3588385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9" name="文本框 7"/>
          <p:cNvSpPr/>
          <p:nvPr/>
        </p:nvSpPr>
        <p:spPr>
          <a:xfrm>
            <a:off x="9397365" y="345123"/>
            <a:ext cx="2463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检索方式</a:t>
            </a:r>
            <a:endParaRPr lang="zh-CN" altLang="en-US" sz="28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30" name="直接连接符 31"/>
          <p:cNvSpPr/>
          <p:nvPr/>
        </p:nvSpPr>
        <p:spPr>
          <a:xfrm>
            <a:off x="2316163" y="6240463"/>
            <a:ext cx="75596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06"/>
            <a:ext cx="12192000" cy="6730594"/>
          </a:xfrm>
        </p:spPr>
      </p:pic>
      <p:sp>
        <p:nvSpPr>
          <p:cNvPr id="3" name="文本框 2"/>
          <p:cNvSpPr txBox="1"/>
          <p:nvPr/>
        </p:nvSpPr>
        <p:spPr>
          <a:xfrm>
            <a:off x="60325" y="1286510"/>
            <a:ext cx="1560830" cy="56311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833245" y="1503680"/>
            <a:ext cx="7923530" cy="535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881235" y="1536700"/>
            <a:ext cx="2279650" cy="535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35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ldLvl="0" animBg="1"/>
      <p:bldP spid="21509" grpId="0" bldLvl="0"/>
      <p:bldP spid="5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7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1508" name="矩形 4"/>
          <p:cNvSpPr/>
          <p:nvPr/>
        </p:nvSpPr>
        <p:spPr>
          <a:xfrm>
            <a:off x="8559165" y="867410"/>
            <a:ext cx="3588385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9" name="文本框 7"/>
          <p:cNvSpPr/>
          <p:nvPr/>
        </p:nvSpPr>
        <p:spPr>
          <a:xfrm>
            <a:off x="9397365" y="345123"/>
            <a:ext cx="2463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资源获取</a:t>
            </a:r>
            <a:endParaRPr lang="zh-CN" altLang="en-US" sz="28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30" name="直接连接符 31"/>
          <p:cNvSpPr/>
          <p:nvPr/>
        </p:nvSpPr>
        <p:spPr>
          <a:xfrm>
            <a:off x="2316163" y="6240463"/>
            <a:ext cx="75596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pic>
        <p:nvPicPr>
          <p:cNvPr id="14" name="图片 13" descr="QQ截图201707211555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3260" y="1286510"/>
            <a:ext cx="8296910" cy="508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38770" y="2724150"/>
            <a:ext cx="2187575" cy="922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35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ldLvl="0" animBg="1"/>
      <p:bldP spid="21509" grpId="0" bldLvl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19275"/>
            <a:ext cx="12200890" cy="68368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8890" y="19276"/>
            <a:ext cx="12200890" cy="6904130"/>
          </a:xfrm>
          <a:prstGeom prst="rect">
            <a:avLst/>
          </a:prstGeom>
          <a:solidFill>
            <a:srgbClr val="10111E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b="1" dirty="0">
              <a:latin typeface="HanziPen SC" charset="-122"/>
              <a:ea typeface="HanziPen SC" charset="-122"/>
              <a:cs typeface="HanziPen SC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2">
              <a:lumMod val="50000"/>
              <a:alpha val="41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kumimoji="1" lang="en-US" altLang="zh-CN" sz="4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kumimoji="1" lang="zh-CN" altLang="en-US" sz="4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    </a:t>
            </a:r>
            <a:r>
              <a:rPr kumimoji="1" lang="zh-CN" altLang="en-US" sz="2800" b="1" dirty="0" smtClean="0">
                <a:latin typeface="HanziPen SC" charset="-122"/>
                <a:ea typeface="HanziPen SC" charset="-122"/>
                <a:cs typeface="HanziPen SC" charset="-122"/>
              </a:rPr>
              <a:t>     </a:t>
            </a:r>
            <a:endParaRPr lang="zh-CN" altLang="en-US" sz="2800" b="1" dirty="0">
              <a:latin typeface="HanziPen SC" charset="-122"/>
              <a:ea typeface="HanziPen SC" charset="-122"/>
              <a:cs typeface="HanziPen SC" charset="-122"/>
            </a:endParaRPr>
          </a:p>
          <a:p>
            <a:pPr algn="ctr"/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70121" y="1648375"/>
            <a:ext cx="77695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bg1"/>
                </a:solidFill>
              </a:rPr>
              <a:t>   超星集团成立于</a:t>
            </a:r>
            <a:r>
              <a:rPr kumimoji="1" lang="en-US" altLang="zh-CN" sz="2800" dirty="0" smtClean="0">
                <a:solidFill>
                  <a:schemeClr val="bg1"/>
                </a:solidFill>
              </a:rPr>
              <a:t>1993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年，总部设在北京，在全国及海外设立</a:t>
            </a:r>
            <a:r>
              <a:rPr kumimoji="1" lang="en-US" altLang="zh-CN" sz="2800" dirty="0" smtClean="0">
                <a:solidFill>
                  <a:schemeClr val="bg1"/>
                </a:solidFill>
              </a:rPr>
              <a:t>10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个分公司，</a:t>
            </a:r>
            <a:r>
              <a:rPr kumimoji="1" lang="en-US" altLang="zh-CN" sz="2800" dirty="0" smtClean="0">
                <a:solidFill>
                  <a:schemeClr val="bg1"/>
                </a:solidFill>
              </a:rPr>
              <a:t>30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个办事处，</a:t>
            </a:r>
            <a:r>
              <a:rPr kumimoji="1" lang="en-US" altLang="zh-CN" sz="2800" dirty="0" smtClean="0">
                <a:solidFill>
                  <a:schemeClr val="bg1"/>
                </a:solidFill>
              </a:rPr>
              <a:t>3000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余在职员工，先后在北京，南京，武汉，福建，成都以及贵州成立</a:t>
            </a:r>
            <a:r>
              <a:rPr kumimoji="1" lang="en-US" altLang="zh-CN" sz="2800" dirty="0" smtClean="0">
                <a:solidFill>
                  <a:schemeClr val="bg1"/>
                </a:solidFill>
              </a:rPr>
              <a:t>6</a:t>
            </a:r>
            <a:r>
              <a:rPr kumimoji="1" lang="zh-CN" altLang="en-US" sz="2800" dirty="0" smtClean="0">
                <a:solidFill>
                  <a:schemeClr val="bg1"/>
                </a:solidFill>
              </a:rPr>
              <a:t>所研发中心，是北京政府认证的高新技术企业和软件企业。</a:t>
            </a:r>
            <a:br>
              <a:rPr kumimoji="1" lang="en-US" altLang="zh-CN" sz="2800" dirty="0" smtClean="0">
                <a:solidFill>
                  <a:schemeClr val="bg1"/>
                </a:solidFill>
              </a:rPr>
            </a:br>
            <a:br>
              <a:rPr kumimoji="1" lang="en-US" altLang="zh-CN" sz="2800" dirty="0" smtClean="0">
                <a:solidFill>
                  <a:schemeClr val="bg1"/>
                </a:solidFill>
              </a:rPr>
            </a:br>
            <a:r>
              <a:rPr kumimoji="1" lang="zh-CN" altLang="en-US" sz="2800" dirty="0" smtClean="0">
                <a:solidFill>
                  <a:schemeClr val="bg1"/>
                </a:solidFill>
              </a:rPr>
              <a:t>  超星是国内最大的中文电子图书提供商，国内最大的学术视频提供商。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3397" y="479883"/>
            <a:ext cx="2993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 smtClean="0">
                <a:solidFill>
                  <a:schemeClr val="bg1"/>
                </a:solidFill>
              </a:rPr>
              <a:t>超星集团</a:t>
            </a:r>
            <a:endParaRPr kumimoji="1"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菱形 9"/>
          <p:cNvSpPr/>
          <p:nvPr/>
        </p:nvSpPr>
        <p:spPr>
          <a:xfrm>
            <a:off x="8447509" y="907755"/>
            <a:ext cx="914400" cy="914400"/>
          </a:xfrm>
          <a:prstGeom prst="diamond">
            <a:avLst/>
          </a:prstGeom>
          <a:noFill/>
          <a:ln w="63500">
            <a:solidFill>
              <a:srgbClr val="FF8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菱形 10"/>
          <p:cNvSpPr/>
          <p:nvPr/>
        </p:nvSpPr>
        <p:spPr>
          <a:xfrm>
            <a:off x="8430018" y="2729910"/>
            <a:ext cx="914400" cy="914400"/>
          </a:xfrm>
          <a:prstGeom prst="diamond">
            <a:avLst/>
          </a:prstGeom>
          <a:noFill/>
          <a:ln w="63500">
            <a:solidFill>
              <a:srgbClr val="FF8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2" name="直线连接符 11"/>
          <p:cNvCxnSpPr/>
          <p:nvPr/>
        </p:nvCxnSpPr>
        <p:spPr>
          <a:xfrm flipH="1">
            <a:off x="8887218" y="1820826"/>
            <a:ext cx="8683" cy="911742"/>
          </a:xfrm>
          <a:prstGeom prst="line">
            <a:avLst/>
          </a:prstGeom>
          <a:ln w="63500">
            <a:solidFill>
              <a:srgbClr val="FF85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 flipH="1">
            <a:off x="8877785" y="3640323"/>
            <a:ext cx="8683" cy="911742"/>
          </a:xfrm>
          <a:prstGeom prst="line">
            <a:avLst/>
          </a:prstGeom>
          <a:ln w="63500">
            <a:solidFill>
              <a:srgbClr val="FF85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菱形 13"/>
          <p:cNvSpPr/>
          <p:nvPr/>
        </p:nvSpPr>
        <p:spPr>
          <a:xfrm>
            <a:off x="8405682" y="4552065"/>
            <a:ext cx="914400" cy="914400"/>
          </a:xfrm>
          <a:prstGeom prst="diamond">
            <a:avLst/>
          </a:prstGeom>
          <a:noFill/>
          <a:ln w="63500">
            <a:solidFill>
              <a:srgbClr val="FF85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5" name="直线连接符 14"/>
          <p:cNvCxnSpPr/>
          <p:nvPr/>
        </p:nvCxnSpPr>
        <p:spPr>
          <a:xfrm flipH="1">
            <a:off x="8924419" y="0"/>
            <a:ext cx="8683" cy="911742"/>
          </a:xfrm>
          <a:prstGeom prst="line">
            <a:avLst/>
          </a:prstGeom>
          <a:ln w="63500">
            <a:solidFill>
              <a:srgbClr val="FF85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-17905"/>
            <a:ext cx="6081824" cy="406265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br>
              <a:rPr kumimoji="1" lang="en-US" altLang="zh-CN" sz="5400" b="1" dirty="0" smtClean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</a:br>
            <a:r>
              <a:rPr kumimoji="1" lang="zh-CN" altLang="en-US" sz="4800" b="1" dirty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学术文献</a:t>
            </a:r>
            <a:r>
              <a:rPr kumimoji="1" lang="zh-CN" altLang="en-US" sz="4800" b="1" dirty="0" smtClean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资源 </a:t>
            </a:r>
            <a:r>
              <a:rPr kumimoji="1" lang="en-US" altLang="zh-CN" sz="4800" b="1" dirty="0" smtClean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5.9</a:t>
            </a:r>
            <a:r>
              <a:rPr kumimoji="1" lang="zh-CN" altLang="en-US" sz="4800" b="1" dirty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亿篇</a:t>
            </a:r>
            <a:br>
              <a:rPr kumimoji="1" lang="en-US" altLang="zh-CN" sz="5400" b="1" dirty="0" smtClean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</a:br>
            <a:br>
              <a:rPr kumimoji="1" lang="en-US" altLang="zh-CN" sz="5400" b="1" dirty="0" smtClean="0">
                <a:latin typeface="HanziPen SC" charset="-122"/>
                <a:ea typeface="HanziPen SC" charset="-122"/>
                <a:cs typeface="HanziPen SC" charset="-122"/>
              </a:rPr>
            </a:br>
            <a:endParaRPr kumimoji="1" lang="zh-CN" altLang="en-US" sz="5400" b="1" dirty="0">
              <a:latin typeface="HanziPen SC" charset="-122"/>
              <a:ea typeface="HanziPen SC" charset="-122"/>
              <a:cs typeface="HanziPen SC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81824" y="0"/>
            <a:ext cx="6081824" cy="397031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br>
              <a:rPr kumimoji="1" lang="en-US" altLang="zh-CN" sz="4800" b="1" dirty="0" smtClean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</a:br>
            <a:r>
              <a:rPr kumimoji="1" lang="zh-CN" altLang="en-US" sz="4800" b="1" dirty="0" smtClean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开放</a:t>
            </a:r>
            <a:r>
              <a:rPr kumimoji="1" lang="zh-CN" altLang="en-US" sz="4800" b="1" dirty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学术资源</a:t>
            </a:r>
            <a:r>
              <a:rPr kumimoji="1" lang="en-US" altLang="zh-CN" sz="4800" b="1" dirty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4200</a:t>
            </a:r>
            <a:r>
              <a:rPr kumimoji="1" lang="zh-CN" altLang="en-US" sz="4800" b="1" dirty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万篇</a:t>
            </a:r>
            <a:br>
              <a:rPr kumimoji="1" lang="en-US" altLang="zh-CN" sz="5400" b="1" dirty="0" smtClean="0">
                <a:latin typeface="HanziPen SC" charset="-122"/>
                <a:ea typeface="HanziPen SC" charset="-122"/>
                <a:cs typeface="HanziPen SC" charset="-122"/>
              </a:rPr>
            </a:br>
            <a:br>
              <a:rPr kumimoji="1" lang="en-US" altLang="zh-CN" sz="5400" b="1" dirty="0" smtClean="0">
                <a:latin typeface="HanziPen SC" charset="-122"/>
                <a:ea typeface="HanziPen SC" charset="-122"/>
                <a:cs typeface="HanziPen SC" charset="-122"/>
              </a:rPr>
            </a:br>
            <a:endParaRPr kumimoji="1" lang="zh-CN" altLang="en-US" sz="5400" b="1" dirty="0">
              <a:latin typeface="HanziPen SC" charset="-122"/>
              <a:ea typeface="HanziPen SC" charset="-122"/>
              <a:cs typeface="HanziPen SC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3579903"/>
            <a:ext cx="6081824" cy="33239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br>
              <a:rPr kumimoji="1" lang="en-US" altLang="zh-CN" sz="5400" b="1" dirty="0" smtClean="0">
                <a:latin typeface="HanziPen SC" charset="-122"/>
                <a:ea typeface="HanziPen SC" charset="-122"/>
                <a:cs typeface="HanziPen SC" charset="-122"/>
              </a:rPr>
            </a:br>
            <a:r>
              <a:rPr kumimoji="1" lang="zh-CN" altLang="en-US" sz="4800" b="1" dirty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中文</a:t>
            </a:r>
            <a:r>
              <a:rPr kumimoji="1" lang="zh-CN" altLang="en-US" sz="4800" b="1" dirty="0" smtClean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期刊 </a:t>
            </a:r>
            <a:r>
              <a:rPr kumimoji="1" lang="en-US" altLang="zh-CN" sz="4800" b="1" dirty="0" smtClean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10100</a:t>
            </a:r>
            <a:r>
              <a:rPr kumimoji="1" lang="zh-CN" altLang="en-US" sz="4800" b="1" dirty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万篇</a:t>
            </a:r>
            <a:br>
              <a:rPr kumimoji="1" lang="en-US" altLang="zh-CN" sz="5400" b="1" dirty="0" smtClean="0">
                <a:latin typeface="HanziPen SC" charset="-122"/>
                <a:ea typeface="HanziPen SC" charset="-122"/>
                <a:cs typeface="HanziPen SC" charset="-122"/>
              </a:rPr>
            </a:br>
            <a:br>
              <a:rPr kumimoji="1" lang="en-US" altLang="zh-CN" sz="5400" b="1" dirty="0" smtClean="0">
                <a:latin typeface="HanziPen SC" charset="-122"/>
                <a:ea typeface="HanziPen SC" charset="-122"/>
                <a:cs typeface="HanziPen SC" charset="-122"/>
              </a:rPr>
            </a:br>
            <a:endParaRPr kumimoji="1" lang="zh-CN" altLang="en-US" sz="5400" b="1" dirty="0">
              <a:latin typeface="HanziPen SC" charset="-122"/>
              <a:ea typeface="HanziPen SC" charset="-122"/>
              <a:cs typeface="HanziPen SC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81824" y="3579903"/>
            <a:ext cx="6081824" cy="33239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br>
              <a:rPr kumimoji="1" lang="en-US" altLang="zh-CN" sz="5400" b="1" dirty="0" smtClean="0">
                <a:latin typeface="HanziPen SC" charset="-122"/>
                <a:ea typeface="HanziPen SC" charset="-122"/>
                <a:cs typeface="HanziPen SC" charset="-122"/>
              </a:rPr>
            </a:br>
            <a:r>
              <a:rPr kumimoji="1" lang="zh-CN" altLang="en-US" sz="4800" b="1" dirty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外文</a:t>
            </a:r>
            <a:r>
              <a:rPr kumimoji="1" lang="zh-CN" altLang="en-US" sz="4800" b="1" dirty="0" smtClean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期刊 </a:t>
            </a:r>
            <a:r>
              <a:rPr kumimoji="1" lang="en-US" altLang="zh-CN" sz="4800" b="1" dirty="0" smtClean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21785</a:t>
            </a:r>
            <a:r>
              <a:rPr kumimoji="1" lang="zh-CN" altLang="en-US" sz="4800" b="1" dirty="0">
                <a:solidFill>
                  <a:schemeClr val="bg1"/>
                </a:solidFill>
                <a:latin typeface="HanziPen SC" charset="-122"/>
                <a:ea typeface="HanziPen SC" charset="-122"/>
                <a:cs typeface="HanziPen SC" charset="-122"/>
              </a:rPr>
              <a:t>万篇</a:t>
            </a:r>
            <a:br>
              <a:rPr kumimoji="1" lang="en-US" altLang="zh-CN" sz="5400" b="1" dirty="0" smtClean="0">
                <a:latin typeface="HanziPen SC" charset="-122"/>
                <a:ea typeface="HanziPen SC" charset="-122"/>
                <a:cs typeface="HanziPen SC" charset="-122"/>
              </a:rPr>
            </a:br>
            <a:br>
              <a:rPr kumimoji="1" lang="en-US" altLang="zh-CN" sz="5400" b="1" dirty="0" smtClean="0">
                <a:latin typeface="HanziPen SC" charset="-122"/>
                <a:ea typeface="HanziPen SC" charset="-122"/>
                <a:cs typeface="HanziPen SC" charset="-122"/>
              </a:rPr>
            </a:br>
            <a:endParaRPr kumimoji="1" lang="zh-CN" altLang="en-US" sz="5400" b="1" dirty="0">
              <a:latin typeface="HanziPen SC" charset="-122"/>
              <a:ea typeface="HanziPen SC" charset="-122"/>
              <a:cs typeface="HanziPen SC" charset="-122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59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9460" name="矩形 4"/>
          <p:cNvSpPr/>
          <p:nvPr/>
        </p:nvSpPr>
        <p:spPr>
          <a:xfrm>
            <a:off x="24765" y="1150620"/>
            <a:ext cx="4321810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1" name="六边形 1"/>
          <p:cNvSpPr/>
          <p:nvPr/>
        </p:nvSpPr>
        <p:spPr>
          <a:xfrm rot="5400000">
            <a:off x="1712278" y="1720850"/>
            <a:ext cx="1746250" cy="1504950"/>
          </a:xfrm>
          <a:prstGeom prst="hexagon">
            <a:avLst>
              <a:gd name="adj" fmla="val 24995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2" name="六边形 7"/>
          <p:cNvSpPr/>
          <p:nvPr/>
        </p:nvSpPr>
        <p:spPr>
          <a:xfrm rot="5400000">
            <a:off x="4225925" y="3929063"/>
            <a:ext cx="1746250" cy="1504950"/>
          </a:xfrm>
          <a:prstGeom prst="hexagon">
            <a:avLst>
              <a:gd name="adj" fmla="val 24995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3" name="六边形 8"/>
          <p:cNvSpPr/>
          <p:nvPr/>
        </p:nvSpPr>
        <p:spPr>
          <a:xfrm rot="5400000">
            <a:off x="6124575" y="1784350"/>
            <a:ext cx="1746250" cy="1504950"/>
          </a:xfrm>
          <a:prstGeom prst="hexagon">
            <a:avLst>
              <a:gd name="adj" fmla="val 24995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4" name="六边形 9"/>
          <p:cNvSpPr/>
          <p:nvPr/>
        </p:nvSpPr>
        <p:spPr>
          <a:xfrm rot="5400000">
            <a:off x="8802053" y="3926840"/>
            <a:ext cx="1746250" cy="1506538"/>
          </a:xfrm>
          <a:prstGeom prst="hexagon">
            <a:avLst>
              <a:gd name="adj" fmla="val 24969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9465" name="组合 2"/>
          <p:cNvGrpSpPr/>
          <p:nvPr/>
        </p:nvGrpSpPr>
        <p:grpSpPr>
          <a:xfrm>
            <a:off x="3927465" y="2306320"/>
            <a:ext cx="2066925" cy="460375"/>
            <a:chOff x="-311068" y="0"/>
            <a:chExt cx="2066315" cy="460376"/>
          </a:xfrm>
        </p:grpSpPr>
        <p:sp>
          <p:nvSpPr>
            <p:cNvPr id="18455" name="直接连接符 11"/>
            <p:cNvSpPr/>
            <p:nvPr/>
          </p:nvSpPr>
          <p:spPr>
            <a:xfrm flipH="1">
              <a:off x="107908" y="397683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  <p:sp>
          <p:nvSpPr>
            <p:cNvPr id="18456" name="文本框 14"/>
            <p:cNvSpPr/>
            <p:nvPr/>
          </p:nvSpPr>
          <p:spPr>
            <a:xfrm>
              <a:off x="-311068" y="0"/>
              <a:ext cx="2066315" cy="4603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想到即搜到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469" name="组合 3"/>
          <p:cNvGrpSpPr/>
          <p:nvPr/>
        </p:nvGrpSpPr>
        <p:grpSpPr>
          <a:xfrm>
            <a:off x="7976110" y="2243138"/>
            <a:ext cx="2218690" cy="460375"/>
            <a:chOff x="102730" y="0"/>
            <a:chExt cx="2218356" cy="460170"/>
          </a:xfrm>
        </p:grpSpPr>
        <p:sp>
          <p:nvSpPr>
            <p:cNvPr id="18452" name="文本框 15"/>
            <p:cNvSpPr/>
            <p:nvPr/>
          </p:nvSpPr>
          <p:spPr>
            <a:xfrm>
              <a:off x="150348" y="0"/>
              <a:ext cx="2170738" cy="4601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搜到即看到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53" name="直接连接符 34"/>
            <p:cNvSpPr/>
            <p:nvPr/>
          </p:nvSpPr>
          <p:spPr>
            <a:xfrm flipH="1">
              <a:off x="102730" y="400110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grpSp>
        <p:nvGrpSpPr>
          <p:cNvPr id="19473" name="组合 10"/>
          <p:cNvGrpSpPr/>
          <p:nvPr/>
        </p:nvGrpSpPr>
        <p:grpSpPr>
          <a:xfrm>
            <a:off x="1833880" y="4450080"/>
            <a:ext cx="2425700" cy="460375"/>
            <a:chOff x="69796" y="0"/>
            <a:chExt cx="1688801" cy="460703"/>
          </a:xfrm>
        </p:grpSpPr>
        <p:sp>
          <p:nvSpPr>
            <p:cNvPr id="18449" name="文本框 16"/>
            <p:cNvSpPr/>
            <p:nvPr/>
          </p:nvSpPr>
          <p:spPr>
            <a:xfrm>
              <a:off x="153441" y="0"/>
              <a:ext cx="1605156" cy="4607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看到即得到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50" name="直接连接符 35"/>
            <p:cNvSpPr/>
            <p:nvPr/>
          </p:nvSpPr>
          <p:spPr>
            <a:xfrm flipH="1">
              <a:off x="69796" y="400110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grpSp>
        <p:nvGrpSpPr>
          <p:cNvPr id="19477" name="组合 6"/>
          <p:cNvGrpSpPr/>
          <p:nvPr/>
        </p:nvGrpSpPr>
        <p:grpSpPr>
          <a:xfrm>
            <a:off x="6365989" y="4389755"/>
            <a:ext cx="2555875" cy="460375"/>
            <a:chOff x="102730" y="0"/>
            <a:chExt cx="2557481" cy="460703"/>
          </a:xfrm>
        </p:grpSpPr>
        <p:sp>
          <p:nvSpPr>
            <p:cNvPr id="18446" name="文本框 17"/>
            <p:cNvSpPr/>
            <p:nvPr/>
          </p:nvSpPr>
          <p:spPr>
            <a:xfrm>
              <a:off x="156739" y="0"/>
              <a:ext cx="2503472" cy="4607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轻松获取资源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47" name="直接连接符 36"/>
            <p:cNvSpPr/>
            <p:nvPr/>
          </p:nvSpPr>
          <p:spPr>
            <a:xfrm flipH="1">
              <a:off x="102730" y="400110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sp>
        <p:nvSpPr>
          <p:cNvPr id="19481" name="文本框 21"/>
          <p:cNvSpPr/>
          <p:nvPr/>
        </p:nvSpPr>
        <p:spPr>
          <a:xfrm>
            <a:off x="24765" y="374015"/>
            <a:ext cx="36106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小结</a:t>
            </a:r>
            <a:endParaRPr lang="zh-CN" altLang="en-US" sz="40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3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9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ldLvl="0" animBg="1"/>
      <p:bldP spid="19461" grpId="0" bldLvl="0" animBg="1"/>
      <p:bldP spid="19462" grpId="0" bldLvl="0" animBg="1"/>
      <p:bldP spid="19463" grpId="0" bldLvl="0" animBg="1"/>
      <p:bldP spid="19464" grpId="0" bldLvl="0" animBg="1"/>
      <p:bldP spid="19481" grpId="0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矩形 2"/>
          <p:cNvSpPr/>
          <p:nvPr/>
        </p:nvSpPr>
        <p:spPr>
          <a:xfrm flipV="1">
            <a:off x="0" y="1536700"/>
            <a:ext cx="12192000" cy="3357563"/>
          </a:xfrm>
          <a:prstGeom prst="rect">
            <a:avLst/>
          </a:prstGeom>
          <a:solidFill>
            <a:srgbClr val="F24B00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747" name="矩形 1"/>
          <p:cNvSpPr/>
          <p:nvPr/>
        </p:nvSpPr>
        <p:spPr>
          <a:xfrm flipV="1">
            <a:off x="1833563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1748" name="图片 6"/>
          <p:cNvPicPr>
            <a:picLocks noChangeAspect="1"/>
          </p:cNvPicPr>
          <p:nvPr/>
        </p:nvPicPr>
        <p:blipFill>
          <a:blip r:embed="rId1"/>
          <a:srcRect t="29478" b="10260"/>
          <a:stretch>
            <a:fillRect/>
          </a:stretch>
        </p:blipFill>
        <p:spPr>
          <a:xfrm>
            <a:off x="1833563" y="-15875"/>
            <a:ext cx="85248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9" name="矩形 3"/>
          <p:cNvSpPr/>
          <p:nvPr/>
        </p:nvSpPr>
        <p:spPr>
          <a:xfrm flipV="1">
            <a:off x="0" y="1595438"/>
            <a:ext cx="12192000" cy="3357562"/>
          </a:xfrm>
          <a:prstGeom prst="rect">
            <a:avLst/>
          </a:prstGeom>
          <a:solidFill>
            <a:srgbClr val="FF834B">
              <a:alpha val="79999"/>
            </a:srgbClr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9235" y="2352675"/>
            <a:ext cx="87033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感谢您对超星集团的支持！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我们将竭诚为您提供最优质的产品和服务！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99885" y="4157980"/>
            <a:ext cx="52304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联系方式：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muguangxing@chaoxing.com</a:t>
            </a:r>
            <a:endParaRPr lang="en-US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矩形 5"/>
          <p:cNvSpPr/>
          <p:nvPr/>
        </p:nvSpPr>
        <p:spPr>
          <a:xfrm flipV="1">
            <a:off x="1785620" y="-10160"/>
            <a:ext cx="8815070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5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3556" name="矩形 4"/>
          <p:cNvSpPr/>
          <p:nvPr/>
        </p:nvSpPr>
        <p:spPr>
          <a:xfrm>
            <a:off x="6130925" y="638175"/>
            <a:ext cx="1798638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7" name="文本框 7"/>
          <p:cNvSpPr/>
          <p:nvPr/>
        </p:nvSpPr>
        <p:spPr>
          <a:xfrm>
            <a:off x="734060" y="483235"/>
            <a:ext cx="27686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超星大事件</a:t>
            </a:r>
            <a:endParaRPr lang="zh-CN" altLang="en-US" sz="40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558" name="椭圆 1"/>
          <p:cNvSpPr/>
          <p:nvPr/>
        </p:nvSpPr>
        <p:spPr>
          <a:xfrm>
            <a:off x="2355850" y="2171700"/>
            <a:ext cx="2514600" cy="2514600"/>
          </a:xfrm>
          <a:prstGeom prst="ellipse">
            <a:avLst/>
          </a:prstGeom>
          <a:noFill/>
          <a:ln w="1270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9" name="直接连接符 19"/>
          <p:cNvSpPr/>
          <p:nvPr/>
        </p:nvSpPr>
        <p:spPr>
          <a:xfrm>
            <a:off x="5186680" y="3429000"/>
            <a:ext cx="4690110" cy="635"/>
          </a:xfrm>
          <a:prstGeom prst="line">
            <a:avLst/>
          </a:prstGeom>
          <a:ln w="1270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3560" name="椭圆 2"/>
          <p:cNvSpPr/>
          <p:nvPr/>
        </p:nvSpPr>
        <p:spPr>
          <a:xfrm>
            <a:off x="4338638" y="3016250"/>
            <a:ext cx="871537" cy="869950"/>
          </a:xfrm>
          <a:prstGeom prst="ellipse">
            <a:avLst/>
          </a:prstGeom>
          <a:solidFill>
            <a:srgbClr val="7F6E96"/>
          </a:solidFill>
          <a:ln w="28575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61" name="文本框 22"/>
          <p:cNvSpPr/>
          <p:nvPr/>
        </p:nvSpPr>
        <p:spPr>
          <a:xfrm>
            <a:off x="2724150" y="2759075"/>
            <a:ext cx="1778000" cy="1337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1993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中国</a:t>
            </a:r>
            <a:r>
              <a:rPr lang="zh-CN" altLang="en-US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最早档案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数字化的公司</a:t>
            </a:r>
            <a:endParaRPr lang="zh-CN" altLang="en-US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anziPen SC" charset="-122"/>
              <a:sym typeface="+mn-ea"/>
            </a:endParaRPr>
          </a:p>
        </p:txBody>
      </p:sp>
      <p:grpSp>
        <p:nvGrpSpPr>
          <p:cNvPr id="23562" name="组合 35"/>
          <p:cNvGrpSpPr/>
          <p:nvPr/>
        </p:nvGrpSpPr>
        <p:grpSpPr>
          <a:xfrm>
            <a:off x="5754688" y="2311400"/>
            <a:ext cx="254000" cy="1117600"/>
            <a:chOff x="0" y="0"/>
            <a:chExt cx="254062" cy="1117600"/>
          </a:xfrm>
        </p:grpSpPr>
        <p:sp>
          <p:nvSpPr>
            <p:cNvPr id="22556" name="直接连接符 30"/>
            <p:cNvSpPr/>
            <p:nvPr/>
          </p:nvSpPr>
          <p:spPr>
            <a:xfrm flipV="1">
              <a:off x="127031" y="0"/>
              <a:ext cx="1" cy="1117600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lgDash"/>
              <a:bevel/>
              <a:headEnd type="none" w="med" len="med"/>
              <a:tailEnd type="none" w="med" len="med"/>
            </a:ln>
          </p:spPr>
        </p:sp>
        <p:sp>
          <p:nvSpPr>
            <p:cNvPr id="22557" name="直接连接符 33"/>
            <p:cNvSpPr/>
            <p:nvPr/>
          </p:nvSpPr>
          <p:spPr>
            <a:xfrm>
              <a:off x="0" y="0"/>
              <a:ext cx="254062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lgDash"/>
              <a:bevel/>
              <a:headEnd type="none" w="med" len="med"/>
              <a:tailEnd type="none" w="med" len="med"/>
            </a:ln>
          </p:spPr>
        </p:sp>
      </p:grpSp>
      <p:sp>
        <p:nvSpPr>
          <p:cNvPr id="23565" name="文本框 34"/>
          <p:cNvSpPr/>
          <p:nvPr/>
        </p:nvSpPr>
        <p:spPr>
          <a:xfrm>
            <a:off x="4502150" y="1073785"/>
            <a:ext cx="273558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世界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最大的电子中文图书</a:t>
            </a:r>
            <a:r>
              <a:rPr lang="zh-CN" altLang="en-US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数据库－超星电子书</a:t>
            </a:r>
            <a:endParaRPr lang="zh-CN" altLang="en-US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anziPen SC" charset="-122"/>
              <a:sym typeface="+mn-ea"/>
            </a:endParaRPr>
          </a:p>
        </p:txBody>
      </p:sp>
      <p:sp>
        <p:nvSpPr>
          <p:cNvPr id="23566" name="椭圆 23"/>
          <p:cNvSpPr/>
          <p:nvPr/>
        </p:nvSpPr>
        <p:spPr>
          <a:xfrm>
            <a:off x="5670550" y="3238500"/>
            <a:ext cx="425450" cy="425450"/>
          </a:xfrm>
          <a:prstGeom prst="ellipse">
            <a:avLst/>
          </a:prstGeom>
          <a:solidFill>
            <a:srgbClr val="7F6E96"/>
          </a:solidFill>
          <a:ln w="28575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3567" name="组合 36"/>
          <p:cNvGrpSpPr/>
          <p:nvPr/>
        </p:nvGrpSpPr>
        <p:grpSpPr>
          <a:xfrm rot="-8256890">
            <a:off x="5405438" y="3449638"/>
            <a:ext cx="1422400" cy="1812925"/>
            <a:chOff x="0" y="0"/>
            <a:chExt cx="1422687" cy="1123997"/>
          </a:xfrm>
        </p:grpSpPr>
        <p:sp>
          <p:nvSpPr>
            <p:cNvPr id="22554" name="直接连接符 37"/>
            <p:cNvSpPr/>
            <p:nvPr/>
          </p:nvSpPr>
          <p:spPr>
            <a:xfrm rot="8256890" flipH="1">
              <a:off x="0" y="158024"/>
              <a:ext cx="1422687" cy="965973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lgDash"/>
              <a:bevel/>
              <a:headEnd type="none" w="med" len="med"/>
              <a:tailEnd type="none" w="med" len="med"/>
            </a:ln>
          </p:spPr>
        </p:sp>
        <p:sp>
          <p:nvSpPr>
            <p:cNvPr id="22555" name="直接连接符 38"/>
            <p:cNvSpPr/>
            <p:nvPr/>
          </p:nvSpPr>
          <p:spPr>
            <a:xfrm rot="8256890" flipH="1" flipV="1">
              <a:off x="541405" y="0"/>
              <a:ext cx="295787" cy="2353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lgDash"/>
              <a:bevel/>
              <a:headEnd type="none" w="med" len="med"/>
              <a:tailEnd type="none" w="med" len="med"/>
            </a:ln>
          </p:spPr>
        </p:sp>
      </p:grpSp>
      <p:sp>
        <p:nvSpPr>
          <p:cNvPr id="23570" name="椭圆 24"/>
          <p:cNvSpPr/>
          <p:nvPr/>
        </p:nvSpPr>
        <p:spPr>
          <a:xfrm>
            <a:off x="6626225" y="3074988"/>
            <a:ext cx="750888" cy="750887"/>
          </a:xfrm>
          <a:prstGeom prst="ellipse">
            <a:avLst/>
          </a:prstGeom>
          <a:solidFill>
            <a:srgbClr val="7F6E96"/>
          </a:solidFill>
          <a:ln w="28575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71" name="文本框 42"/>
          <p:cNvSpPr/>
          <p:nvPr/>
        </p:nvSpPr>
        <p:spPr>
          <a:xfrm>
            <a:off x="4338638" y="5094288"/>
            <a:ext cx="2124075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2007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世界最大的一本“中文书</a:t>
            </a:r>
            <a:r>
              <a:rPr lang="zh-CN" altLang="en-US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”－读秀</a:t>
            </a:r>
            <a:endParaRPr lang="zh-CN" altLang="en-US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anziPen SC" charset="-122"/>
              <a:sym typeface="+mn-ea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anziPen SC" charset="-122"/>
              <a:sym typeface="+mn-ea"/>
            </a:endParaRPr>
          </a:p>
        </p:txBody>
      </p:sp>
      <p:grpSp>
        <p:nvGrpSpPr>
          <p:cNvPr id="23572" name="组合 43"/>
          <p:cNvGrpSpPr/>
          <p:nvPr/>
        </p:nvGrpSpPr>
        <p:grpSpPr>
          <a:xfrm rot="-8256890">
            <a:off x="7488238" y="3449638"/>
            <a:ext cx="1422400" cy="1812925"/>
            <a:chOff x="0" y="0"/>
            <a:chExt cx="1422687" cy="1123997"/>
          </a:xfrm>
        </p:grpSpPr>
        <p:sp>
          <p:nvSpPr>
            <p:cNvPr id="22552" name="直接连接符 44"/>
            <p:cNvSpPr/>
            <p:nvPr/>
          </p:nvSpPr>
          <p:spPr>
            <a:xfrm rot="8256890" flipH="1">
              <a:off x="0" y="158024"/>
              <a:ext cx="1422687" cy="965973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lgDash"/>
              <a:bevel/>
              <a:headEnd type="none" w="med" len="med"/>
              <a:tailEnd type="none" w="med" len="med"/>
            </a:ln>
          </p:spPr>
        </p:sp>
        <p:sp>
          <p:nvSpPr>
            <p:cNvPr id="22553" name="直接连接符 45"/>
            <p:cNvSpPr/>
            <p:nvPr/>
          </p:nvSpPr>
          <p:spPr>
            <a:xfrm rot="8256890" flipH="1" flipV="1">
              <a:off x="541405" y="0"/>
              <a:ext cx="295787" cy="2353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lgDash"/>
              <a:bevel/>
              <a:headEnd type="none" w="med" len="med"/>
              <a:tailEnd type="none" w="med" len="med"/>
            </a:ln>
          </p:spPr>
        </p:sp>
      </p:grpSp>
      <p:sp>
        <p:nvSpPr>
          <p:cNvPr id="23575" name="椭圆 27"/>
          <p:cNvSpPr/>
          <p:nvPr/>
        </p:nvSpPr>
        <p:spPr>
          <a:xfrm>
            <a:off x="8782050" y="3238500"/>
            <a:ext cx="425450" cy="425450"/>
          </a:xfrm>
          <a:prstGeom prst="ellipse">
            <a:avLst/>
          </a:prstGeom>
          <a:solidFill>
            <a:srgbClr val="7F6E96"/>
          </a:solidFill>
          <a:ln w="28575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76" name="文本框 46"/>
          <p:cNvSpPr/>
          <p:nvPr/>
        </p:nvSpPr>
        <p:spPr>
          <a:xfrm>
            <a:off x="7083108" y="5037138"/>
            <a:ext cx="2124075" cy="1337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全球最大的中文发现</a:t>
            </a:r>
            <a:r>
              <a:rPr lang="zh-CN" altLang="en-US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搜索引擎－发现</a:t>
            </a:r>
            <a:endParaRPr lang="zh-CN" altLang="en-US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anziPen SC" charset="-122"/>
              <a:sym typeface="+mn-ea"/>
            </a:endParaRPr>
          </a:p>
        </p:txBody>
      </p:sp>
      <p:grpSp>
        <p:nvGrpSpPr>
          <p:cNvPr id="23577" name="组合 47"/>
          <p:cNvGrpSpPr/>
          <p:nvPr/>
        </p:nvGrpSpPr>
        <p:grpSpPr>
          <a:xfrm>
            <a:off x="7859713" y="2311400"/>
            <a:ext cx="254000" cy="1117600"/>
            <a:chOff x="0" y="0"/>
            <a:chExt cx="254062" cy="1117600"/>
          </a:xfrm>
        </p:grpSpPr>
        <p:sp>
          <p:nvSpPr>
            <p:cNvPr id="22550" name="直接连接符 48"/>
            <p:cNvSpPr/>
            <p:nvPr/>
          </p:nvSpPr>
          <p:spPr>
            <a:xfrm flipV="1">
              <a:off x="127031" y="0"/>
              <a:ext cx="1" cy="1117600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lgDash"/>
              <a:bevel/>
              <a:headEnd type="none" w="med" len="med"/>
              <a:tailEnd type="none" w="med" len="med"/>
            </a:ln>
          </p:spPr>
        </p:sp>
        <p:sp>
          <p:nvSpPr>
            <p:cNvPr id="22551" name="直接连接符 49"/>
            <p:cNvSpPr/>
            <p:nvPr/>
          </p:nvSpPr>
          <p:spPr>
            <a:xfrm>
              <a:off x="0" y="0"/>
              <a:ext cx="254062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lgDash"/>
              <a:bevel/>
              <a:headEnd type="none" w="med" len="med"/>
              <a:tailEnd type="none" w="med" len="med"/>
            </a:ln>
          </p:spPr>
        </p:sp>
      </p:grpSp>
      <p:sp>
        <p:nvSpPr>
          <p:cNvPr id="23580" name="文本框 50"/>
          <p:cNvSpPr/>
          <p:nvPr/>
        </p:nvSpPr>
        <p:spPr>
          <a:xfrm>
            <a:off x="7458075" y="1073785"/>
            <a:ext cx="2896235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2009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中国最大图书馆数字资源共享</a:t>
            </a:r>
            <a:r>
              <a:rPr lang="zh-CN" altLang="en-US" b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联盟－百链</a:t>
            </a:r>
            <a:endParaRPr lang="zh-CN" altLang="en-US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anziPen SC" charset="-122"/>
              <a:sym typeface="+mn-ea"/>
            </a:endParaRPr>
          </a:p>
        </p:txBody>
      </p:sp>
      <p:sp>
        <p:nvSpPr>
          <p:cNvPr id="23581" name="椭圆 26"/>
          <p:cNvSpPr/>
          <p:nvPr/>
        </p:nvSpPr>
        <p:spPr>
          <a:xfrm>
            <a:off x="7773988" y="3238500"/>
            <a:ext cx="423862" cy="425450"/>
          </a:xfrm>
          <a:prstGeom prst="ellipse">
            <a:avLst/>
          </a:prstGeom>
          <a:solidFill>
            <a:srgbClr val="7F6E96"/>
          </a:solidFill>
          <a:ln w="28575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椭圆 24"/>
          <p:cNvSpPr/>
          <p:nvPr/>
        </p:nvSpPr>
        <p:spPr>
          <a:xfrm>
            <a:off x="9897745" y="3054033"/>
            <a:ext cx="750888" cy="750887"/>
          </a:xfrm>
          <a:prstGeom prst="ellipse">
            <a:avLst/>
          </a:prstGeom>
          <a:solidFill>
            <a:srgbClr val="7F6E96"/>
          </a:solidFill>
          <a:ln w="28575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00690" y="2953385"/>
            <a:ext cx="1498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endParaRPr lang="en-US" altLang="zh-CN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nziPen SC" charset="-122"/>
                <a:sym typeface="+mn-ea"/>
              </a:rPr>
              <a:t>互联网＋下的知识服务平台－云舟</a:t>
            </a:r>
            <a:endParaRPr lang="zh-CN" altLang="en-US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anziPen SC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filter="wipe(right)">
                                      <p:cBhvr>
                                        <p:cTn id="21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4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8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1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8" dur="1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" dur="1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1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3" dur="1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64" dur="35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68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72" dur="35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6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80" dur="35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84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>
                                      <p:cBhvr>
                                        <p:cTn id="88" dur="35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9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ldLvl="0" animBg="1"/>
      <p:bldP spid="23557" grpId="0" bldLvl="0"/>
      <p:bldP spid="23558" grpId="0" bldLvl="0" animBg="1"/>
      <p:bldP spid="23560" grpId="0" bldLvl="0" animBg="1"/>
      <p:bldP spid="23561" grpId="0" bldLvl="0"/>
      <p:bldP spid="23565" grpId="0" bldLvl="0"/>
      <p:bldP spid="23566" grpId="0" bldLvl="0" animBg="1"/>
      <p:bldP spid="23570" grpId="0" bldLvl="0" animBg="1"/>
      <p:bldP spid="23571" grpId="0" bldLvl="0"/>
      <p:bldP spid="23575" grpId="0" bldLvl="0" animBg="1"/>
      <p:bldP spid="23576" grpId="0" bldLvl="0"/>
      <p:bldP spid="23580" grpId="0" bldLvl="0"/>
      <p:bldP spid="23581" grpId="0" bldLvl="0" animBg="1"/>
      <p:bldP spid="3" grpId="0" bldLvl="0" animBg="1"/>
      <p:bldP spid="3" grpId="1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矩形 5"/>
          <p:cNvSpPr/>
          <p:nvPr/>
        </p:nvSpPr>
        <p:spPr>
          <a:xfrm flipV="1">
            <a:off x="1833563" y="2032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67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1268" name="矩形 4"/>
          <p:cNvSpPr/>
          <p:nvPr/>
        </p:nvSpPr>
        <p:spPr>
          <a:xfrm>
            <a:off x="7473315" y="901700"/>
            <a:ext cx="4719955" cy="76200"/>
          </a:xfrm>
          <a:prstGeom prst="rect">
            <a:avLst/>
          </a:prstGeom>
          <a:solidFill>
            <a:srgbClr val="1BBB9A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69" name="文本框 7"/>
          <p:cNvSpPr/>
          <p:nvPr/>
        </p:nvSpPr>
        <p:spPr>
          <a:xfrm>
            <a:off x="7247890" y="194945"/>
            <a:ext cx="24644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1BBB9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目录</a:t>
            </a:r>
            <a:endParaRPr lang="zh-CN" altLang="en-US" sz="4000" b="1" dirty="0">
              <a:solidFill>
                <a:srgbClr val="1BBB9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270" name="直接连接符 3"/>
          <p:cNvSpPr/>
          <p:nvPr/>
        </p:nvSpPr>
        <p:spPr>
          <a:xfrm>
            <a:off x="2187575" y="4905375"/>
            <a:ext cx="1963738" cy="0"/>
          </a:xfrm>
          <a:prstGeom prst="line">
            <a:avLst/>
          </a:prstGeom>
          <a:ln w="28575" cap="flat" cmpd="sng">
            <a:solidFill>
              <a:srgbClr val="1BBB9A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1271" name="直接连接符 12"/>
          <p:cNvSpPr/>
          <p:nvPr/>
        </p:nvSpPr>
        <p:spPr>
          <a:xfrm>
            <a:off x="3387725" y="3530600"/>
            <a:ext cx="1744663" cy="9525"/>
          </a:xfrm>
          <a:prstGeom prst="line">
            <a:avLst/>
          </a:prstGeom>
          <a:ln w="28575" cap="flat" cmpd="sng">
            <a:solidFill>
              <a:srgbClr val="1BBB9A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1272" name="直接连接符 14"/>
          <p:cNvSpPr/>
          <p:nvPr/>
        </p:nvSpPr>
        <p:spPr>
          <a:xfrm>
            <a:off x="2876550" y="2251075"/>
            <a:ext cx="2819400" cy="1588"/>
          </a:xfrm>
          <a:prstGeom prst="line">
            <a:avLst/>
          </a:prstGeom>
          <a:ln w="28575" cap="flat" cmpd="sng">
            <a:solidFill>
              <a:srgbClr val="1BBB9A"/>
            </a:solidFill>
            <a:prstDash val="solid"/>
            <a:bevel/>
            <a:headEnd type="none" w="med" len="med"/>
            <a:tailEnd type="none" w="med" len="med"/>
          </a:ln>
        </p:spPr>
      </p:sp>
      <p:grpSp>
        <p:nvGrpSpPr>
          <p:cNvPr id="11273" name="组合 6"/>
          <p:cNvGrpSpPr/>
          <p:nvPr/>
        </p:nvGrpSpPr>
        <p:grpSpPr>
          <a:xfrm>
            <a:off x="5167313" y="3267075"/>
            <a:ext cx="635000" cy="635000"/>
            <a:chOff x="0" y="0"/>
            <a:chExt cx="635122" cy="635122"/>
          </a:xfrm>
        </p:grpSpPr>
        <p:sp>
          <p:nvSpPr>
            <p:cNvPr id="10266" name="椭圆 9"/>
            <p:cNvSpPr/>
            <p:nvPr/>
          </p:nvSpPr>
          <p:spPr>
            <a:xfrm>
              <a:off x="0" y="0"/>
              <a:ext cx="635122" cy="635122"/>
            </a:xfrm>
            <a:prstGeom prst="ellipse">
              <a:avLst/>
            </a:prstGeom>
            <a:noFill/>
            <a:ln w="57150" cap="flat" cmpd="sng">
              <a:solidFill>
                <a:srgbClr val="1BBB9A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267" name="椭圆 21"/>
            <p:cNvSpPr/>
            <p:nvPr/>
          </p:nvSpPr>
          <p:spPr>
            <a:xfrm>
              <a:off x="78069" y="78069"/>
              <a:ext cx="478984" cy="478984"/>
            </a:xfrm>
            <a:prstGeom prst="ellipse">
              <a:avLst/>
            </a:prstGeom>
            <a:solidFill>
              <a:srgbClr val="13836B"/>
            </a:solidFill>
            <a:ln w="12700">
              <a:noFill/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1276" name="椭圆 1"/>
          <p:cNvSpPr/>
          <p:nvPr/>
        </p:nvSpPr>
        <p:spPr>
          <a:xfrm>
            <a:off x="303213" y="1879600"/>
            <a:ext cx="3097212" cy="3097213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 w="38100" cap="flat" cmpd="sng">
            <a:solidFill>
              <a:srgbClr val="1BBB9A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65" name="文本框 39"/>
          <p:cNvSpPr/>
          <p:nvPr/>
        </p:nvSpPr>
        <p:spPr>
          <a:xfrm>
            <a:off x="6553835" y="1974850"/>
            <a:ext cx="160464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1BBB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endParaRPr lang="zh-CN" altLang="en-US" sz="3600" b="1" dirty="0">
              <a:solidFill>
                <a:srgbClr val="1BBB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63" name="文本框 41"/>
          <p:cNvSpPr/>
          <p:nvPr/>
        </p:nvSpPr>
        <p:spPr>
          <a:xfrm>
            <a:off x="6096000" y="3148330"/>
            <a:ext cx="31191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3600" b="1" dirty="0">
                <a:solidFill>
                  <a:srgbClr val="1BBB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百链</a:t>
            </a:r>
            <a:endParaRPr lang="zh-CN" altLang="zh-CN" sz="3600" b="1" dirty="0">
              <a:solidFill>
                <a:srgbClr val="1BBB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61" name="文本框 47"/>
          <p:cNvSpPr/>
          <p:nvPr/>
        </p:nvSpPr>
        <p:spPr>
          <a:xfrm>
            <a:off x="4948555" y="4565650"/>
            <a:ext cx="3011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1BBB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zh-CN" altLang="en-US" sz="3600" b="1" dirty="0">
              <a:solidFill>
                <a:srgbClr val="1BBB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286" name="组合 8"/>
          <p:cNvGrpSpPr/>
          <p:nvPr/>
        </p:nvGrpSpPr>
        <p:grpSpPr>
          <a:xfrm>
            <a:off x="4167188" y="4614863"/>
            <a:ext cx="635000" cy="635000"/>
            <a:chOff x="0" y="0"/>
            <a:chExt cx="635122" cy="635122"/>
          </a:xfrm>
        </p:grpSpPr>
        <p:sp>
          <p:nvSpPr>
            <p:cNvPr id="10258" name="椭圆 89"/>
            <p:cNvSpPr/>
            <p:nvPr/>
          </p:nvSpPr>
          <p:spPr>
            <a:xfrm>
              <a:off x="0" y="0"/>
              <a:ext cx="635122" cy="635122"/>
            </a:xfrm>
            <a:prstGeom prst="ellipse">
              <a:avLst/>
            </a:prstGeom>
            <a:noFill/>
            <a:ln w="57150" cap="flat" cmpd="sng">
              <a:solidFill>
                <a:srgbClr val="1BBB9A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259" name="椭圆 90"/>
            <p:cNvSpPr/>
            <p:nvPr/>
          </p:nvSpPr>
          <p:spPr>
            <a:xfrm>
              <a:off x="78069" y="78069"/>
              <a:ext cx="478984" cy="478984"/>
            </a:xfrm>
            <a:prstGeom prst="ellipse">
              <a:avLst/>
            </a:prstGeom>
            <a:solidFill>
              <a:srgbClr val="1BBB9A"/>
            </a:solidFill>
            <a:ln w="12700">
              <a:noFill/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1289" name="组合 2"/>
          <p:cNvGrpSpPr/>
          <p:nvPr/>
        </p:nvGrpSpPr>
        <p:grpSpPr>
          <a:xfrm>
            <a:off x="5676900" y="1974850"/>
            <a:ext cx="635000" cy="635000"/>
            <a:chOff x="0" y="0"/>
            <a:chExt cx="635122" cy="635122"/>
          </a:xfrm>
        </p:grpSpPr>
        <p:sp>
          <p:nvSpPr>
            <p:cNvPr id="10256" name="椭圆 93"/>
            <p:cNvSpPr/>
            <p:nvPr/>
          </p:nvSpPr>
          <p:spPr>
            <a:xfrm>
              <a:off x="0" y="0"/>
              <a:ext cx="635122" cy="635122"/>
            </a:xfrm>
            <a:prstGeom prst="ellipse">
              <a:avLst/>
            </a:prstGeom>
            <a:noFill/>
            <a:ln w="57150" cap="flat" cmpd="sng">
              <a:solidFill>
                <a:srgbClr val="1BBB9A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257" name="椭圆 94"/>
            <p:cNvSpPr/>
            <p:nvPr/>
          </p:nvSpPr>
          <p:spPr>
            <a:xfrm>
              <a:off x="78069" y="78069"/>
              <a:ext cx="478984" cy="478984"/>
            </a:xfrm>
            <a:prstGeom prst="ellipse">
              <a:avLst/>
            </a:prstGeom>
            <a:solidFill>
              <a:srgbClr val="1BBB9A"/>
            </a:solidFill>
            <a:ln w="12700">
              <a:solidFill>
                <a:srgbClr val="1BBB9A"/>
              </a:solidFill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7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>
                                      <p:cBhvr>
                                        <p:cTn id="3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41" dur="25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>
                                      <p:cBhvr>
                                        <p:cTn id="5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55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>
                                      <p:cBhvr>
                                        <p:cTn id="6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ldLvl="0" animBg="1"/>
      <p:bldP spid="11269" grpId="0" bldLvl="0"/>
      <p:bldP spid="11276" grpId="0" bldLvl="0" animBg="1"/>
      <p:bldP spid="10265" grpId="0"/>
      <p:bldP spid="10263" grpId="0"/>
      <p:bldP spid="102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59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9460" name="矩形 4"/>
          <p:cNvSpPr/>
          <p:nvPr/>
        </p:nvSpPr>
        <p:spPr>
          <a:xfrm>
            <a:off x="24765" y="1150620"/>
            <a:ext cx="4321810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1" name="六边形 1"/>
          <p:cNvSpPr/>
          <p:nvPr/>
        </p:nvSpPr>
        <p:spPr>
          <a:xfrm rot="5400000">
            <a:off x="2541588" y="1784350"/>
            <a:ext cx="1746250" cy="1504950"/>
          </a:xfrm>
          <a:prstGeom prst="hexagon">
            <a:avLst>
              <a:gd name="adj" fmla="val 24995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2" name="六边形 7"/>
          <p:cNvSpPr/>
          <p:nvPr/>
        </p:nvSpPr>
        <p:spPr>
          <a:xfrm rot="5400000">
            <a:off x="4225925" y="3929063"/>
            <a:ext cx="1746250" cy="1504950"/>
          </a:xfrm>
          <a:prstGeom prst="hexagon">
            <a:avLst>
              <a:gd name="adj" fmla="val 24995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3" name="六边形 8"/>
          <p:cNvSpPr/>
          <p:nvPr/>
        </p:nvSpPr>
        <p:spPr>
          <a:xfrm rot="5400000">
            <a:off x="6124575" y="1784350"/>
            <a:ext cx="1746250" cy="1504950"/>
          </a:xfrm>
          <a:prstGeom prst="hexagon">
            <a:avLst>
              <a:gd name="adj" fmla="val 24995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464" name="六边形 9"/>
          <p:cNvSpPr/>
          <p:nvPr/>
        </p:nvSpPr>
        <p:spPr>
          <a:xfrm rot="5400000">
            <a:off x="7856538" y="3927475"/>
            <a:ext cx="1746250" cy="1506538"/>
          </a:xfrm>
          <a:prstGeom prst="hexagon">
            <a:avLst>
              <a:gd name="adj" fmla="val 24969"/>
              <a:gd name="vf" fmla="val 115470"/>
            </a:avLst>
          </a:prstGeom>
          <a:blipFill rotWithShape="0">
            <a:blip r:embed="rId1"/>
          </a:blipFill>
          <a:ln w="19050" cap="flat" cmpd="sng">
            <a:solidFill>
              <a:srgbClr val="7F6E96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9465" name="组合 2"/>
          <p:cNvGrpSpPr/>
          <p:nvPr/>
        </p:nvGrpSpPr>
        <p:grpSpPr>
          <a:xfrm>
            <a:off x="4346565" y="2306320"/>
            <a:ext cx="1647835" cy="460375"/>
            <a:chOff x="107908" y="0"/>
            <a:chExt cx="1647349" cy="460376"/>
          </a:xfrm>
        </p:grpSpPr>
        <p:sp>
          <p:nvSpPr>
            <p:cNvPr id="18455" name="直接连接符 11"/>
            <p:cNvSpPr/>
            <p:nvPr/>
          </p:nvSpPr>
          <p:spPr>
            <a:xfrm flipH="1">
              <a:off x="107908" y="397683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  <p:sp>
          <p:nvSpPr>
            <p:cNvPr id="18456" name="文本框 14"/>
            <p:cNvSpPr/>
            <p:nvPr/>
          </p:nvSpPr>
          <p:spPr>
            <a:xfrm>
              <a:off x="150101" y="0"/>
              <a:ext cx="1605156" cy="46037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登录方式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469" name="组合 3"/>
          <p:cNvGrpSpPr/>
          <p:nvPr/>
        </p:nvGrpSpPr>
        <p:grpSpPr>
          <a:xfrm>
            <a:off x="7976110" y="2243138"/>
            <a:ext cx="1653030" cy="460375"/>
            <a:chOff x="102730" y="0"/>
            <a:chExt cx="1652781" cy="460170"/>
          </a:xfrm>
        </p:grpSpPr>
        <p:sp>
          <p:nvSpPr>
            <p:cNvPr id="18452" name="文本框 15"/>
            <p:cNvSpPr/>
            <p:nvPr/>
          </p:nvSpPr>
          <p:spPr>
            <a:xfrm>
              <a:off x="150355" y="0"/>
              <a:ext cx="1605156" cy="46017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检索方式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53" name="直接连接符 34"/>
            <p:cNvSpPr/>
            <p:nvPr/>
          </p:nvSpPr>
          <p:spPr>
            <a:xfrm flipH="1">
              <a:off x="102730" y="400110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grpSp>
        <p:nvGrpSpPr>
          <p:cNvPr id="19473" name="组合 10"/>
          <p:cNvGrpSpPr/>
          <p:nvPr/>
        </p:nvGrpSpPr>
        <p:grpSpPr>
          <a:xfrm>
            <a:off x="2570758" y="4450080"/>
            <a:ext cx="1689140" cy="460375"/>
            <a:chOff x="69796" y="0"/>
            <a:chExt cx="1688801" cy="460703"/>
          </a:xfrm>
        </p:grpSpPr>
        <p:sp>
          <p:nvSpPr>
            <p:cNvPr id="18449" name="文本框 16"/>
            <p:cNvSpPr/>
            <p:nvPr/>
          </p:nvSpPr>
          <p:spPr>
            <a:xfrm>
              <a:off x="153441" y="0"/>
              <a:ext cx="1605156" cy="4607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资源获取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50" name="直接连接符 35"/>
            <p:cNvSpPr/>
            <p:nvPr/>
          </p:nvSpPr>
          <p:spPr>
            <a:xfrm flipH="1">
              <a:off x="69796" y="400110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grpSp>
        <p:nvGrpSpPr>
          <p:cNvPr id="19477" name="组合 6"/>
          <p:cNvGrpSpPr/>
          <p:nvPr/>
        </p:nvGrpSpPr>
        <p:grpSpPr>
          <a:xfrm>
            <a:off x="6365989" y="4389755"/>
            <a:ext cx="1657871" cy="460375"/>
            <a:chOff x="102730" y="0"/>
            <a:chExt cx="1658913" cy="460703"/>
          </a:xfrm>
        </p:grpSpPr>
        <p:sp>
          <p:nvSpPr>
            <p:cNvPr id="18446" name="文本框 17"/>
            <p:cNvSpPr/>
            <p:nvPr/>
          </p:nvSpPr>
          <p:spPr>
            <a:xfrm>
              <a:off x="156487" y="0"/>
              <a:ext cx="1605156" cy="4607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24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  <a:endPara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47" name="直接连接符 36"/>
            <p:cNvSpPr/>
            <p:nvPr/>
          </p:nvSpPr>
          <p:spPr>
            <a:xfrm flipH="1">
              <a:off x="102730" y="400110"/>
              <a:ext cx="1356838" cy="1"/>
            </a:xfrm>
            <a:prstGeom prst="line">
              <a:avLst/>
            </a:prstGeom>
            <a:ln w="635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</p:sp>
      </p:grpSp>
      <p:sp>
        <p:nvSpPr>
          <p:cNvPr id="19481" name="文本框 21"/>
          <p:cNvSpPr/>
          <p:nvPr/>
        </p:nvSpPr>
        <p:spPr>
          <a:xfrm>
            <a:off x="24765" y="373698"/>
            <a:ext cx="24638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读秀</a:t>
            </a:r>
            <a:endParaRPr lang="zh-CN" altLang="en-US" sz="40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3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9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2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ldLvl="0" animBg="1"/>
      <p:bldP spid="19461" grpId="0" bldLvl="0" animBg="1"/>
      <p:bldP spid="19462" grpId="0" bldLvl="0" animBg="1"/>
      <p:bldP spid="19463" grpId="0" bldLvl="0" animBg="1"/>
      <p:bldP spid="19464" grpId="0" bldLvl="0" animBg="1"/>
      <p:bldP spid="19481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483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0484" name="矩形 4"/>
          <p:cNvSpPr/>
          <p:nvPr/>
        </p:nvSpPr>
        <p:spPr>
          <a:xfrm flipV="1">
            <a:off x="8501380" y="694055"/>
            <a:ext cx="3679825" cy="762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485" name="任意多边形 8"/>
          <p:cNvSpPr/>
          <p:nvPr/>
        </p:nvSpPr>
        <p:spPr>
          <a:xfrm>
            <a:off x="1833563" y="4654550"/>
            <a:ext cx="8524875" cy="1835150"/>
          </a:xfrm>
          <a:custGeom>
            <a:avLst/>
            <a:gdLst>
              <a:gd name="txL" fmla="*/ 0 w 8524424"/>
              <a:gd name="txT" fmla="*/ 0 h 1836057"/>
              <a:gd name="txR" fmla="*/ 8524424 w 8524424"/>
              <a:gd name="txB" fmla="*/ 1836057 h 1836057"/>
            </a:gdLst>
            <a:ahLst/>
            <a:cxnLst>
              <a:cxn ang="0">
                <a:pos x="0" y="0"/>
              </a:cxn>
              <a:cxn ang="0">
                <a:pos x="5521640" y="0"/>
              </a:cxn>
              <a:cxn ang="0">
                <a:pos x="5687064" y="235850"/>
              </a:cxn>
              <a:cxn ang="0">
                <a:pos x="5852489" y="0"/>
              </a:cxn>
              <a:cxn ang="0">
                <a:pos x="8525326" y="0"/>
              </a:cxn>
              <a:cxn ang="0">
                <a:pos x="8525326" y="1834243"/>
              </a:cxn>
              <a:cxn ang="0">
                <a:pos x="0" y="1834243"/>
              </a:cxn>
            </a:cxnLst>
            <a:rect l="txL" t="txT" r="txR" b="txB"/>
            <a:pathLst>
              <a:path w="8524424" h="1836057">
                <a:moveTo>
                  <a:pt x="0" y="0"/>
                </a:moveTo>
                <a:lnTo>
                  <a:pt x="5521056" y="0"/>
                </a:lnTo>
                <a:lnTo>
                  <a:pt x="5686462" y="236084"/>
                </a:lnTo>
                <a:lnTo>
                  <a:pt x="5851869" y="0"/>
                </a:lnTo>
                <a:lnTo>
                  <a:pt x="8524424" y="0"/>
                </a:lnTo>
                <a:lnTo>
                  <a:pt x="8524424" y="1836057"/>
                </a:lnTo>
                <a:lnTo>
                  <a:pt x="0" y="1836057"/>
                </a:lnTo>
                <a:lnTo>
                  <a:pt x="0" y="0"/>
                </a:lnTo>
                <a:close/>
              </a:path>
            </a:pathLst>
          </a:custGeom>
          <a:solidFill>
            <a:srgbClr val="7F6E96">
              <a:alpha val="100000"/>
            </a:srgbClr>
          </a:solidFill>
          <a:ln w="127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2" name="文本框 9"/>
          <p:cNvSpPr/>
          <p:nvPr/>
        </p:nvSpPr>
        <p:spPr>
          <a:xfrm>
            <a:off x="3660775" y="5224780"/>
            <a:ext cx="66979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读秀提供的是中文图书基础常用的功能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463" name="直接连接符 13"/>
          <p:cNvSpPr/>
          <p:nvPr/>
        </p:nvSpPr>
        <p:spPr>
          <a:xfrm>
            <a:off x="3506470" y="5157153"/>
            <a:ext cx="0" cy="830262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bevel/>
            <a:headEnd type="none" w="med" len="med"/>
            <a:tailEnd type="none" w="med" len="med"/>
          </a:ln>
        </p:spPr>
      </p:sp>
      <p:grpSp>
        <p:nvGrpSpPr>
          <p:cNvPr id="20488" name="组合 7"/>
          <p:cNvGrpSpPr/>
          <p:nvPr/>
        </p:nvGrpSpPr>
        <p:grpSpPr>
          <a:xfrm>
            <a:off x="2068195" y="4741228"/>
            <a:ext cx="1438275" cy="1436687"/>
            <a:chOff x="0" y="0"/>
            <a:chExt cx="1437488" cy="1436994"/>
          </a:xfrm>
        </p:grpSpPr>
        <p:pic>
          <p:nvPicPr>
            <p:cNvPr id="19481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437488" cy="143699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82" name="椭圆 15"/>
            <p:cNvSpPr/>
            <p:nvPr/>
          </p:nvSpPr>
          <p:spPr>
            <a:xfrm>
              <a:off x="47182" y="46936"/>
              <a:ext cx="1343124" cy="1343123"/>
            </a:xfrm>
            <a:prstGeom prst="ellipse">
              <a:avLst/>
            </a:prstGeom>
            <a:noFill/>
            <a:ln w="12700" cap="flat" cmpd="sng">
              <a:solidFill>
                <a:schemeClr val="bg1"/>
              </a:solidFill>
              <a:prstDash val="lgDash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20498" name="组合 3"/>
          <p:cNvGrpSpPr/>
          <p:nvPr/>
        </p:nvGrpSpPr>
        <p:grpSpPr>
          <a:xfrm>
            <a:off x="738505" y="1503045"/>
            <a:ext cx="11092815" cy="2333625"/>
            <a:chOff x="-41919" y="87624"/>
            <a:chExt cx="4857349" cy="470668"/>
          </a:xfrm>
        </p:grpSpPr>
        <p:pic>
          <p:nvPicPr>
            <p:cNvPr id="1947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1919" y="87624"/>
              <a:ext cx="499194" cy="4706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5" name="文本框 30"/>
            <p:cNvSpPr/>
            <p:nvPr/>
          </p:nvSpPr>
          <p:spPr>
            <a:xfrm>
              <a:off x="685809" y="219141"/>
              <a:ext cx="4129621" cy="1922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r>
                <a:rPr lang="zh-CN" altLang="en-US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、地址栏输入：</a:t>
              </a:r>
              <a:r>
                <a:rPr lang="en-US" altLang="zh-CN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www.duxiu.com</a:t>
              </a:r>
              <a:endParaRPr lang="en-US" altLang="zh-CN" sz="28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r>
                <a:rPr lang="zh-CN" altLang="en-US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、浏览器搜索：</a:t>
              </a:r>
              <a:r>
                <a:rPr lang="en-US" altLang="zh-CN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r>
                <a:rPr lang="en-US" altLang="zh-CN" sz="2800" b="1" dirty="0">
                  <a:solidFill>
                    <a:srgbClr val="7F6E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endParaRPr lang="en-US" altLang="zh-CN" sz="28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506" name="文本框 31"/>
          <p:cNvSpPr/>
          <p:nvPr/>
        </p:nvSpPr>
        <p:spPr>
          <a:xfrm>
            <a:off x="9717405" y="233363"/>
            <a:ext cx="2463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登录方式</a:t>
            </a:r>
            <a:endParaRPr lang="zh-CN" altLang="en-US" sz="24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0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>
                                      <p:cBhvr>
                                        <p:cTn id="2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9" dur="25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ldLvl="0" animBg="1"/>
      <p:bldP spid="20506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7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1508" name="矩形 4"/>
          <p:cNvSpPr/>
          <p:nvPr/>
        </p:nvSpPr>
        <p:spPr>
          <a:xfrm>
            <a:off x="8559165" y="867410"/>
            <a:ext cx="3588385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9" name="文本框 7"/>
          <p:cNvSpPr/>
          <p:nvPr/>
        </p:nvSpPr>
        <p:spPr>
          <a:xfrm>
            <a:off x="9397365" y="345123"/>
            <a:ext cx="2463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检索方式</a:t>
            </a:r>
            <a:endParaRPr lang="zh-CN" altLang="en-US" sz="28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30" name="直接连接符 31"/>
          <p:cNvSpPr/>
          <p:nvPr/>
        </p:nvSpPr>
        <p:spPr>
          <a:xfrm>
            <a:off x="2316163" y="6240463"/>
            <a:ext cx="75596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pic>
        <p:nvPicPr>
          <p:cNvPr id="2" name="图片 1" descr="QQ截图201710191638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5870" y="1164590"/>
            <a:ext cx="9639300" cy="50761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05760" y="2464435"/>
            <a:ext cx="734060" cy="368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35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ldLvl="0" animBg="1"/>
      <p:bldP spid="21509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7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1508" name="矩形 4"/>
          <p:cNvSpPr/>
          <p:nvPr/>
        </p:nvSpPr>
        <p:spPr>
          <a:xfrm>
            <a:off x="8559165" y="867410"/>
            <a:ext cx="3588385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9" name="文本框 7"/>
          <p:cNvSpPr/>
          <p:nvPr/>
        </p:nvSpPr>
        <p:spPr>
          <a:xfrm>
            <a:off x="9397365" y="345123"/>
            <a:ext cx="2463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检索方式</a:t>
            </a:r>
            <a:endParaRPr lang="zh-CN" altLang="en-US" sz="28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30" name="直接连接符 31"/>
          <p:cNvSpPr/>
          <p:nvPr/>
        </p:nvSpPr>
        <p:spPr>
          <a:xfrm>
            <a:off x="2316163" y="6240463"/>
            <a:ext cx="75596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pic>
        <p:nvPicPr>
          <p:cNvPr id="4" name="图片 3" descr="QQ截图201710191642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955675"/>
            <a:ext cx="10057765" cy="54902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8360" y="2097405"/>
            <a:ext cx="1567815" cy="45891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vert="eaVert"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22855" y="2082165"/>
            <a:ext cx="6553835" cy="46043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vert="eaVert"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84005" y="2143125"/>
            <a:ext cx="1844675" cy="44977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vert="eaVert"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8" name="图片 7" descr="QQ截图201710191648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15" y="2902585"/>
            <a:ext cx="9196705" cy="29635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14930" y="4483735"/>
            <a:ext cx="3166745" cy="9220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5934710" y="4942840"/>
            <a:ext cx="627380" cy="229235"/>
          </a:xfrm>
          <a:prstGeom prst="rightArrow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81800" y="4827270"/>
            <a:ext cx="2402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支持目次检索</a:t>
            </a:r>
            <a:endParaRPr lang="zh-CN" altLang="en-US" sz="2400" b="1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3" dur="2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3" dur="35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ldLvl="0" animBg="1"/>
      <p:bldP spid="21509" grpId="0" bldLvl="0"/>
      <p:bldP spid="6" grpId="0" animBg="1"/>
      <p:bldP spid="5" grpId="0" animBg="1"/>
      <p:bldP spid="7" grpId="0" animBg="1"/>
      <p:bldP spid="9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矩形 5"/>
          <p:cNvSpPr/>
          <p:nvPr/>
        </p:nvSpPr>
        <p:spPr>
          <a:xfrm flipV="1">
            <a:off x="1832928" y="0"/>
            <a:ext cx="8524875" cy="685800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7" name="直接连接符 25"/>
          <p:cNvSpPr/>
          <p:nvPr/>
        </p:nvSpPr>
        <p:spPr>
          <a:xfrm>
            <a:off x="1833563" y="727075"/>
            <a:ext cx="85248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21508" name="矩形 4"/>
          <p:cNvSpPr/>
          <p:nvPr/>
        </p:nvSpPr>
        <p:spPr>
          <a:xfrm>
            <a:off x="8559165" y="867410"/>
            <a:ext cx="3588385" cy="88900"/>
          </a:xfrm>
          <a:prstGeom prst="rect">
            <a:avLst/>
          </a:prstGeom>
          <a:solidFill>
            <a:srgbClr val="7F6E96"/>
          </a:solidFill>
          <a:ln w="12700">
            <a:noFill/>
          </a:ln>
        </p:spPr>
        <p:txBody>
          <a:bodyPr anchor="ctr"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09" name="文本框 7"/>
          <p:cNvSpPr/>
          <p:nvPr/>
        </p:nvSpPr>
        <p:spPr>
          <a:xfrm>
            <a:off x="9397365" y="345123"/>
            <a:ext cx="2463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7F6E9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检索方式</a:t>
            </a:r>
            <a:endParaRPr lang="zh-CN" altLang="en-US" sz="2800" b="1" dirty="0">
              <a:solidFill>
                <a:srgbClr val="7F6E9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30" name="直接连接符 31"/>
          <p:cNvSpPr/>
          <p:nvPr/>
        </p:nvSpPr>
        <p:spPr>
          <a:xfrm>
            <a:off x="2316163" y="6240463"/>
            <a:ext cx="7559675" cy="0"/>
          </a:xfrm>
          <a:prstGeom prst="line">
            <a:avLst/>
          </a:prstGeom>
          <a:ln w="6350" cap="flat" cmpd="sng">
            <a:solidFill>
              <a:srgbClr val="D8D8D8"/>
            </a:solidFill>
            <a:prstDash val="solid"/>
            <a:bevel/>
            <a:headEnd type="none" w="med" len="med"/>
            <a:tailEnd type="none" w="med" len="med"/>
          </a:ln>
        </p:spPr>
      </p:sp>
      <p:pic>
        <p:nvPicPr>
          <p:cNvPr id="4" name="图片 3" descr="QQ截图201710191653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775" y="843280"/>
            <a:ext cx="9940290" cy="5767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78535" y="4835525"/>
            <a:ext cx="6715125" cy="17532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6" name="图片 5" descr="QQ截图201710191654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275" y="600075"/>
            <a:ext cx="7314565" cy="60102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19755" y="600075"/>
            <a:ext cx="1071245" cy="11988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7" dur="35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>
                                      <p:cBhvr>
                                        <p:cTn id="12" dur="2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>
                                      <p:cBhvr>
                                        <p:cTn id="20" dur="35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ldLvl="0" animBg="1"/>
      <p:bldP spid="21509" grpId="0" bldLvl="0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WPS 演示</Application>
  <PresentationFormat>自定义</PresentationFormat>
  <Paragraphs>249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3" baseType="lpstr">
      <vt:lpstr>Arial</vt:lpstr>
      <vt:lpstr>宋体</vt:lpstr>
      <vt:lpstr>Wingdings</vt:lpstr>
      <vt:lpstr>Calibri Light</vt:lpstr>
      <vt:lpstr>Calibri</vt:lpstr>
      <vt:lpstr>微软雅黑</vt:lpstr>
      <vt:lpstr>Verdana</vt:lpstr>
      <vt:lpstr>HanziPen SC</vt:lpstr>
      <vt:lpstr>黑体</vt:lpstr>
      <vt:lpstr>Arial Unicode MS</vt:lpstr>
      <vt:lpstr>Hannotate SC</vt:lpstr>
      <vt:lpstr>FontAwesome</vt:lpstr>
      <vt:lpstr>Roboto</vt:lpstr>
      <vt:lpstr>Yuanti SC</vt:lpstr>
      <vt:lpstr>Montserrat</vt:lpstr>
      <vt:lpstr>Lato</vt:lpstr>
      <vt:lpstr>Segoe Print</vt:lpstr>
      <vt:lpstr>Wide Latin</vt:lpstr>
      <vt:lpstr>PMingLiU-ExtB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吴杰</dc:creator>
  <cp:lastModifiedBy>Administrator</cp:lastModifiedBy>
  <cp:revision>224</cp:revision>
  <dcterms:created xsi:type="dcterms:W3CDTF">2014-02-22T12:23:00Z</dcterms:created>
  <dcterms:modified xsi:type="dcterms:W3CDTF">2017-10-31T09:42:15Z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